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328E6-B6CB-48DB-8984-DBB8F4D6FD89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33EBB-ACAD-4861-85C8-AECFBF940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49E8-968B-4182-BF69-3CD17E319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1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1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0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5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8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5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7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9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16B8-A753-46BF-8EF2-A7365B57B061}" type="datetimeFigureOut">
              <a:rPr lang="en-US" smtClean="0"/>
              <a:t>4/19/24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B808-A5B2-4683-AB63-2D3D660B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2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businessinsider.com/india-moon-landing-chandrayaan2-2017-1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92695" y="-2214809"/>
            <a:ext cx="2020877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7951" y="2042055"/>
            <a:ext cx="8696608" cy="180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CULTURAL OPENNESS AND PERCEPTION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479" y="5916978"/>
            <a:ext cx="760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Adapted from:</a:t>
            </a:r>
          </a:p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Stringer, D. M., &amp;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Cassiday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, P. A. (2003). A value to D-I-E for. In </a:t>
            </a:r>
            <a:r>
              <a:rPr lang="en-US" sz="1200" i="1" dirty="0">
                <a:solidFill>
                  <a:schemeClr val="bg1"/>
                </a:solidFill>
                <a:latin typeface="Acumin Pro" panose="020B0504020202020204" pitchFamily="34" charset="77"/>
              </a:rPr>
              <a:t>52 Activities for exploring values differences 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(pp. 17-19). Intercultural Press.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20B519-5CF9-B047-A744-F40A07CE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639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Learning to Frame-Shift</a:t>
            </a:r>
          </a:p>
          <a:p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Look closely at each of the following pictures.</a:t>
            </a: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Each can be seen two different ways.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FRAME-SHIFTING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4A21617-1B6B-504E-98EE-607E075D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7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639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do you see?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Young woman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Old woman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Both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Something else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FRAME-SHIFTING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n optical illusion that could be seen as both a young woman and an old woman depending on where you focu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477" y="1498714"/>
            <a:ext cx="3730835" cy="4868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8B7759-A044-C54D-8497-20B220527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0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639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do you see?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An image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 word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Both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Something else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FRAME-SHIFTING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n image that could be seen as either an image of a face or a word written in cursive depending on where you focu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895" y="1496232"/>
            <a:ext cx="3129525" cy="4931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68C106-AEEA-B54E-9393-0C35708ED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7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639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do you see?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One face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Two faces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Three faces</a:t>
            </a:r>
          </a:p>
          <a:p>
            <a:pPr marL="514350" indent="-514350">
              <a:buAutoNum type="alphaUcPeriod"/>
            </a:pP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Something else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FRAME-SHIFTING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n optical illusion that could depict either one face, two faces, or three faces depending on where you focu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956" y="1498714"/>
            <a:ext cx="4235995" cy="4928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0AEA02-B487-274E-921F-D48E0E3A9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8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2" y="1498714"/>
            <a:ext cx="8844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have we learned through optical illusions?</a:t>
            </a:r>
          </a:p>
          <a:p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Everyone does not naturally experience events in the same way: We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frame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in different 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Our frame is influence by what we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notice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, and what we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know/recognize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We can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“catch” ourselves 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framing and learn to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shift our frame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of reference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Other people can help us 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experience other ways of framing</a:t>
            </a:r>
            <a:endParaRPr lang="en-US" sz="24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FRAME-SHIFTING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149F806-A8B0-9643-BCA1-96DD78EE6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2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2" y="1498714"/>
            <a:ext cx="8844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Ask yourself: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assumption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am I making, </a:t>
            </a:r>
            <a:b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</a:b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That I’m not aware I’m making, </a:t>
            </a:r>
            <a:b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</a:b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That gives me what I see?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And when you answer that, ask yourself: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might I now invent,</a:t>
            </a:r>
            <a:b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</a:b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That I haven’t yet invented, </a:t>
            </a:r>
            <a:b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</a:b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That would give me other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choices?</a:t>
            </a:r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FRAME-SHIFTING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15121" y="6088746"/>
            <a:ext cx="6096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*Zander, R. S. &amp; Zander, B. (2000). The art of possibility. Penguin</a:t>
            </a:r>
            <a:endParaRPr lang="en-US" sz="1600" dirty="0">
              <a:latin typeface="Acumin Pro" panose="020B0504020202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9B5A87-8C31-1845-BCDB-0CAFEE7C8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47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2" y="1498714"/>
            <a:ext cx="88442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What’s your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gut reaction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interpretation of what is happening?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Does that interpretation lead to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positive, negative, or neutral 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evaluation?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are </a:t>
            </a:r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two plausible alternate interpretations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with different evaluations (so if your first ideas was negative, think of neutral and positive explanations of that is happening)?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AD51C02-F397-F94A-B667-2ADE190AD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33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2" y="1498714"/>
            <a:ext cx="88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are your Plus/Minus/Null D.I.E.’s?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A person with their head turned to the their side, holding hands with two people on either side of them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83" y="2126493"/>
            <a:ext cx="4949245" cy="4232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0D6107-05AB-8B4F-BE50-E1C8C93CE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7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2" y="1498714"/>
            <a:ext cx="88442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Use your iClickers:</a:t>
            </a:r>
          </a:p>
          <a:p>
            <a:endParaRPr lang="en-US" sz="24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Is your first reaction (evaluation)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Positive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Negative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Neutral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do you see (interpretation)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 woman being kidnapped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People catching a woman falling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 woman dancing</a:t>
            </a:r>
          </a:p>
          <a:p>
            <a:pPr marL="971550" lvl="1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Something else entirely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are other possible interpretations?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Does context matter? What if we play music while you look at the picture?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PLUS/MINUS/NULL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FE83F4D-6345-6E44-B8D7-B9BC354DA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10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2" y="1498714"/>
            <a:ext cx="8844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Now it’s time to see what you have learned.</a:t>
            </a:r>
          </a:p>
          <a:p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Working with a partner, look at the next picture and then answer the following questions.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Pair/Share 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3CC7859-98F4-C541-8296-EE690F7BA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9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636315"/>
            <a:ext cx="84851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Whole class activities and discussion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Learn some new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Become more 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Recognize the impact of culture on perception</a:t>
            </a:r>
          </a:p>
          <a:p>
            <a:endParaRPr lang="en-US" sz="24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 Pair/Share activity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Practice applying new skills</a:t>
            </a:r>
          </a:p>
          <a:p>
            <a:endParaRPr lang="en-US" sz="24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endParaRPr lang="en-US" sz="16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TODAY’S PLAN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FBE3FC6-BC24-1F4D-A097-B1816FBFD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67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7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Pair/Share 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Two men sitting in what appears to be brown water. One is holding on to a rock and the other is underneath an array of stick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32" y="1244571"/>
            <a:ext cx="7093301" cy="5314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FB9885-E1F8-7C49-9BAC-7C2BCEFC5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7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2" y="1498714"/>
            <a:ext cx="8844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Take notes with your partner:</a:t>
            </a:r>
          </a:p>
          <a:p>
            <a:endParaRPr lang="en-US" sz="24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Describe what you saw. Be sure to separate description from interpretation and evaluation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Now move on to interpretations and evaluation. Is your first reaction a positive, negative, or neutral evaluation?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Follow through with Plus/Minus/Neutral – What are other possible interpretations?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Pair/Share 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D9E4AFB-D1CB-6942-8A8A-A540123A2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Pair/Share 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 descr="Two men sitting in what appears to be brown water. One is holding on to a rock and the other is underneath an array of sticks (This is the same image as in the previous slide)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32" y="1244571"/>
            <a:ext cx="7093301" cy="5314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7BDECF-11F2-7446-8853-7C953F1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99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265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Time to share:</a:t>
            </a:r>
          </a:p>
          <a:p>
            <a:endParaRPr lang="en-US" sz="24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Describe what you saw.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Is your first reaction a positive, negative, or neutral evaluation?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are other possible interpretations?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want to know the truth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“insider cultural knowledge” would you need to interpret this picture accurately?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Is it possible to come to different evaluations for one interpretation?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Pair/Share 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5C3CAD1-6570-ED42-8EE7-80942D3E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2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Pair/Share 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BDECF-11F2-7446-8853-7C953F1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A2CDB4B-D3CF-1E67-6A56-BB25BFCF4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61" y="1016609"/>
            <a:ext cx="7772400" cy="51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77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Pair/Share 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BDECF-11F2-7446-8853-7C953F15E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34345A-47C2-D6C8-C029-966266263AC4}"/>
              </a:ext>
            </a:extLst>
          </p:cNvPr>
          <p:cNvSpPr txBox="1"/>
          <p:nvPr/>
        </p:nvSpPr>
        <p:spPr>
          <a:xfrm>
            <a:off x="130810" y="6057900"/>
            <a:ext cx="9144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effectLst/>
                <a:latin typeface="Acumin Pro" panose="020B0504020202020204" pitchFamily="34" charset="77"/>
              </a:rPr>
              <a:t>Photo from REUTERS/A. N. </a:t>
            </a:r>
            <a:r>
              <a:rPr lang="en-US" sz="700" dirty="0" err="1">
                <a:effectLst/>
                <a:latin typeface="Acumin Pro" panose="020B0504020202020204" pitchFamily="34" charset="77"/>
              </a:rPr>
              <a:t>Chinnappa</a:t>
            </a:r>
            <a:r>
              <a:rPr lang="en-US" sz="700" dirty="0">
                <a:effectLst/>
                <a:latin typeface="Acumin Pro" panose="020B0504020202020204" pitchFamily="34" charset="77"/>
              </a:rPr>
              <a:t>. </a:t>
            </a:r>
            <a:br>
              <a:rPr lang="en-US" sz="700" dirty="0">
                <a:effectLst/>
                <a:latin typeface="Acumin Pro" panose="020B0504020202020204" pitchFamily="34" charset="77"/>
              </a:rPr>
            </a:br>
            <a:endParaRPr lang="en-US" sz="700" dirty="0">
              <a:effectLst/>
              <a:latin typeface="Acumin Pro" panose="020B0504020202020204" pitchFamily="34" charset="77"/>
            </a:endParaRPr>
          </a:p>
          <a:p>
            <a:r>
              <a:rPr lang="en-US" sz="700" dirty="0">
                <a:effectLst/>
                <a:latin typeface="Acumin Pro" panose="020B0504020202020204" pitchFamily="34" charset="77"/>
              </a:rPr>
              <a:t>Utilized in the following article:</a:t>
            </a:r>
            <a:br>
              <a:rPr lang="en-US" sz="700" dirty="0">
                <a:effectLst/>
                <a:latin typeface="Acumin Pro" panose="020B0504020202020204" pitchFamily="34" charset="77"/>
              </a:rPr>
            </a:br>
            <a:endParaRPr lang="en-US" sz="700" dirty="0">
              <a:effectLst/>
              <a:latin typeface="Acumin Pro" panose="020B0504020202020204" pitchFamily="34" charset="77"/>
            </a:endParaRPr>
          </a:p>
          <a:p>
            <a:r>
              <a:rPr lang="en-US" sz="700" dirty="0" err="1">
                <a:effectLst/>
                <a:latin typeface="Acumin Pro" panose="020B0504020202020204" pitchFamily="34" charset="77"/>
              </a:rPr>
              <a:t>Brueck</a:t>
            </a:r>
            <a:r>
              <a:rPr lang="en-US" sz="700" dirty="0">
                <a:effectLst/>
                <a:latin typeface="Acumin Pro" panose="020B0504020202020204" pitchFamily="34" charset="77"/>
              </a:rPr>
              <a:t>, H. (2017, December 1). </a:t>
            </a:r>
            <a:r>
              <a:rPr lang="en-US" sz="700" i="1" dirty="0">
                <a:effectLst/>
                <a:latin typeface="Acumin Pro" panose="020B0504020202020204" pitchFamily="34" charset="77"/>
              </a:rPr>
              <a:t>India is preparing to land on the moon for the first time in the country's history</a:t>
            </a:r>
            <a:r>
              <a:rPr lang="en-US" sz="700" dirty="0">
                <a:effectLst/>
                <a:latin typeface="Acumin Pro" panose="020B0504020202020204" pitchFamily="34" charset="77"/>
              </a:rPr>
              <a:t>. Business insider. </a:t>
            </a:r>
            <a:r>
              <a:rPr lang="en-US" sz="700" dirty="0">
                <a:solidFill>
                  <a:srgbClr val="DCA10D"/>
                </a:solidFill>
                <a:effectLst/>
                <a:latin typeface="Acumin Pro" panose="020B0504020202020204" pitchFamily="34" charset="77"/>
                <a:hlinkClick r:id="rId4"/>
              </a:rPr>
              <a:t>https://www.businessinsider.com/india-moon-landing-chandrayaan2-2017-12</a:t>
            </a:r>
            <a:endParaRPr lang="en-US" sz="700" dirty="0">
              <a:effectLst/>
              <a:latin typeface="Acumin Pro" panose="020B0504020202020204" pitchFamily="34" charset="77"/>
            </a:endParaRPr>
          </a:p>
        </p:txBody>
      </p:sp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B23B1DE1-15D4-9301-7328-A0DDFF792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61" y="1016609"/>
            <a:ext cx="7772400" cy="51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75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265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Time to share:</a:t>
            </a:r>
          </a:p>
          <a:p>
            <a:endParaRPr lang="en-US" sz="24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Describe what you saw.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Is your first reaction a positive, negative, or neutral evaluation?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are other possible interpretations?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Do you want to know the truth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“insider cultural knowledge” would you need to interpret this picture accurately?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Is it possible to come to different evaluations for one interpretation?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Pair/Share 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5C3CAD1-6570-ED42-8EE7-80942D3E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2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w of men kneeling down on a brick path with three men who look like they are in the military standing over them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149578"/>
            <a:ext cx="6957842" cy="5385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9871" y="1149578"/>
            <a:ext cx="349080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Take a look at the following picture. 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In a few seconds I am going to ask you to describe it.</a:t>
            </a:r>
          </a:p>
          <a:p>
            <a:endParaRPr lang="en-US" sz="2800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  <a:p>
            <a:endParaRPr lang="en-US" dirty="0">
              <a:solidFill>
                <a:srgbClr val="495455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1150A94-6452-5E43-A26D-FA0C7A113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1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598466"/>
            <a:ext cx="8528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Now I need some volunteers to tell me what you saw.</a:t>
            </a:r>
          </a:p>
          <a:p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We’ll take notes on your descriptions here on the projector.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8734CF6-C74A-8741-9CC6-A3FAD0323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86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2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598466"/>
            <a:ext cx="8528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How are these different?</a:t>
            </a:r>
          </a:p>
          <a:p>
            <a:endParaRPr lang="en-US" sz="2400" b="1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 – Description</a:t>
            </a: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   – Interpretation</a:t>
            </a: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E  – Evaluation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4454A04-D2AE-5348-8308-7AB46FEEA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2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598466"/>
            <a:ext cx="8528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When I asked you to describe the picture, what did you actually do?</a:t>
            </a:r>
          </a:p>
          <a:p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 – Description?</a:t>
            </a: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I   – Interpretation?</a:t>
            </a: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E  – Evaluation?</a:t>
            </a:r>
          </a:p>
          <a:p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Why are they so hard to separate?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7C9B34E-BB0D-6C4F-BBF9-D6B54370F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0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72648" y="1199454"/>
            <a:ext cx="4089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Let’s try again!</a:t>
            </a:r>
          </a:p>
          <a:p>
            <a:endParaRPr lang="en-US" sz="28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Take another look at the picture.</a:t>
            </a:r>
          </a:p>
          <a:p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This time, try ONLY to </a:t>
            </a:r>
            <a:r>
              <a:rPr lang="en-US" sz="2800" u="sng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describe</a:t>
            </a:r>
            <a:r>
              <a:rPr lang="en-US" sz="28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it.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 descr="A row of men kneeling down on a brick path with three men who look like they are in the military standing over them (Same image as in a previous slide)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75" y="1199454"/>
            <a:ext cx="6957842" cy="5385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B4E92-1E94-BC4F-B5A9-619C1C6FF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639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More thoughts to ponder</a:t>
            </a:r>
          </a:p>
          <a:p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What does this have to do with CULTURE?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“Neural signals are related less to a stimulus per se than to its congruence with internal goals and predictions, calculated on the basis of previous input to the system.” </a:t>
            </a:r>
            <a:r>
              <a:rPr lang="en-US" sz="2400" dirty="0" err="1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Karsten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Rauss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, Cognitive Scientist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How do people from </a:t>
            </a:r>
            <a:r>
              <a:rPr lang="en-US" sz="2400" i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different cultures</a:t>
            </a: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 interpret and evaluate this picture?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926CB67-9827-4044-8E7C-84DAD8A32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1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498714"/>
            <a:ext cx="10639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Common interpretations in various cultures… What do you think?</a:t>
            </a:r>
          </a:p>
          <a:p>
            <a:endParaRPr lang="en-US" sz="2400" dirty="0">
              <a:solidFill>
                <a:srgbClr val="495455"/>
              </a:solidFill>
              <a:latin typeface="Acumin Pro" panose="020B0504020202020204" pitchFamily="34" charset="77"/>
              <a:ea typeface="Arial" charset="0"/>
              <a:cs typeface="Arial" charset="0"/>
            </a:endParaRPr>
          </a:p>
          <a:p>
            <a:pPr marL="514350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Concentration camp</a:t>
            </a:r>
          </a:p>
          <a:p>
            <a:pPr marL="514350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Political prisoners working</a:t>
            </a:r>
          </a:p>
          <a:p>
            <a:pPr marL="514350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People praying</a:t>
            </a:r>
          </a:p>
          <a:p>
            <a:pPr marL="514350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 foot race about to begin</a:t>
            </a:r>
          </a:p>
          <a:p>
            <a:pPr marL="514350" indent="-514350">
              <a:buAutoNum type="alphaUcPeriod"/>
            </a:pPr>
            <a:r>
              <a:rPr lang="en-US" sz="2400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Something else entirely – be prepare to explain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D.I.E. ACTIVITY</a:t>
              </a:r>
              <a:endParaRPr lang="en-US" sz="2800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A63724B-AF0F-484D-AB11-F71D849A1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1025</Words>
  <Application>Microsoft Macintosh PowerPoint</Application>
  <PresentationFormat>Widescreen</PresentationFormat>
  <Paragraphs>150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Acumin Pro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Alexandra E</dc:creator>
  <cp:lastModifiedBy>Patton, Kelsey Elizabeth</cp:lastModifiedBy>
  <cp:revision>12</cp:revision>
  <dcterms:created xsi:type="dcterms:W3CDTF">2018-08-29T13:39:24Z</dcterms:created>
  <dcterms:modified xsi:type="dcterms:W3CDTF">2024-04-19T17:58:29Z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2024-04-19T17:58:20Z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7ee32941-ce9f-40d6-bdd7-e5abb27b8c3f</vt:lpwstr>
  </property>
  <property fmtid="{D5CDD505-2E9C-101B-9397-08002B2CF9AE}" pid="8" name="MSIP_Label_4044bd30-2ed7-4c9d-9d12-46200872a97b_ContentBits">
    <vt:lpwstr>0</vt:lpwstr>
  </property>
</Properties>
</file>