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299" r:id="rId3"/>
    <p:sldId id="261" r:id="rId4"/>
    <p:sldId id="301" r:id="rId5"/>
    <p:sldId id="332" r:id="rId6"/>
    <p:sldId id="319" r:id="rId7"/>
    <p:sldId id="322" r:id="rId8"/>
    <p:sldId id="303" r:id="rId9"/>
    <p:sldId id="324" r:id="rId10"/>
    <p:sldId id="304" r:id="rId11"/>
    <p:sldId id="333" r:id="rId12"/>
    <p:sldId id="334" r:id="rId13"/>
    <p:sldId id="316" r:id="rId14"/>
    <p:sldId id="338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5" autoAdjust="0"/>
    <p:restoredTop sz="84854" autoAdjust="0"/>
  </p:normalViewPr>
  <p:slideViewPr>
    <p:cSldViewPr snapToGrid="0">
      <p:cViewPr varScale="1">
        <p:scale>
          <a:sx n="106" d="100"/>
          <a:sy n="106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5481-D678-4195-BA22-D6E8484C1460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4245A-7DB7-4843-A393-67A0AC485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ofbob.com/literature/esl/icebergModelCulture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baseline="0" dirty="0"/>
              <a:t> I </a:t>
            </a:r>
            <a:r>
              <a:rPr lang="en-US" baseline="0" dirty="0" smtClean="0"/>
              <a:t>addressed constantly and that were constantly heightened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https://www.actfl.org/sites/default/files/CanDos/Can-Do%20Introduction.pdf – and</a:t>
            </a:r>
            <a:r>
              <a:rPr lang="en-US" baseline="0" dirty="0"/>
              <a:t> </a:t>
            </a:r>
            <a:r>
              <a:rPr lang="en-US" dirty="0" err="1"/>
              <a:t>Bott</a:t>
            </a:r>
            <a:r>
              <a:rPr lang="en-US" dirty="0"/>
              <a:t> Van </a:t>
            </a:r>
            <a:r>
              <a:rPr lang="en-US" dirty="0" err="1"/>
              <a:t>Houten</a:t>
            </a:r>
            <a:r>
              <a:rPr lang="en-US" dirty="0"/>
              <a:t>, J. and Shelton, K., “Leading with Culture” in </a:t>
            </a:r>
            <a:r>
              <a:rPr lang="en-US" i="1" dirty="0"/>
              <a:t>The Language Educator,</a:t>
            </a:r>
            <a:r>
              <a:rPr lang="en-US" i="1" baseline="0" dirty="0"/>
              <a:t> </a:t>
            </a:r>
            <a:r>
              <a:rPr lang="en-US" dirty="0"/>
              <a:t>n Jan/Feb 2018, https://www.actfl.org/publications/all/the-language-educator/sample-articles.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won’t read these, but these </a:t>
            </a:r>
            <a:r>
              <a:rPr lang="en-US" baseline="0" dirty="0"/>
              <a:t>notes resonate with me after </a:t>
            </a:r>
            <a:r>
              <a:rPr lang="en-US" baseline="0" dirty="0" smtClean="0"/>
              <a:t>years </a:t>
            </a:r>
            <a:r>
              <a:rPr lang="en-US" baseline="0" dirty="0"/>
              <a:t>in the classroom. I inevitably skipped the culture sections in textbooks and designed assignments that allowed students to pursue and share cultural products about which they were </a:t>
            </a:r>
            <a:r>
              <a:rPr lang="en-US" baseline="0" dirty="0" smtClean="0"/>
              <a:t>curious. In </a:t>
            </a:r>
            <a:r>
              <a:rPr lang="en-US" baseline="0" dirty="0"/>
              <a:t>more advanced courses, I worked to expose students to multiple perspectives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you have probably also flinched at textbooks and found your own ways of helping students approach cultural knowledge more critically.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Garrett-Rucks, Paula. Intercultural Competence in Instructed Language Learning. Charlotte, NC: Information Age, 2016. 11-14, 41, 122.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5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 smtClean="0"/>
              <a:t>You </a:t>
            </a:r>
            <a:r>
              <a:rPr lang="en-US" baseline="0" dirty="0"/>
              <a:t>may have seen this representation of the concept of culture before. </a:t>
            </a:r>
            <a:r>
              <a:rPr lang="en-US" dirty="0"/>
              <a:t>Both CILMAR and SLC care</a:t>
            </a:r>
            <a:r>
              <a:rPr lang="en-US" baseline="0" dirty="0"/>
              <a:t> deeply about all levels. </a:t>
            </a:r>
            <a:r>
              <a:rPr lang="en-US" baseline="0" dirty="0" smtClean="0"/>
              <a:t>They also focus on these in somewhat different ways.</a:t>
            </a:r>
            <a:endParaRPr lang="en-US" dirty="0"/>
          </a:p>
          <a:p>
            <a:r>
              <a:rPr lang="en-US" dirty="0">
                <a:hlinkClick r:id="rId3"/>
              </a:rPr>
              <a:t>http://www.homeofbob.com/literature/esl/icebergModelCulture.html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D708-10D2-4BBE-9752-23758A955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Reductive, because I think we both do all. But our emphases tends toward this division.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this year.</a:t>
            </a:r>
          </a:p>
          <a:p>
            <a:r>
              <a:rPr lang="en-US" dirty="0"/>
              <a:t>Tools to inspire design of your own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Pay attention</a:t>
            </a:r>
            <a:r>
              <a:rPr lang="en-US" baseline="0" dirty="0"/>
              <a:t> to underlined expressions.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Mission statements not necessarily drivers for academic departments nor representative of what you each own, but it’s out there and has overlap with CILMAR’s.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Conclusion: We have much in common, and at Purdue, are natural partners in many ways</a:t>
            </a:r>
            <a:r>
              <a:rPr lang="en-US" baseline="0" dirty="0" smtClean="0"/>
              <a:t>. And CILMAR values the bigger picture goals of equity and justice that, at least for some of you, may also be inferred in this mission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aseline="0" dirty="0"/>
              <a:t>answer </a:t>
            </a:r>
            <a:r>
              <a:rPr lang="en-US" baseline="0" dirty="0" smtClean="0"/>
              <a:t>this question, I’ll briefly </a:t>
            </a:r>
            <a:r>
              <a:rPr lang="en-US" baseline="0" dirty="0"/>
              <a:t>introduce a few frameworks that inform intercultural learning and teaching. </a:t>
            </a:r>
            <a:r>
              <a:rPr lang="en-US" baseline="0" dirty="0" smtClean="0"/>
              <a:t>Note different appellations.</a:t>
            </a:r>
          </a:p>
          <a:p>
            <a:r>
              <a:rPr lang="en-US" baseline="0" dirty="0" smtClean="0"/>
              <a:t>First </a:t>
            </a:r>
            <a:r>
              <a:rPr lang="en-US" baseline="0" dirty="0"/>
              <a:t>2 emerge within the interdisciplinary fields of intercultural communication, intercultural relations, and cross-cultural </a:t>
            </a:r>
            <a:r>
              <a:rPr lang="en-US" baseline="0" dirty="0" smtClean="0"/>
              <a:t>training</a:t>
            </a:r>
          </a:p>
          <a:p>
            <a:r>
              <a:rPr lang="en-US" baseline="0" dirty="0" smtClean="0"/>
              <a:t>3rd, </a:t>
            </a:r>
            <a:r>
              <a:rPr lang="en-US" baseline="0" dirty="0"/>
              <a:t>with which you’re more likely to be familiar, reflects </a:t>
            </a:r>
            <a:r>
              <a:rPr lang="en-US" baseline="0" dirty="0" smtClean="0"/>
              <a:t>relatively recent conversations </a:t>
            </a:r>
            <a:r>
              <a:rPr lang="en-US" baseline="0" dirty="0"/>
              <a:t>between </a:t>
            </a:r>
            <a:r>
              <a:rPr lang="en-US" baseline="0" dirty="0" smtClean="0"/>
              <a:t>these fields and language studies.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model for thinking about how individuals develop intercultural effectiveness is the Intercultural Development Continuum.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Suggests people move from a monocultural to an intercultural or ethnocentric to </a:t>
            </a:r>
            <a:r>
              <a:rPr lang="en-US" dirty="0" err="1"/>
              <a:t>ethnorelative</a:t>
            </a:r>
            <a:r>
              <a:rPr lang="en-US" dirty="0"/>
              <a:t> mindset.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IDI logo – Intercultural Development Inventory, widely used assessment tool at Purdue. High validity, 70+ dissertations have used it, Polytechnic pre/post.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Criticisms of IDI -- self-reporting,</a:t>
            </a:r>
            <a:r>
              <a:rPr lang="en-US" baseline="0" dirty="0"/>
              <a:t> numerical data for a highly subjective experience.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Criticisms of IDC model: suggests teleology; individual experience may be more like a pendulum.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Useful as a diagnostic tool to think about where your students are and where they might go and even for designing learning activities that help them get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AAC&amp;U Intercultural Knowledge and Competence VALUE Rubric defines. . . </a:t>
            </a:r>
          </a:p>
          <a:p>
            <a:r>
              <a:rPr lang="en-US" dirty="0"/>
              <a:t>Of</a:t>
            </a:r>
            <a:r>
              <a:rPr lang="en-US" baseline="0" dirty="0"/>
              <a:t> course </a:t>
            </a:r>
            <a:r>
              <a:rPr lang="en-US" baseline="0" dirty="0" smtClean="0"/>
              <a:t>questions of power arise with terms like </a:t>
            </a:r>
            <a:r>
              <a:rPr lang="en-US" dirty="0" smtClean="0"/>
              <a:t>“effective</a:t>
            </a:r>
            <a:r>
              <a:rPr lang="en-US" dirty="0"/>
              <a:t>” and “</a:t>
            </a:r>
            <a:r>
              <a:rPr lang="en-US" dirty="0" smtClean="0"/>
              <a:t>appropriate,” but </a:t>
            </a:r>
            <a:r>
              <a:rPr lang="en-US" baseline="0" dirty="0" smtClean="0"/>
              <a:t>variations </a:t>
            </a:r>
            <a:r>
              <a:rPr lang="en-US" baseline="0" dirty="0"/>
              <a:t>of this definition have been adapted by interculturalists in many </a:t>
            </a:r>
            <a:r>
              <a:rPr lang="en-US" baseline="0" dirty="0" smtClean="0"/>
              <a:t>areas.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version of the AAC&amp;U VALUE rubric</a:t>
            </a:r>
            <a:r>
              <a:rPr lang="en-US" baseline="0" dirty="0"/>
              <a:t> that was adapted and approved in 2015 by the Purdue Senate for the </a:t>
            </a:r>
            <a:r>
              <a:rPr lang="en-US" baseline="0" dirty="0" smtClean="0"/>
              <a:t>purpose </a:t>
            </a:r>
            <a:r>
              <a:rPr lang="en-US" baseline="0" dirty="0"/>
              <a:t>of assessing the embedded learning outcomes of the core curriculum.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Senate Document 11-7 Appendices 20 February 2012 As revised 11 February 2015. Retrieved from https://www.purdue.edu/provost/students/s-initiatives/curriculum/documents/Senate_Document_11-7_Final_Appendices_Revised_3.pdf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aseline="0" dirty="0"/>
              <a:t>Note the knowledge, skills, and attitudes framework.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of these are emphasized in your classes? How do you know students are learnin</a:t>
            </a:r>
            <a:r>
              <a:rPr lang="en-US" baseline="0" dirty="0"/>
              <a:t>g these things?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</a:t>
            </a:r>
            <a:r>
              <a:rPr lang="en-US" baseline="0" dirty="0"/>
              <a:t>are also interconnected, e.g., “demonstrating a sophisticated understanding of the complexity of elements important to members of another culture” (cultural worldview frameworks) may help a student with empathy – “demonstrates ability to act in a supportive manner that recognizes the feelings of another cultural group.”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In a 2018 workshop, presenters from ACTFL noted a paradigm shift in teaching and learning language</a:t>
            </a:r>
            <a:r>
              <a:rPr lang="en-US" baseline="0" dirty="0"/>
              <a:t> (citing ACTFL 2018 workshop slides). Language courses. . 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about language: grammar,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language to communicate: students interact in culturally appropriate ways (my era of training)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Communicating interculturally: students use language to build relationships (today)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https://www.actfl.org/sites/default/files/CanDos/Can-Do%20Introduction.pdf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4245A-7DB7-4843-A393-67A0AC4850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D083-C9AC-4048-803F-F69CBB1B3A1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1099-B812-4D2D-ADA2-0AEFEE73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4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ubicl.org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84022" y="768928"/>
            <a:ext cx="7049192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021" y="1666702"/>
            <a:ext cx="7870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SLC and CILMAR: </a:t>
            </a:r>
          </a:p>
          <a:p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Partnering for Intercultural Learning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Aletha Stahl, PhD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Senior Intercultural Learning Specialist</a:t>
            </a:r>
            <a:endParaRPr lang="en-US" sz="2000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1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13B383-8289-A644-8E62-79D7D2B3234D}"/>
              </a:ext>
            </a:extLst>
          </p:cNvPr>
          <p:cNvSpPr/>
          <p:nvPr/>
        </p:nvSpPr>
        <p:spPr>
          <a:xfrm>
            <a:off x="2688878" y="679009"/>
            <a:ext cx="81571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/>
          </a:p>
          <a:p>
            <a:r>
              <a:rPr lang="en-US" sz="4000" b="1" dirty="0" smtClean="0"/>
              <a:t>ACTFL</a:t>
            </a:r>
            <a:endParaRPr lang="en-US" sz="40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b="1" dirty="0"/>
              <a:t>Intercultural </a:t>
            </a:r>
            <a:r>
              <a:rPr lang="en-US" sz="2400" b="1" dirty="0" smtClean="0"/>
              <a:t>communicative competence </a:t>
            </a:r>
            <a:r>
              <a:rPr lang="en-US" sz="2400" dirty="0"/>
              <a:t>(ICC) is the ability to interact effectively and appropriately with people from other language and cultural backgrounds. ICC develops as the result of a process of </a:t>
            </a:r>
            <a:r>
              <a:rPr lang="en-US" sz="2400" u="sng" dirty="0"/>
              <a:t>intentional goal-setting and self-reflection </a:t>
            </a:r>
            <a:r>
              <a:rPr lang="en-US" sz="2400" dirty="0"/>
              <a:t>around language and culture and involves </a:t>
            </a:r>
            <a:r>
              <a:rPr lang="en-US" sz="2400" u="sng" dirty="0"/>
              <a:t>attitudinal changes toward one’s own and other cultures</a:t>
            </a:r>
            <a:r>
              <a:rPr lang="en-US" sz="2400" dirty="0"/>
              <a:t>. Intercultural communicative competence is essential for establishing </a:t>
            </a:r>
            <a:r>
              <a:rPr lang="en-US" sz="2400" u="sng" dirty="0"/>
              <a:t>effective, positive relationships across cultural boundaries</a:t>
            </a:r>
            <a:r>
              <a:rPr lang="en-US" sz="2400" dirty="0"/>
              <a:t>, required in a global society.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3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13B383-8289-A644-8E62-79D7D2B3234D}"/>
              </a:ext>
            </a:extLst>
          </p:cNvPr>
          <p:cNvSpPr/>
          <p:nvPr/>
        </p:nvSpPr>
        <p:spPr>
          <a:xfrm>
            <a:off x="2688878" y="679009"/>
            <a:ext cx="86649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ACTFL’s Can-Do Statements for </a:t>
            </a:r>
          </a:p>
          <a:p>
            <a:r>
              <a:rPr lang="en-US" sz="3600" b="1" dirty="0"/>
              <a:t>Intercultural Communication and </a:t>
            </a:r>
          </a:p>
          <a:p>
            <a:r>
              <a:rPr lang="en-US" sz="3600" b="1" dirty="0"/>
              <a:t>Reflection Tool for Learners (2017)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Benchmarks, </a:t>
            </a:r>
            <a:r>
              <a:rPr lang="en-US" sz="2400" dirty="0" smtClean="0"/>
              <a:t>examples</a:t>
            </a:r>
            <a:r>
              <a:rPr lang="en-US" sz="2400" dirty="0"/>
              <a:t>, and scenarios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Framework to integrate target language use and intercultural competencies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Move learners from learning about culture to interacting in culturally appropriate ways and to using language to mediate and develop deeper </a:t>
            </a:r>
            <a:r>
              <a:rPr lang="en-US" sz="2400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13B383-8289-A644-8E62-79D7D2B3234D}"/>
              </a:ext>
            </a:extLst>
          </p:cNvPr>
          <p:cNvSpPr/>
          <p:nvPr/>
        </p:nvSpPr>
        <p:spPr>
          <a:xfrm>
            <a:off x="2688878" y="679009"/>
            <a:ext cx="86649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/>
          </a:p>
          <a:p>
            <a:r>
              <a:rPr lang="en-US" sz="3600" b="1" dirty="0" smtClean="0"/>
              <a:t>ACTFL implicitly </a:t>
            </a:r>
            <a:r>
              <a:rPr lang="en-US" sz="3600" b="1" dirty="0"/>
              <a:t>recognizes. . .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Cultural learning is NOT inherent in language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Culture is an “additive” in language textbooks, which present “products and practices” rather than perspectives on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TAs, faculty not prepared in grad school to teach intercultural </a:t>
            </a:r>
            <a:r>
              <a:rPr lang="en-US" sz="2400" dirty="0" smtClean="0"/>
              <a:t>competence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have resources to expose students to diverse perspectives of target language communities to show that these are not monolithic and to decrease stereotyping</a:t>
            </a:r>
          </a:p>
          <a:p>
            <a:endParaRPr lang="en-US" sz="1600" dirty="0"/>
          </a:p>
          <a:p>
            <a:r>
              <a:rPr lang="en-US" sz="2000" dirty="0"/>
              <a:t>Garrett-Rucks, Paula. </a:t>
            </a:r>
            <a:r>
              <a:rPr lang="en-US" sz="2000" i="1" dirty="0"/>
              <a:t>Intercultural Competence in Instructed Language Learning</a:t>
            </a:r>
            <a:r>
              <a:rPr lang="en-US" sz="2000" dirty="0"/>
              <a:t>. Charlotte, NC: Information Age,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31962E-B802-2E43-933C-2B20430F6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59" y="41563"/>
            <a:ext cx="9372600" cy="6816437"/>
          </a:xfrm>
        </p:spPr>
      </p:pic>
    </p:spTree>
    <p:extLst>
      <p:ext uri="{BB962C8B-B14F-4D97-AF65-F5344CB8AC3E}">
        <p14:creationId xmlns:p14="http://schemas.microsoft.com/office/powerpoint/2010/main" val="215653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D060-7E29-5A41-9F71-45C60E96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789B-95E3-BF44-95E4-1D7678458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7F80A-560D-3848-95C2-6ABEF1C79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F30E54-45A9-A345-B42E-06CA85DFDA11}"/>
              </a:ext>
            </a:extLst>
          </p:cNvPr>
          <p:cNvSpPr txBox="1">
            <a:spLocks/>
          </p:cNvSpPr>
          <p:nvPr/>
        </p:nvSpPr>
        <p:spPr>
          <a:xfrm>
            <a:off x="3084021" y="1012371"/>
            <a:ext cx="8411293" cy="5535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CILMAR and SLC: Overlapping outcomes, differing emphases</a:t>
            </a:r>
          </a:p>
          <a:p>
            <a:endParaRPr lang="en-US" sz="36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CILMAR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general skills and attitudes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transferable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“global” frameworks for understanding difference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SLC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language-specific skills and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“local” communities, practices, and products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critical analysis</a:t>
            </a:r>
          </a:p>
          <a:p>
            <a: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38545" r="23091" b="44485"/>
          <a:stretch/>
        </p:blipFill>
        <p:spPr>
          <a:xfrm>
            <a:off x="3815999" y="993236"/>
            <a:ext cx="2648176" cy="58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5998" y="2118638"/>
            <a:ext cx="75378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799ED3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Myriad Pro" panose="020B0503030403020204" pitchFamily="34" charset="0"/>
              </a:rPr>
              <a:t>An online space in which to collaborate on ICL projects</a:t>
            </a:r>
          </a:p>
          <a:p>
            <a:pPr marL="457200" indent="-457200">
              <a:spcAft>
                <a:spcPts val="1800"/>
              </a:spcAft>
              <a:buClr>
                <a:srgbClr val="799ED3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Myriad Pro" panose="020B0503030403020204" pitchFamily="34" charset="0"/>
              </a:rPr>
              <a:t>An interactive toolbox of experiential &amp; reflection exercises, media, assessments, and curricula</a:t>
            </a:r>
          </a:p>
          <a:p>
            <a:pPr marL="457200" indent="-457200">
              <a:spcAft>
                <a:spcPts val="1800"/>
              </a:spcAft>
              <a:buClr>
                <a:srgbClr val="799ED3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Myriad Pro" panose="020B0503030403020204" pitchFamily="34" charset="0"/>
              </a:rPr>
              <a:t>A repository of intercultural research</a:t>
            </a:r>
          </a:p>
          <a:p>
            <a:pPr marL="457200" indent="-457200">
              <a:spcAft>
                <a:spcPts val="1800"/>
              </a:spcAft>
              <a:buClr>
                <a:srgbClr val="799ED3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4A5358"/>
                </a:solidFill>
                <a:latin typeface="Myriad Pro" panose="020B0503030403020204" pitchFamily="34" charset="0"/>
                <a:hlinkClick r:id="rId5"/>
              </a:rPr>
              <a:t>www.hubicl.org</a:t>
            </a:r>
            <a:r>
              <a:rPr lang="en-US" sz="2700" dirty="0">
                <a:solidFill>
                  <a:srgbClr val="4A5358"/>
                </a:solidFill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02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94267"/>
            <a:ext cx="8128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Driving questions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are student takeaways in 10, 20 years?</a:t>
            </a:r>
          </a:p>
          <a:p>
            <a:r>
              <a:rPr lang="en-US" sz="2400" dirty="0"/>
              <a:t>	“I’ll never see the world in the same way again.”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 can I </a:t>
            </a:r>
            <a:r>
              <a:rPr lang="en-US" sz="2800" dirty="0" smtClean="0"/>
              <a:t>help students navigate </a:t>
            </a:r>
            <a:r>
              <a:rPr lang="en-US" sz="2800" dirty="0"/>
              <a:t>certain kinds of intercultural challenges when I’m uncomfortable with them?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 do I, a tenured faculty leader, bridge cultural differences within my department and institution?</a:t>
            </a:r>
          </a:p>
        </p:txBody>
      </p:sp>
    </p:spTree>
    <p:extLst>
      <p:ext uri="{BB962C8B-B14F-4D97-AF65-F5344CB8AC3E}">
        <p14:creationId xmlns:p14="http://schemas.microsoft.com/office/powerpoint/2010/main" val="28197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659" y="2062050"/>
            <a:ext cx="7641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CILMAR promotes and facilitates intercultural learning at Purdue and beyond. We foster </a:t>
            </a:r>
            <a:r>
              <a:rPr lang="en-US" sz="2400" u="sng" dirty="0"/>
              <a:t>inclusion, belongingness and community</a:t>
            </a:r>
            <a:r>
              <a:rPr lang="en-US" sz="2400" dirty="0"/>
              <a:t>. We cultivate the </a:t>
            </a:r>
            <a:r>
              <a:rPr lang="en-US" sz="2400" u="sng" dirty="0"/>
              <a:t>knowledge, skills and attitudes </a:t>
            </a:r>
            <a:r>
              <a:rPr lang="en-US" sz="2400" dirty="0"/>
              <a:t>of intercultural competence. We provide opportunities and resources for </a:t>
            </a:r>
            <a:r>
              <a:rPr lang="en-US" sz="2400" u="sng" dirty="0"/>
              <a:t>engaging with, adapting to and bridging across difference</a:t>
            </a:r>
            <a:r>
              <a:rPr lang="en-US" sz="2400" dirty="0"/>
              <a:t>. We mentor intercultural leaders, support innovative scholarship and encourage best practices in teaching and learning.</a:t>
            </a:r>
          </a:p>
          <a:p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84022" y="768928"/>
            <a:ext cx="7049192" cy="897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CILMAR’s Mission Statement</a:t>
            </a:r>
          </a:p>
          <a:p>
            <a: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2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24667" y="863600"/>
            <a:ext cx="8729132" cy="142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SLC’s Mission (from website)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24667" y="2421467"/>
            <a:ext cx="8348133" cy="37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intrinsic mission of the School of Languages and Cultures is to provide </a:t>
            </a:r>
            <a:r>
              <a:rPr lang="en-US" u="sng" dirty="0"/>
              <a:t>international understanding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while ensuring students the best foreign language education we can provide. .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skills and cultural awareness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traverse boundaries and borders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help create a true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global community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237312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84022" y="2344847"/>
            <a:ext cx="7888778" cy="2652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What is intercultural competence?</a:t>
            </a:r>
            <a: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endParaRPr lang="en-US" sz="36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2A0CAA-66F7-1D45-9B16-EA6EE00D5E0A}"/>
              </a:ext>
            </a:extLst>
          </p:cNvPr>
          <p:cNvSpPr txBox="1">
            <a:spLocks/>
          </p:cNvSpPr>
          <p:nvPr/>
        </p:nvSpPr>
        <p:spPr>
          <a:xfrm>
            <a:off x="2614613" y="1057274"/>
            <a:ext cx="8872538" cy="1628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Frameworks for. . . 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sz="3300" b="1" i="1" dirty="0">
                <a:latin typeface="Calibri" panose="020F0502020204030204" pitchFamily="34" charset="0"/>
              </a:rPr>
              <a:t>Intercultural Knowledge and Competence</a:t>
            </a:r>
          </a:p>
          <a:p>
            <a:r>
              <a:rPr lang="en-US" sz="3300" b="1" i="1" dirty="0">
                <a:latin typeface="Calibri" panose="020F0502020204030204" pitchFamily="34" charset="0"/>
              </a:rPr>
              <a:t>	Intercultural Communicative Competence</a:t>
            </a:r>
          </a:p>
          <a:p>
            <a:r>
              <a:rPr lang="en-US" sz="3300" b="1" i="1" dirty="0">
                <a:latin typeface="Calibri" panose="020F0502020204030204" pitchFamily="34" charset="0"/>
              </a:rPr>
              <a:t>	Intercultural Effectiveness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452E4F-46E4-E74C-B853-3F0426FEB907}"/>
              </a:ext>
            </a:extLst>
          </p:cNvPr>
          <p:cNvSpPr txBox="1">
            <a:spLocks/>
          </p:cNvSpPr>
          <p:nvPr/>
        </p:nvSpPr>
        <p:spPr>
          <a:xfrm>
            <a:off x="2786063" y="3000375"/>
            <a:ext cx="8720137" cy="332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IDC: Intercultural Development Continuum</a:t>
            </a:r>
          </a:p>
          <a:p>
            <a:r>
              <a:rPr lang="en-US" dirty="0"/>
              <a:t>AAC&amp;U: American Association of Colleges &amp; Universities</a:t>
            </a:r>
          </a:p>
          <a:p>
            <a:r>
              <a:rPr lang="en-US" dirty="0"/>
              <a:t>ACTFL: American Council on the Teaching of Foreign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9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2997-54D7-0D4B-8E6F-36E3FD99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2AF71-3529-504C-AB8F-9C7613DB9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5" y="0"/>
            <a:ext cx="11976662" cy="6860171"/>
          </a:xfrm>
        </p:spPr>
      </p:pic>
    </p:spTree>
    <p:extLst>
      <p:ext uri="{BB962C8B-B14F-4D97-AF65-F5344CB8AC3E}">
        <p14:creationId xmlns:p14="http://schemas.microsoft.com/office/powerpoint/2010/main" val="352369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26" y="1825625"/>
            <a:ext cx="773014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209695-C875-7C48-B35A-3F1ACEBBD623}"/>
              </a:ext>
            </a:extLst>
          </p:cNvPr>
          <p:cNvSpPr/>
          <p:nvPr/>
        </p:nvSpPr>
        <p:spPr>
          <a:xfrm>
            <a:off x="2924268" y="767445"/>
            <a:ext cx="753248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r>
              <a:rPr lang="en-US" sz="3600" b="1" dirty="0"/>
              <a:t>AAC&amp;U Intercultural Knowledge and </a:t>
            </a:r>
          </a:p>
          <a:p>
            <a:r>
              <a:rPr lang="en-US" sz="3600" b="1" dirty="0"/>
              <a:t>Competence VALUE Rubric</a:t>
            </a:r>
          </a:p>
          <a:p>
            <a:endParaRPr lang="en-US" sz="2000" b="1" dirty="0"/>
          </a:p>
          <a:p>
            <a:r>
              <a:rPr lang="en-US" sz="2400" b="1" dirty="0"/>
              <a:t>Intercultural Knowledge and Competence </a:t>
            </a:r>
            <a:r>
              <a:rPr lang="en-US" sz="2400" dirty="0"/>
              <a:t>is a ‘set of cognitive, affective, and behavioral skills and characteristics that support effective and appropriate interaction in a variety of cultural contexts.’ (citing J.M. Bennett)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Cognitive -- knowledge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Behavioral -- skills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Affective -- attitudes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26320" y="-84841"/>
          <a:ext cx="12252961" cy="7045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542">
                  <a:extLst>
                    <a:ext uri="{9D8B030D-6E8A-4147-A177-3AD203B41FA5}">
                      <a16:colId xmlns:a16="http://schemas.microsoft.com/office/drawing/2014/main" val="3466612458"/>
                    </a:ext>
                  </a:extLst>
                </a:gridCol>
                <a:gridCol w="3266902">
                  <a:extLst>
                    <a:ext uri="{9D8B030D-6E8A-4147-A177-3AD203B41FA5}">
                      <a16:colId xmlns:a16="http://schemas.microsoft.com/office/drawing/2014/main" val="3650774677"/>
                    </a:ext>
                  </a:extLst>
                </a:gridCol>
                <a:gridCol w="3690851">
                  <a:extLst>
                    <a:ext uri="{9D8B030D-6E8A-4147-A177-3AD203B41FA5}">
                      <a16:colId xmlns:a16="http://schemas.microsoft.com/office/drawing/2014/main" val="725653935"/>
                    </a:ext>
                  </a:extLst>
                </a:gridCol>
                <a:gridCol w="3765666">
                  <a:extLst>
                    <a:ext uri="{9D8B030D-6E8A-4147-A177-3AD203B41FA5}">
                      <a16:colId xmlns:a16="http://schemas.microsoft.com/office/drawing/2014/main" val="3479424241"/>
                    </a:ext>
                  </a:extLst>
                </a:gridCol>
              </a:tblGrid>
              <a:tr h="58130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Garamond" panose="02020404030301010803" pitchFamily="18" charset="0"/>
                        </a:rPr>
                        <a:t>AAC&amp;U Value – Rubric for Intercultural Knowledge and Competence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B5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45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45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8585"/>
                  </a:ext>
                </a:extLst>
              </a:tr>
              <a:tr h="328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Developing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Emerging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Proficient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4518"/>
                  </a:ext>
                </a:extLst>
              </a:tr>
              <a:tr h="10644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Knowledge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Cultural self- awareness</a:t>
                      </a:r>
                      <a:endParaRPr lang="en-US" sz="12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Identifies own cultural rules and biases (e.g. with a strong preference for those rules shared with own cultural group and seeks the same in others.)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Recognizes new perspectives about own cultural rules and biases (e.g. not looking for sameness; comfortable with the complexities that new perspectives offer.)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Articulates insights into own cultural rules and biases (e.g. seeking complexity; aware of how her/his experiences have shaped these rules, and how to recognize and respond to cultural biases, resulting in a shift in self-description.)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31633"/>
                  </a:ext>
                </a:extLst>
              </a:tr>
              <a:tr h="1040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Knowledge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Cultural worldview frameworks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Demonstrates partial understanding of the complexity of elements important to members of another culture in relation to its history, values, politics, communication styles, economy, or beliefs and practices.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Demonstrates adequate understanding of the complexity of elements important to members of another culture in relation to its history, values, politics, communication styles, economy, or beliefs and practices.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Demonstrates sophisticated understanding of the complexity of elements important to members of another culture in relation to its history, values, politics, communication styles, economy, or beliefs and practices.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7404"/>
                  </a:ext>
                </a:extLst>
              </a:tr>
              <a:tr h="6883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Skill</a:t>
                      </a:r>
                      <a:endParaRPr lang="en-US" sz="1400" b="1" baseline="0" dirty="0">
                        <a:effectLst/>
                        <a:latin typeface="Myriad Pro" panose="020B0503030403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  <a:latin typeface="Myriad Pro" panose="020B0503030403020204" pitchFamily="34" charset="0"/>
                        </a:rPr>
                        <a:t>Empathy</a:t>
                      </a:r>
                      <a:endParaRPr lang="en-US" sz="1200" b="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Identifies components of other cultural perspectives but responds in all situations with own worldview.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Recognizes intellectual and emotional dimensions of more than one worldview and sometimes uses more than one worldview in interactions.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Interprets intercultural experience from the perspectives of own and more than one worldview and demonstrates ability to act in a supportive manner that recognizes the feelings of another cultural group.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96116"/>
                  </a:ext>
                </a:extLst>
              </a:tr>
              <a:tr h="1401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Skill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Verbal &amp; Nonverbal Communication</a:t>
                      </a:r>
                      <a:endParaRPr lang="en-US" sz="12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Identifies some cultural differences in verbal and nonverbal communication and is aware that misunderstandings can occur based on those differences but is still unable to negotiate a shared understanding.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Recognizes and participates in cultural differences in verbal and nonverbal communication and begins to negotiate a shared understanding based on those differences.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Articulates a complex understanding of cultural differences in verbal and nonverbal communication (e.g., demonstrates understanding of the degree to which people use physical contact while communicating in different cultures or use direct/indirect and explicit/implicit meanings) and is able to skillfully negotiate a shared understanding based on those differences.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37475"/>
                  </a:ext>
                </a:extLst>
              </a:tr>
              <a:tr h="872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Attitude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Curiosity</a:t>
                      </a:r>
                      <a:endParaRPr lang="en-US" sz="12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Asks simple or surface questions about other cultures.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Asks deeper questions about other cultures and seeks out answers to these questions.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Asks complex questions about other cultures, seeks out and articulates answers to these questions that reflect multiple cultural perspectives.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35615"/>
                  </a:ext>
                </a:extLst>
              </a:tr>
              <a:tr h="1061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Myriad Pro" panose="020B0503030403020204" pitchFamily="34" charset="0"/>
                        </a:rPr>
                        <a:t>Attitude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Myriad Pro" panose="020B0503030403020204" pitchFamily="34" charset="0"/>
                        </a:rPr>
                        <a:t>Openness</a:t>
                      </a:r>
                      <a:endParaRPr lang="en-US" sz="12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Expresses openness to most, if not all, interactions with culturally different others. Has difficulty suspending any judgment in her/his interactions with culturally different others, and is aware of own judgment and expresses a willingness to change.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Begins to initiate and develop interactions with culturally different others. Begins to suspend judgment in valuing her/his interactions with culturally different others. 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495455"/>
                          </a:solidFill>
                          <a:effectLst/>
                          <a:latin typeface="Myriad Pro" panose="020B0503030403020204" pitchFamily="34" charset="0"/>
                        </a:rPr>
                        <a:t>Initiates and develops interactions with culturally different others. Suspends judgment in valuing her/his interactions with culturally different others.</a:t>
                      </a:r>
                      <a:endParaRPr lang="en-US" sz="900" dirty="0">
                        <a:solidFill>
                          <a:srgbClr val="495455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7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1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1777</Words>
  <Application>Microsoft Office PowerPoint</Application>
  <PresentationFormat>Widescreen</PresentationFormat>
  <Paragraphs>168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CILMAR and SLC?  For Faculty, Staff, and Students  [Smart Presenter Person]</dc:title>
  <dc:creator>Stahl, Aletha D</dc:creator>
  <cp:lastModifiedBy>Stahl, Aletha D</cp:lastModifiedBy>
  <cp:revision>121</cp:revision>
  <dcterms:created xsi:type="dcterms:W3CDTF">2019-03-15T17:39:45Z</dcterms:created>
  <dcterms:modified xsi:type="dcterms:W3CDTF">2019-06-27T13:01:04Z</dcterms:modified>
</cp:coreProperties>
</file>