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91" r:id="rId2"/>
    <p:sldId id="256" r:id="rId3"/>
    <p:sldId id="285" r:id="rId4"/>
    <p:sldId id="279" r:id="rId5"/>
    <p:sldId id="282" r:id="rId6"/>
    <p:sldId id="283" r:id="rId7"/>
    <p:sldId id="284" r:id="rId8"/>
    <p:sldId id="292" r:id="rId9"/>
    <p:sldId id="266" r:id="rId10"/>
    <p:sldId id="269" r:id="rId11"/>
    <p:sldId id="267" r:id="rId12"/>
    <p:sldId id="268" r:id="rId13"/>
    <p:sldId id="271" r:id="rId14"/>
    <p:sldId id="286" r:id="rId15"/>
    <p:sldId id="272" r:id="rId16"/>
    <p:sldId id="287" r:id="rId17"/>
    <p:sldId id="295" r:id="rId18"/>
    <p:sldId id="296" r:id="rId19"/>
    <p:sldId id="290" r:id="rId20"/>
    <p:sldId id="288" r:id="rId21"/>
    <p:sldId id="289" r:id="rId22"/>
    <p:sldId id="297" r:id="rId23"/>
    <p:sldId id="281" r:id="rId24"/>
    <p:sldId id="260" r:id="rId25"/>
    <p:sldId id="27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5459"/>
    <a:srgbClr val="AB8B4D"/>
    <a:srgbClr val="6C7173"/>
    <a:srgbClr val="95712A"/>
    <a:srgbClr val="96712A"/>
    <a:srgbClr val="E3C066"/>
    <a:srgbClr val="FFFFFF"/>
    <a:srgbClr val="808080"/>
    <a:srgbClr val="C5CC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6" autoAdjust="0"/>
    <p:restoredTop sz="94660"/>
  </p:normalViewPr>
  <p:slideViewPr>
    <p:cSldViewPr snapToGrid="0">
      <p:cViewPr>
        <p:scale>
          <a:sx n="66" d="100"/>
          <a:sy n="66" d="100"/>
        </p:scale>
        <p:origin x="38" y="98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617048-F420-42A8-8E7E-7B237D9531B2}" type="datetimeFigureOut">
              <a:rPr lang="en-US" smtClean="0"/>
              <a:t>11/5/2018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D121F9-BD5D-4AE6-B8A1-32D7D1816A6E}" type="slidenum">
              <a:rPr lang="en-US" smtClean="0"/>
              <a:t>‹#›</a:t>
            </a:fld>
            <a:endParaRPr lang="en-US"/>
          </a:p>
        </p:txBody>
      </p:sp>
    </p:spTree>
    <p:extLst>
      <p:ext uri="{BB962C8B-B14F-4D97-AF65-F5344CB8AC3E}">
        <p14:creationId xmlns:p14="http://schemas.microsoft.com/office/powerpoint/2010/main" val="728348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A49E8-968B-4182-BF69-3CD17E319F59}" type="slidenum">
              <a:rPr lang="en-US" smtClean="0"/>
              <a:t>5</a:t>
            </a:fld>
            <a:endParaRPr lang="en-US"/>
          </a:p>
        </p:txBody>
      </p:sp>
    </p:spTree>
    <p:extLst>
      <p:ext uri="{BB962C8B-B14F-4D97-AF65-F5344CB8AC3E}">
        <p14:creationId xmlns:p14="http://schemas.microsoft.com/office/powerpoint/2010/main" val="4054029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480" eaLnBrk="0" hangingPunct="0">
              <a:defRPr sz="2000">
                <a:solidFill>
                  <a:schemeClr val="tx1"/>
                </a:solidFill>
                <a:latin typeface="Arial" panose="020B0604020202020204" pitchFamily="34" charset="0"/>
              </a:defRPr>
            </a:lvl1pPr>
            <a:lvl2pPr marL="757066" indent="-291179" defTabSz="941480" eaLnBrk="0" hangingPunct="0">
              <a:defRPr sz="2000">
                <a:solidFill>
                  <a:schemeClr val="tx1"/>
                </a:solidFill>
                <a:latin typeface="Arial" panose="020B0604020202020204" pitchFamily="34" charset="0"/>
              </a:defRPr>
            </a:lvl2pPr>
            <a:lvl3pPr marL="1164717" indent="-232943" defTabSz="941480" eaLnBrk="0" hangingPunct="0">
              <a:defRPr sz="2000">
                <a:solidFill>
                  <a:schemeClr val="tx1"/>
                </a:solidFill>
                <a:latin typeface="Arial" panose="020B0604020202020204" pitchFamily="34" charset="0"/>
              </a:defRPr>
            </a:lvl3pPr>
            <a:lvl4pPr marL="1630604" indent="-232943" defTabSz="941480" eaLnBrk="0" hangingPunct="0">
              <a:defRPr sz="2000">
                <a:solidFill>
                  <a:schemeClr val="tx1"/>
                </a:solidFill>
                <a:latin typeface="Arial" panose="020B0604020202020204" pitchFamily="34" charset="0"/>
              </a:defRPr>
            </a:lvl4pPr>
            <a:lvl5pPr marL="2096491" indent="-232943" defTabSz="941480" eaLnBrk="0" hangingPunct="0">
              <a:defRPr sz="2000">
                <a:solidFill>
                  <a:schemeClr val="tx1"/>
                </a:solidFill>
                <a:latin typeface="Arial" panose="020B0604020202020204" pitchFamily="34" charset="0"/>
              </a:defRPr>
            </a:lvl5pPr>
            <a:lvl6pPr marL="2562377" indent="-232943" defTabSz="941480" eaLnBrk="0" fontAlgn="base" hangingPunct="0">
              <a:spcBef>
                <a:spcPct val="0"/>
              </a:spcBef>
              <a:spcAft>
                <a:spcPct val="0"/>
              </a:spcAft>
              <a:defRPr sz="2000">
                <a:solidFill>
                  <a:schemeClr val="tx1"/>
                </a:solidFill>
                <a:latin typeface="Arial" panose="020B0604020202020204" pitchFamily="34" charset="0"/>
              </a:defRPr>
            </a:lvl6pPr>
            <a:lvl7pPr marL="3028264" indent="-232943" defTabSz="941480" eaLnBrk="0" fontAlgn="base" hangingPunct="0">
              <a:spcBef>
                <a:spcPct val="0"/>
              </a:spcBef>
              <a:spcAft>
                <a:spcPct val="0"/>
              </a:spcAft>
              <a:defRPr sz="2000">
                <a:solidFill>
                  <a:schemeClr val="tx1"/>
                </a:solidFill>
                <a:latin typeface="Arial" panose="020B0604020202020204" pitchFamily="34" charset="0"/>
              </a:defRPr>
            </a:lvl7pPr>
            <a:lvl8pPr marL="3494151" indent="-232943" defTabSz="941480" eaLnBrk="0" fontAlgn="base" hangingPunct="0">
              <a:spcBef>
                <a:spcPct val="0"/>
              </a:spcBef>
              <a:spcAft>
                <a:spcPct val="0"/>
              </a:spcAft>
              <a:defRPr sz="2000">
                <a:solidFill>
                  <a:schemeClr val="tx1"/>
                </a:solidFill>
                <a:latin typeface="Arial" panose="020B0604020202020204" pitchFamily="34" charset="0"/>
              </a:defRPr>
            </a:lvl8pPr>
            <a:lvl9pPr marL="3960038" indent="-232943" defTabSz="94148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BC327866-CAAB-4F9B-88DA-5E714F505334}" type="slidenum">
              <a:rPr lang="en-US" altLang="en-US" sz="1200"/>
              <a:pPr eaLnBrk="1" hangingPunct="1"/>
              <a:t>17</a:t>
            </a:fld>
            <a:endParaRPr lang="en-US" alt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solidFill>
                  <a:srgbClr val="660033"/>
                </a:solidFill>
                <a:latin typeface="Arial" panose="020B0604020202020204" pitchFamily="34" charset="0"/>
              </a:rPr>
              <a:t>Willie:</a:t>
            </a:r>
            <a:r>
              <a:rPr lang="en-US" altLang="en-US" baseline="0" dirty="0" smtClean="0">
                <a:solidFill>
                  <a:srgbClr val="660033"/>
                </a:solidFill>
                <a:latin typeface="Arial" panose="020B0604020202020204" pitchFamily="34" charset="0"/>
              </a:rPr>
              <a:t>  </a:t>
            </a:r>
            <a:r>
              <a:rPr lang="en-US" altLang="en-US" dirty="0" smtClean="0">
                <a:solidFill>
                  <a:srgbClr val="660033"/>
                </a:solidFill>
                <a:latin typeface="Arial" panose="020B0604020202020204" pitchFamily="34" charset="0"/>
              </a:rPr>
              <a:t>8:55-9:05 So when you think about the lenses,</a:t>
            </a:r>
            <a:r>
              <a:rPr lang="en-US" altLang="en-US" baseline="0" dirty="0" smtClean="0">
                <a:solidFill>
                  <a:srgbClr val="660033"/>
                </a:solidFill>
                <a:latin typeface="Arial" panose="020B0604020202020204" pitchFamily="34" charset="0"/>
              </a:rPr>
              <a:t> how do they function at work?</a:t>
            </a:r>
            <a:endParaRPr lang="en-US" altLang="en-US" dirty="0" smtClean="0">
              <a:solidFill>
                <a:srgbClr val="660033"/>
              </a:solidFill>
              <a:latin typeface="Arial" panose="020B0604020202020204" pitchFamily="34" charset="0"/>
            </a:endParaRPr>
          </a:p>
        </p:txBody>
      </p:sp>
    </p:spTree>
    <p:extLst>
      <p:ext uri="{BB962C8B-B14F-4D97-AF65-F5344CB8AC3E}">
        <p14:creationId xmlns:p14="http://schemas.microsoft.com/office/powerpoint/2010/main" val="3711325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480" eaLnBrk="0" hangingPunct="0">
              <a:defRPr sz="2000">
                <a:solidFill>
                  <a:schemeClr val="tx1"/>
                </a:solidFill>
                <a:latin typeface="Arial" panose="020B0604020202020204" pitchFamily="34" charset="0"/>
              </a:defRPr>
            </a:lvl1pPr>
            <a:lvl2pPr marL="757066" indent="-291179" defTabSz="941480" eaLnBrk="0" hangingPunct="0">
              <a:defRPr sz="2000">
                <a:solidFill>
                  <a:schemeClr val="tx1"/>
                </a:solidFill>
                <a:latin typeface="Arial" panose="020B0604020202020204" pitchFamily="34" charset="0"/>
              </a:defRPr>
            </a:lvl2pPr>
            <a:lvl3pPr marL="1164717" indent="-232943" defTabSz="941480" eaLnBrk="0" hangingPunct="0">
              <a:defRPr sz="2000">
                <a:solidFill>
                  <a:schemeClr val="tx1"/>
                </a:solidFill>
                <a:latin typeface="Arial" panose="020B0604020202020204" pitchFamily="34" charset="0"/>
              </a:defRPr>
            </a:lvl3pPr>
            <a:lvl4pPr marL="1630604" indent="-232943" defTabSz="941480" eaLnBrk="0" hangingPunct="0">
              <a:defRPr sz="2000">
                <a:solidFill>
                  <a:schemeClr val="tx1"/>
                </a:solidFill>
                <a:latin typeface="Arial" panose="020B0604020202020204" pitchFamily="34" charset="0"/>
              </a:defRPr>
            </a:lvl4pPr>
            <a:lvl5pPr marL="2096491" indent="-232943" defTabSz="941480" eaLnBrk="0" hangingPunct="0">
              <a:defRPr sz="2000">
                <a:solidFill>
                  <a:schemeClr val="tx1"/>
                </a:solidFill>
                <a:latin typeface="Arial" panose="020B0604020202020204" pitchFamily="34" charset="0"/>
              </a:defRPr>
            </a:lvl5pPr>
            <a:lvl6pPr marL="2562377" indent="-232943" defTabSz="941480" eaLnBrk="0" fontAlgn="base" hangingPunct="0">
              <a:spcBef>
                <a:spcPct val="0"/>
              </a:spcBef>
              <a:spcAft>
                <a:spcPct val="0"/>
              </a:spcAft>
              <a:defRPr sz="2000">
                <a:solidFill>
                  <a:schemeClr val="tx1"/>
                </a:solidFill>
                <a:latin typeface="Arial" panose="020B0604020202020204" pitchFamily="34" charset="0"/>
              </a:defRPr>
            </a:lvl6pPr>
            <a:lvl7pPr marL="3028264" indent="-232943" defTabSz="941480" eaLnBrk="0" fontAlgn="base" hangingPunct="0">
              <a:spcBef>
                <a:spcPct val="0"/>
              </a:spcBef>
              <a:spcAft>
                <a:spcPct val="0"/>
              </a:spcAft>
              <a:defRPr sz="2000">
                <a:solidFill>
                  <a:schemeClr val="tx1"/>
                </a:solidFill>
                <a:latin typeface="Arial" panose="020B0604020202020204" pitchFamily="34" charset="0"/>
              </a:defRPr>
            </a:lvl7pPr>
            <a:lvl8pPr marL="3494151" indent="-232943" defTabSz="941480" eaLnBrk="0" fontAlgn="base" hangingPunct="0">
              <a:spcBef>
                <a:spcPct val="0"/>
              </a:spcBef>
              <a:spcAft>
                <a:spcPct val="0"/>
              </a:spcAft>
              <a:defRPr sz="2000">
                <a:solidFill>
                  <a:schemeClr val="tx1"/>
                </a:solidFill>
                <a:latin typeface="Arial" panose="020B0604020202020204" pitchFamily="34" charset="0"/>
              </a:defRPr>
            </a:lvl8pPr>
            <a:lvl9pPr marL="3960038" indent="-232943" defTabSz="94148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BC327866-CAAB-4F9B-88DA-5E714F505334}" type="slidenum">
              <a:rPr lang="en-US" altLang="en-US" sz="1200"/>
              <a:pPr eaLnBrk="1" hangingPunct="1"/>
              <a:t>18</a:t>
            </a:fld>
            <a:endParaRPr lang="en-US" alt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solidFill>
                  <a:srgbClr val="660033"/>
                </a:solidFill>
                <a:latin typeface="Arial" panose="020B0604020202020204" pitchFamily="34" charset="0"/>
              </a:rPr>
              <a:t>Discuss how/why some lenses work well and others don’t.</a:t>
            </a:r>
          </a:p>
        </p:txBody>
      </p:sp>
    </p:spTree>
    <p:extLst>
      <p:ext uri="{BB962C8B-B14F-4D97-AF65-F5344CB8AC3E}">
        <p14:creationId xmlns:p14="http://schemas.microsoft.com/office/powerpoint/2010/main" val="2453517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8E6A96-C2EE-4A90-8576-2D2FA1700411}"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146282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8E6A96-C2EE-4A90-8576-2D2FA1700411}"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1644425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8E6A96-C2EE-4A90-8576-2D2FA1700411}"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905858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169CF73-3EF9-4AAE-B9DC-58AC1BFB309C}" type="datetimeFigureOut">
              <a:rPr lang="en-US" smtClean="0"/>
              <a:t>11/5/2018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81F4C42-2980-43DC-AA5A-CCE33585FC7A}" type="slidenum">
              <a:rPr lang="en-US" smtClean="0"/>
              <a:t>‹#›</a:t>
            </a:fld>
            <a:endParaRPr lang="en-US"/>
          </a:p>
        </p:txBody>
      </p:sp>
    </p:spTree>
    <p:extLst>
      <p:ext uri="{BB962C8B-B14F-4D97-AF65-F5344CB8AC3E}">
        <p14:creationId xmlns:p14="http://schemas.microsoft.com/office/powerpoint/2010/main" val="2111779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8E6A96-C2EE-4A90-8576-2D2FA1700411}"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2101343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F8E6A96-C2EE-4A90-8576-2D2FA1700411}"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2466992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8E6A96-C2EE-4A90-8576-2D2FA1700411}"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2564541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8E6A96-C2EE-4A90-8576-2D2FA1700411}" type="datetimeFigureOut">
              <a:rPr lang="en-US" smtClean="0"/>
              <a:t>11/5/2018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121515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8E6A96-C2EE-4A90-8576-2D2FA1700411}" type="datetimeFigureOut">
              <a:rPr lang="en-US" smtClean="0"/>
              <a:t>11/5/2018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4126109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8E6A96-C2EE-4A90-8576-2D2FA1700411}" type="datetimeFigureOut">
              <a:rPr lang="en-US" smtClean="0"/>
              <a:t>11/5/2018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2122012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F8E6A96-C2EE-4A90-8576-2D2FA1700411}"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972407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F8E6A96-C2EE-4A90-8576-2D2FA1700411}"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2953258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8E6A96-C2EE-4A90-8576-2D2FA1700411}" type="datetimeFigureOut">
              <a:rPr lang="en-US" smtClean="0"/>
              <a:t>11/5/2018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9FAC9B-7CE5-4B8A-A5FE-8D5C3A737D2B}" type="slidenum">
              <a:rPr lang="en-US" smtClean="0"/>
              <a:t>‹#›</a:t>
            </a:fld>
            <a:endParaRPr lang="en-US"/>
          </a:p>
        </p:txBody>
      </p:sp>
    </p:spTree>
    <p:extLst>
      <p:ext uri="{BB962C8B-B14F-4D97-AF65-F5344CB8AC3E}">
        <p14:creationId xmlns:p14="http://schemas.microsoft.com/office/powerpoint/2010/main" val="3056920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facebook.com/PurdueCILMAR/" TargetMode="External"/><Relationship Id="rId2" Type="http://schemas.openxmlformats.org/officeDocument/2006/relationships/hyperlink" Target="mailto:cilmar@purdue.edu" TargetMode="External"/><Relationship Id="rId1" Type="http://schemas.openxmlformats.org/officeDocument/2006/relationships/slideLayout" Target="../slideLayouts/slideLayout12.xml"/><Relationship Id="rId5" Type="http://schemas.openxmlformats.org/officeDocument/2006/relationships/hyperlink" Target="http://www.hubicl.org/" TargetMode="External"/><Relationship Id="rId4" Type="http://schemas.openxmlformats.org/officeDocument/2006/relationships/hyperlink" Target="http://www.purdue.edu/ippu/cilmar"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086600" y="5325533"/>
            <a:ext cx="5105400" cy="13123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7905" y="135467"/>
            <a:ext cx="6341533" cy="6341533"/>
          </a:xfrm>
          <a:prstGeom prst="rect">
            <a:avLst/>
          </a:prstGeom>
        </p:spPr>
      </p:pic>
    </p:spTree>
    <p:extLst>
      <p:ext uri="{BB962C8B-B14F-4D97-AF65-F5344CB8AC3E}">
        <p14:creationId xmlns:p14="http://schemas.microsoft.com/office/powerpoint/2010/main" val="2792688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84022" y="1212498"/>
            <a:ext cx="6549076" cy="3539430"/>
          </a:xfrm>
          <a:prstGeom prst="rect">
            <a:avLst/>
          </a:prstGeom>
          <a:noFill/>
        </p:spPr>
        <p:txBody>
          <a:bodyPr wrap="square" rtlCol="0">
            <a:spAutoFit/>
          </a:bodyPr>
          <a:lstStyle/>
          <a:p>
            <a:r>
              <a:rPr lang="en-US" sz="3200" dirty="0" smtClean="0">
                <a:solidFill>
                  <a:srgbClr val="4A5358"/>
                </a:solidFill>
                <a:latin typeface="Myriad Pro" panose="020B0503030403020204" pitchFamily="34" charset="0"/>
              </a:rPr>
              <a:t>Old frameworks classified people </a:t>
            </a:r>
            <a:r>
              <a:rPr lang="en-US" sz="3200" b="1" i="1" dirty="0" smtClean="0">
                <a:solidFill>
                  <a:srgbClr val="4A5358"/>
                </a:solidFill>
                <a:latin typeface="Myriad Pro" panose="020B0503030403020204" pitchFamily="34" charset="0"/>
              </a:rPr>
              <a:t>only</a:t>
            </a:r>
            <a:r>
              <a:rPr lang="en-US" sz="3200" dirty="0" smtClean="0">
                <a:solidFill>
                  <a:srgbClr val="4A5358"/>
                </a:solidFill>
                <a:latin typeface="Myriad Pro" panose="020B0503030403020204" pitchFamily="34" charset="0"/>
              </a:rPr>
              <a:t> according to demographics, </a:t>
            </a:r>
            <a:r>
              <a:rPr lang="en-US" sz="3200" b="1" i="1" dirty="0" smtClean="0">
                <a:solidFill>
                  <a:srgbClr val="4A5358"/>
                </a:solidFill>
                <a:latin typeface="Myriad Pro" panose="020B0503030403020204" pitchFamily="34" charset="0"/>
              </a:rPr>
              <a:t>and </a:t>
            </a:r>
            <a:r>
              <a:rPr lang="en-US" sz="3200" dirty="0" smtClean="0">
                <a:solidFill>
                  <a:srgbClr val="4A5358"/>
                </a:solidFill>
                <a:latin typeface="Myriad Pro" panose="020B0503030403020204" pitchFamily="34" charset="0"/>
              </a:rPr>
              <a:t>using visible differences such as:</a:t>
            </a:r>
          </a:p>
          <a:p>
            <a:pPr marL="914400" lvl="1" indent="-457200">
              <a:buFont typeface="Arial" panose="020B0604020202020204" pitchFamily="34" charset="0"/>
              <a:buChar char="•"/>
            </a:pPr>
            <a:r>
              <a:rPr lang="en-US" sz="3200" dirty="0" smtClean="0">
                <a:solidFill>
                  <a:srgbClr val="4A5358"/>
                </a:solidFill>
                <a:latin typeface="Myriad Pro" panose="020B0503030403020204" pitchFamily="34" charset="0"/>
              </a:rPr>
              <a:t>Race</a:t>
            </a:r>
          </a:p>
          <a:p>
            <a:pPr marL="914400" lvl="1" indent="-457200">
              <a:buFont typeface="Arial" panose="020B0604020202020204" pitchFamily="34" charset="0"/>
              <a:buChar char="•"/>
            </a:pPr>
            <a:r>
              <a:rPr lang="en-US" sz="3200" dirty="0" smtClean="0">
                <a:solidFill>
                  <a:srgbClr val="4A5358"/>
                </a:solidFill>
                <a:latin typeface="Myriad Pro" panose="020B0503030403020204" pitchFamily="34" charset="0"/>
              </a:rPr>
              <a:t>Ethnicity</a:t>
            </a:r>
          </a:p>
          <a:p>
            <a:pPr marL="914400" lvl="1" indent="-457200">
              <a:buFont typeface="Arial" panose="020B0604020202020204" pitchFamily="34" charset="0"/>
              <a:buChar char="•"/>
            </a:pPr>
            <a:r>
              <a:rPr lang="en-US" sz="3200" dirty="0" smtClean="0">
                <a:solidFill>
                  <a:srgbClr val="4A5358"/>
                </a:solidFill>
                <a:latin typeface="Myriad Pro" panose="020B0503030403020204" pitchFamily="34" charset="0"/>
              </a:rPr>
              <a:t>Gender</a:t>
            </a:r>
          </a:p>
          <a:p>
            <a:pPr marL="914400" lvl="1" indent="-457200">
              <a:buFont typeface="Arial" panose="020B0604020202020204" pitchFamily="34" charset="0"/>
              <a:buChar char="•"/>
            </a:pPr>
            <a:r>
              <a:rPr lang="en-US" sz="3200" dirty="0" smtClean="0">
                <a:solidFill>
                  <a:srgbClr val="4A5358"/>
                </a:solidFill>
                <a:latin typeface="Myriad Pro" panose="020B0503030403020204" pitchFamily="34" charset="0"/>
              </a:rPr>
              <a:t>Age</a:t>
            </a:r>
            <a:endParaRPr lang="en-US" sz="3200" dirty="0">
              <a:solidFill>
                <a:srgbClr val="4A5358"/>
              </a:solidFill>
              <a:latin typeface="Myriad Pro" panose="020B0503030403020204" pitchFamily="34" charset="0"/>
            </a:endParaRPr>
          </a:p>
        </p:txBody>
      </p:sp>
      <p:pic>
        <p:nvPicPr>
          <p:cNvPr id="2" name="Picture 1"/>
          <p:cNvPicPr>
            <a:picLocks noChangeAspect="1"/>
          </p:cNvPicPr>
          <p:nvPr/>
        </p:nvPicPr>
        <p:blipFill>
          <a:blip r:embed="rId2"/>
          <a:stretch>
            <a:fillRect/>
          </a:stretch>
        </p:blipFill>
        <p:spPr>
          <a:xfrm>
            <a:off x="10219706" y="4853959"/>
            <a:ext cx="1822862" cy="1828959"/>
          </a:xfrm>
          <a:prstGeom prst="rect">
            <a:avLst/>
          </a:prstGeom>
        </p:spPr>
      </p:pic>
    </p:spTree>
    <p:extLst>
      <p:ext uri="{BB962C8B-B14F-4D97-AF65-F5344CB8AC3E}">
        <p14:creationId xmlns:p14="http://schemas.microsoft.com/office/powerpoint/2010/main" val="2105641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84022" y="2095000"/>
            <a:ext cx="6549076" cy="1077218"/>
          </a:xfrm>
          <a:prstGeom prst="rect">
            <a:avLst/>
          </a:prstGeom>
          <a:noFill/>
        </p:spPr>
        <p:txBody>
          <a:bodyPr wrap="square" rtlCol="0">
            <a:spAutoFit/>
          </a:bodyPr>
          <a:lstStyle/>
          <a:p>
            <a:r>
              <a:rPr lang="en-US" sz="3200" dirty="0" smtClean="0">
                <a:solidFill>
                  <a:srgbClr val="4A5358"/>
                </a:solidFill>
                <a:latin typeface="Myriad Pro" panose="020B0503030403020204" pitchFamily="34" charset="0"/>
              </a:rPr>
              <a:t>A Lens is </a:t>
            </a:r>
            <a:r>
              <a:rPr lang="en-US" sz="3200" b="1" i="1" dirty="0" smtClean="0">
                <a:solidFill>
                  <a:srgbClr val="4A5358"/>
                </a:solidFill>
                <a:latin typeface="Myriad Pro" panose="020B0503030403020204" pitchFamily="34" charset="0"/>
              </a:rPr>
              <a:t>our</a:t>
            </a:r>
            <a:r>
              <a:rPr lang="en-US" sz="3200" dirty="0" smtClean="0">
                <a:solidFill>
                  <a:srgbClr val="4A5358"/>
                </a:solidFill>
                <a:latin typeface="Myriad Pro" panose="020B0503030403020204" pitchFamily="34" charset="0"/>
              </a:rPr>
              <a:t> way of making sense of the world.</a:t>
            </a:r>
            <a:endParaRPr lang="en-US" sz="3200" dirty="0">
              <a:solidFill>
                <a:srgbClr val="4A5358"/>
              </a:solidFill>
              <a:latin typeface="Myriad Pro" panose="020B0503030403020204" pitchFamily="34" charset="0"/>
            </a:endParaRPr>
          </a:p>
        </p:txBody>
      </p:sp>
      <p:sp>
        <p:nvSpPr>
          <p:cNvPr id="6" name="Title 1"/>
          <p:cNvSpPr txBox="1">
            <a:spLocks/>
          </p:cNvSpPr>
          <p:nvPr/>
        </p:nvSpPr>
        <p:spPr>
          <a:xfrm>
            <a:off x="3084022" y="1002845"/>
            <a:ext cx="7049192" cy="89777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4A5358"/>
                </a:solidFill>
                <a:latin typeface="Myriad Pro" panose="020B0503030403020204" pitchFamily="34" charset="0"/>
              </a:rPr>
              <a:t>WHAT IS A LENS?</a:t>
            </a:r>
          </a:p>
        </p:txBody>
      </p:sp>
      <p:sp>
        <p:nvSpPr>
          <p:cNvPr id="4" name="AutoShape 4"/>
          <p:cNvSpPr>
            <a:spLocks noChangeArrowheads="1"/>
          </p:cNvSpPr>
          <p:nvPr/>
        </p:nvSpPr>
        <p:spPr bwMode="auto">
          <a:xfrm>
            <a:off x="3084022" y="3740888"/>
            <a:ext cx="2209800" cy="914400"/>
          </a:xfrm>
          <a:prstGeom prst="roundRect">
            <a:avLst/>
          </a:prstGeom>
          <a:solidFill>
            <a:srgbClr val="AB8B4D"/>
          </a:solidFill>
          <a:ln w="9525">
            <a:no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400" b="1">
                <a:solidFill>
                  <a:schemeClr val="bg1"/>
                </a:solidFill>
                <a:latin typeface="Myriad Pro" panose="020B0503030403020204" pitchFamily="34" charset="0"/>
              </a:rPr>
              <a:t>L</a:t>
            </a:r>
            <a:endParaRPr lang="en-US" altLang="en-US" sz="1800" i="1">
              <a:solidFill>
                <a:schemeClr val="bg1"/>
              </a:solidFill>
              <a:latin typeface="Myriad Pro" panose="020B0503030403020204" pitchFamily="34" charset="0"/>
            </a:endParaRPr>
          </a:p>
        </p:txBody>
      </p:sp>
      <p:sp>
        <p:nvSpPr>
          <p:cNvPr id="7" name="Text Box 5"/>
          <p:cNvSpPr txBox="1">
            <a:spLocks noChangeArrowheads="1"/>
          </p:cNvSpPr>
          <p:nvPr/>
        </p:nvSpPr>
        <p:spPr bwMode="auto">
          <a:xfrm>
            <a:off x="5255722" y="3817088"/>
            <a:ext cx="45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4400" b="1">
                <a:solidFill>
                  <a:srgbClr val="4B5459"/>
                </a:solidFill>
                <a:latin typeface="Myriad Pro" panose="020B0503030403020204" pitchFamily="34" charset="0"/>
              </a:rPr>
              <a:t>+</a:t>
            </a:r>
          </a:p>
        </p:txBody>
      </p:sp>
      <p:sp>
        <p:nvSpPr>
          <p:cNvPr id="8" name="AutoShape 6"/>
          <p:cNvSpPr>
            <a:spLocks noChangeArrowheads="1"/>
          </p:cNvSpPr>
          <p:nvPr/>
        </p:nvSpPr>
        <p:spPr bwMode="auto">
          <a:xfrm>
            <a:off x="5751022" y="3740888"/>
            <a:ext cx="2209800" cy="914400"/>
          </a:xfrm>
          <a:prstGeom prst="roundRect">
            <a:avLst/>
          </a:prstGeom>
          <a:solidFill>
            <a:srgbClr val="AB8B4D"/>
          </a:solidFill>
          <a:ln w="9525">
            <a:no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400" b="1" dirty="0">
                <a:solidFill>
                  <a:schemeClr val="bg1"/>
                </a:solidFill>
                <a:latin typeface="Myriad Pro" panose="020B0503030403020204" pitchFamily="34" charset="0"/>
              </a:rPr>
              <a:t>L</a:t>
            </a:r>
            <a:endParaRPr lang="en-US" altLang="en-US" sz="1800" i="1" dirty="0">
              <a:solidFill>
                <a:schemeClr val="bg1"/>
              </a:solidFill>
              <a:latin typeface="Myriad Pro" panose="020B0503030403020204" pitchFamily="34" charset="0"/>
            </a:endParaRPr>
          </a:p>
        </p:txBody>
      </p:sp>
      <p:sp>
        <p:nvSpPr>
          <p:cNvPr id="9" name="Text Box 7"/>
          <p:cNvSpPr txBox="1">
            <a:spLocks noChangeArrowheads="1"/>
          </p:cNvSpPr>
          <p:nvPr/>
        </p:nvSpPr>
        <p:spPr bwMode="auto">
          <a:xfrm>
            <a:off x="8189422" y="3817088"/>
            <a:ext cx="45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4400" b="1" dirty="0">
                <a:solidFill>
                  <a:srgbClr val="4B5459"/>
                </a:solidFill>
                <a:latin typeface="Myriad Pro" panose="020B0503030403020204" pitchFamily="34" charset="0"/>
              </a:rPr>
              <a:t>=</a:t>
            </a:r>
          </a:p>
        </p:txBody>
      </p:sp>
      <p:sp>
        <p:nvSpPr>
          <p:cNvPr id="10" name="AutoShape 8"/>
          <p:cNvSpPr>
            <a:spLocks noChangeArrowheads="1"/>
          </p:cNvSpPr>
          <p:nvPr/>
        </p:nvSpPr>
        <p:spPr bwMode="auto">
          <a:xfrm>
            <a:off x="8799022" y="3740888"/>
            <a:ext cx="2209800" cy="914400"/>
          </a:xfrm>
          <a:prstGeom prst="roundRect">
            <a:avLst/>
          </a:prstGeom>
          <a:solidFill>
            <a:srgbClr val="808080"/>
          </a:solidFill>
          <a:ln w="9525">
            <a:no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800" b="1">
                <a:solidFill>
                  <a:schemeClr val="bg1"/>
                </a:solidFill>
                <a:latin typeface="Myriad Pro" panose="020B0503030403020204" pitchFamily="34" charset="0"/>
              </a:rPr>
              <a:t>Lens</a:t>
            </a:r>
          </a:p>
        </p:txBody>
      </p:sp>
      <p:pic>
        <p:nvPicPr>
          <p:cNvPr id="2" name="Picture 1"/>
          <p:cNvPicPr>
            <a:picLocks noChangeAspect="1"/>
          </p:cNvPicPr>
          <p:nvPr/>
        </p:nvPicPr>
        <p:blipFill>
          <a:blip r:embed="rId2"/>
          <a:stretch>
            <a:fillRect/>
          </a:stretch>
        </p:blipFill>
        <p:spPr>
          <a:xfrm>
            <a:off x="10221216" y="4872885"/>
            <a:ext cx="1822862" cy="1828959"/>
          </a:xfrm>
          <a:prstGeom prst="rect">
            <a:avLst/>
          </a:prstGeom>
        </p:spPr>
      </p:pic>
      <p:sp>
        <p:nvSpPr>
          <p:cNvPr id="11" name="Rectangle 10"/>
          <p:cNvSpPr/>
          <p:nvPr/>
        </p:nvSpPr>
        <p:spPr>
          <a:xfrm>
            <a:off x="3093546" y="6279780"/>
            <a:ext cx="8103739" cy="307777"/>
          </a:xfrm>
          <a:prstGeom prst="rect">
            <a:avLst/>
          </a:prstGeom>
        </p:spPr>
        <p:txBody>
          <a:bodyPr wrap="square">
            <a:spAutoFit/>
          </a:bodyPr>
          <a:lstStyle/>
          <a:p>
            <a:r>
              <a:rPr lang="en-US" sz="1400" dirty="0">
                <a:solidFill>
                  <a:srgbClr val="4A5358"/>
                </a:solidFill>
                <a:latin typeface="Myriad Pro" panose="020B0503030403020204" pitchFamily="34" charset="0"/>
              </a:rPr>
              <a:t>Adapted from Mark A. Williams’ </a:t>
            </a:r>
            <a:r>
              <a:rPr lang="en-US" sz="1400" i="1" dirty="0">
                <a:solidFill>
                  <a:srgbClr val="4A5358"/>
                </a:solidFill>
                <a:latin typeface="Myriad Pro" panose="020B0503030403020204" pitchFamily="34" charset="0"/>
              </a:rPr>
              <a:t>The 10 Lenses: Your guide to living &amp; working in a multicultural world.</a:t>
            </a:r>
            <a:endParaRPr lang="en-US" sz="1400" dirty="0"/>
          </a:p>
        </p:txBody>
      </p:sp>
    </p:spTree>
    <p:extLst>
      <p:ext uri="{BB962C8B-B14F-4D97-AF65-F5344CB8AC3E}">
        <p14:creationId xmlns:p14="http://schemas.microsoft.com/office/powerpoint/2010/main" val="427720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2500"/>
                            </p:stCondLst>
                            <p:childTnLst>
                              <p:par>
                                <p:cTn id="11" presetID="53"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3000"/>
                            </p:stCondLst>
                            <p:childTnLst>
                              <p:par>
                                <p:cTn id="17" presetID="53"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3500"/>
                            </p:stCondLst>
                            <p:childTnLst>
                              <p:par>
                                <p:cTn id="23" presetID="53"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4000"/>
                            </p:stCondLst>
                            <p:childTnLst>
                              <p:par>
                                <p:cTn id="29" presetID="53"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P spid="9"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95014" y="1120546"/>
            <a:ext cx="9180187" cy="584775"/>
          </a:xfrm>
          <a:prstGeom prst="rect">
            <a:avLst/>
          </a:prstGeom>
          <a:noFill/>
        </p:spPr>
        <p:txBody>
          <a:bodyPr wrap="square" rtlCol="0">
            <a:spAutoFit/>
          </a:bodyPr>
          <a:lstStyle/>
          <a:p>
            <a:r>
              <a:rPr lang="en-US" sz="3200" dirty="0" smtClean="0">
                <a:solidFill>
                  <a:srgbClr val="4A5358"/>
                </a:solidFill>
                <a:latin typeface="Myriad Pro" panose="020B0503030403020204" pitchFamily="34" charset="0"/>
              </a:rPr>
              <a:t>A Lens is </a:t>
            </a:r>
            <a:r>
              <a:rPr lang="en-US" sz="3200" b="1" i="1" dirty="0" smtClean="0">
                <a:solidFill>
                  <a:srgbClr val="4A5358"/>
                </a:solidFill>
                <a:latin typeface="Myriad Pro" panose="020B0503030403020204" pitchFamily="34" charset="0"/>
              </a:rPr>
              <a:t>our</a:t>
            </a:r>
            <a:r>
              <a:rPr lang="en-US" sz="3200" dirty="0" smtClean="0">
                <a:solidFill>
                  <a:srgbClr val="4A5358"/>
                </a:solidFill>
                <a:latin typeface="Myriad Pro" panose="020B0503030403020204" pitchFamily="34" charset="0"/>
              </a:rPr>
              <a:t> way of making sense of the world.</a:t>
            </a:r>
            <a:endParaRPr lang="en-US" sz="3200" dirty="0">
              <a:solidFill>
                <a:srgbClr val="4A5358"/>
              </a:solidFill>
              <a:latin typeface="Myriad Pro" panose="020B0503030403020204" pitchFamily="34" charset="0"/>
            </a:endParaRPr>
          </a:p>
        </p:txBody>
      </p:sp>
      <p:sp>
        <p:nvSpPr>
          <p:cNvPr id="6" name="Title 1"/>
          <p:cNvSpPr txBox="1">
            <a:spLocks/>
          </p:cNvSpPr>
          <p:nvPr/>
        </p:nvSpPr>
        <p:spPr>
          <a:xfrm>
            <a:off x="2995015" y="407524"/>
            <a:ext cx="7049192" cy="89777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4A5358"/>
                </a:solidFill>
                <a:latin typeface="Myriad Pro" panose="020B0503030403020204" pitchFamily="34" charset="0"/>
              </a:rPr>
              <a:t>WHAT IS A LENS?</a:t>
            </a:r>
          </a:p>
        </p:txBody>
      </p:sp>
      <p:sp>
        <p:nvSpPr>
          <p:cNvPr id="4" name="AutoShape 4"/>
          <p:cNvSpPr>
            <a:spLocks noChangeArrowheads="1"/>
          </p:cNvSpPr>
          <p:nvPr/>
        </p:nvSpPr>
        <p:spPr bwMode="auto">
          <a:xfrm>
            <a:off x="3002625" y="1954352"/>
            <a:ext cx="2209800" cy="914400"/>
          </a:xfrm>
          <a:prstGeom prst="roundRect">
            <a:avLst/>
          </a:prstGeom>
          <a:solidFill>
            <a:srgbClr val="AB8B4D"/>
          </a:solidFill>
          <a:ln w="9525">
            <a:no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400" b="1">
                <a:solidFill>
                  <a:schemeClr val="bg1"/>
                </a:solidFill>
                <a:latin typeface="Myriad Pro" panose="020B0503030403020204" pitchFamily="34" charset="0"/>
              </a:rPr>
              <a:t>L</a:t>
            </a:r>
            <a:endParaRPr lang="en-US" altLang="en-US" sz="1800" i="1">
              <a:solidFill>
                <a:schemeClr val="bg1"/>
              </a:solidFill>
              <a:latin typeface="Myriad Pro" panose="020B0503030403020204" pitchFamily="34" charset="0"/>
            </a:endParaRPr>
          </a:p>
        </p:txBody>
      </p:sp>
      <p:sp>
        <p:nvSpPr>
          <p:cNvPr id="7" name="Text Box 5"/>
          <p:cNvSpPr txBox="1">
            <a:spLocks noChangeArrowheads="1"/>
          </p:cNvSpPr>
          <p:nvPr/>
        </p:nvSpPr>
        <p:spPr bwMode="auto">
          <a:xfrm>
            <a:off x="5303346" y="2563579"/>
            <a:ext cx="45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4400" b="1" dirty="0">
                <a:solidFill>
                  <a:srgbClr val="4B5459"/>
                </a:solidFill>
                <a:latin typeface="Myriad Pro" panose="020B0503030403020204" pitchFamily="34" charset="0"/>
              </a:rPr>
              <a:t>+</a:t>
            </a:r>
          </a:p>
        </p:txBody>
      </p:sp>
      <p:sp>
        <p:nvSpPr>
          <p:cNvPr id="8" name="AutoShape 6"/>
          <p:cNvSpPr>
            <a:spLocks noChangeArrowheads="1"/>
          </p:cNvSpPr>
          <p:nvPr/>
        </p:nvSpPr>
        <p:spPr bwMode="auto">
          <a:xfrm>
            <a:off x="5691298" y="2003522"/>
            <a:ext cx="2209800" cy="914400"/>
          </a:xfrm>
          <a:prstGeom prst="roundRect">
            <a:avLst/>
          </a:prstGeom>
          <a:solidFill>
            <a:srgbClr val="AB8B4D"/>
          </a:solidFill>
          <a:ln w="9525">
            <a:no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400" b="1" dirty="0">
                <a:solidFill>
                  <a:schemeClr val="bg1"/>
                </a:solidFill>
                <a:latin typeface="Myriad Pro" panose="020B0503030403020204" pitchFamily="34" charset="0"/>
              </a:rPr>
              <a:t>L</a:t>
            </a:r>
            <a:endParaRPr lang="en-US" altLang="en-US" sz="1800" i="1" dirty="0">
              <a:solidFill>
                <a:schemeClr val="bg1"/>
              </a:solidFill>
              <a:latin typeface="Myriad Pro" panose="020B0503030403020204" pitchFamily="34" charset="0"/>
            </a:endParaRPr>
          </a:p>
        </p:txBody>
      </p:sp>
      <p:sp>
        <p:nvSpPr>
          <p:cNvPr id="9" name="Text Box 7"/>
          <p:cNvSpPr txBox="1">
            <a:spLocks noChangeArrowheads="1"/>
          </p:cNvSpPr>
          <p:nvPr/>
        </p:nvSpPr>
        <p:spPr bwMode="auto">
          <a:xfrm>
            <a:off x="8031826" y="2073740"/>
            <a:ext cx="45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4400" b="1" dirty="0">
                <a:solidFill>
                  <a:srgbClr val="4B5459"/>
                </a:solidFill>
                <a:latin typeface="Myriad Pro" panose="020B0503030403020204" pitchFamily="34" charset="0"/>
              </a:rPr>
              <a:t>=</a:t>
            </a:r>
          </a:p>
        </p:txBody>
      </p:sp>
      <p:sp>
        <p:nvSpPr>
          <p:cNvPr id="10" name="AutoShape 8"/>
          <p:cNvSpPr>
            <a:spLocks noChangeArrowheads="1"/>
          </p:cNvSpPr>
          <p:nvPr/>
        </p:nvSpPr>
        <p:spPr bwMode="auto">
          <a:xfrm>
            <a:off x="8619754" y="1981445"/>
            <a:ext cx="2209800" cy="914400"/>
          </a:xfrm>
          <a:prstGeom prst="roundRect">
            <a:avLst/>
          </a:prstGeom>
          <a:solidFill>
            <a:srgbClr val="808080"/>
          </a:solidFill>
          <a:ln w="9525">
            <a:no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800" b="1">
                <a:solidFill>
                  <a:schemeClr val="bg1"/>
                </a:solidFill>
                <a:latin typeface="Myriad Pro" panose="020B0503030403020204" pitchFamily="34" charset="0"/>
              </a:rPr>
              <a:t>Lens</a:t>
            </a:r>
          </a:p>
        </p:txBody>
      </p:sp>
      <p:sp>
        <p:nvSpPr>
          <p:cNvPr id="11" name="Text Box 9"/>
          <p:cNvSpPr txBox="1">
            <a:spLocks noChangeArrowheads="1"/>
          </p:cNvSpPr>
          <p:nvPr/>
        </p:nvSpPr>
        <p:spPr bwMode="auto">
          <a:xfrm>
            <a:off x="2806715" y="2897821"/>
            <a:ext cx="2405709"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1600" b="1" i="1" dirty="0">
              <a:solidFill>
                <a:srgbClr val="4B5459"/>
              </a:solidFill>
              <a:latin typeface="Myriad Pro" panose="020B0503030403020204" pitchFamily="34" charset="0"/>
            </a:endParaRPr>
          </a:p>
          <a:p>
            <a:pPr algn="ctr" eaLnBrk="1" hangingPunct="1"/>
            <a:r>
              <a:rPr lang="en-US" altLang="en-US" sz="2400" b="1" i="1" dirty="0">
                <a:solidFill>
                  <a:srgbClr val="4B5459"/>
                </a:solidFill>
                <a:latin typeface="Myriad Pro" panose="020B0503030403020204" pitchFamily="34" charset="0"/>
              </a:rPr>
              <a:t>Historic </a:t>
            </a:r>
            <a:r>
              <a:rPr lang="en-US" altLang="en-US" sz="2400" b="1" i="1" dirty="0" smtClean="0">
                <a:solidFill>
                  <a:srgbClr val="4B5459"/>
                </a:solidFill>
                <a:latin typeface="Myriad Pro" panose="020B0503030403020204" pitchFamily="34" charset="0"/>
              </a:rPr>
              <a:t>Events</a:t>
            </a:r>
            <a:endParaRPr lang="en-US" altLang="en-US" sz="2400" i="1" dirty="0">
              <a:solidFill>
                <a:srgbClr val="4B5459"/>
              </a:solidFill>
              <a:latin typeface="Myriad Pro" panose="020B0503030403020204" pitchFamily="34" charset="0"/>
            </a:endParaRPr>
          </a:p>
          <a:p>
            <a:pPr algn="ctr" eaLnBrk="1" hangingPunct="1"/>
            <a:r>
              <a:rPr lang="en-US" altLang="en-US" sz="2400" i="1" dirty="0">
                <a:solidFill>
                  <a:srgbClr val="4B5459"/>
                </a:solidFill>
                <a:latin typeface="Myriad Pro" panose="020B0503030403020204" pitchFamily="34" charset="0"/>
              </a:rPr>
              <a:t>Discoveries of Land</a:t>
            </a:r>
          </a:p>
          <a:p>
            <a:pPr algn="ctr" eaLnBrk="1" hangingPunct="1"/>
            <a:r>
              <a:rPr lang="en-US" altLang="en-US" sz="2400" i="1" dirty="0">
                <a:solidFill>
                  <a:srgbClr val="4B5459"/>
                </a:solidFill>
                <a:latin typeface="Myriad Pro" panose="020B0503030403020204" pitchFamily="34" charset="0"/>
              </a:rPr>
              <a:t>Slavery</a:t>
            </a:r>
          </a:p>
          <a:p>
            <a:pPr algn="ctr" eaLnBrk="1" hangingPunct="1"/>
            <a:r>
              <a:rPr lang="en-US" altLang="en-US" sz="2400" i="1" dirty="0">
                <a:solidFill>
                  <a:srgbClr val="4B5459"/>
                </a:solidFill>
                <a:latin typeface="Myriad Pro" panose="020B0503030403020204" pitchFamily="34" charset="0"/>
              </a:rPr>
              <a:t>The Mayflower</a:t>
            </a:r>
          </a:p>
          <a:p>
            <a:pPr algn="ctr" eaLnBrk="1" hangingPunct="1"/>
            <a:r>
              <a:rPr lang="en-US" altLang="en-US" sz="2400" i="1" dirty="0">
                <a:solidFill>
                  <a:srgbClr val="4B5459"/>
                </a:solidFill>
                <a:latin typeface="Myriad Pro" panose="020B0503030403020204" pitchFamily="34" charset="0"/>
              </a:rPr>
              <a:t>Immigration</a:t>
            </a:r>
          </a:p>
          <a:p>
            <a:pPr algn="ctr" eaLnBrk="1" hangingPunct="1"/>
            <a:r>
              <a:rPr lang="en-US" altLang="en-US" sz="2400" i="1" dirty="0">
                <a:solidFill>
                  <a:srgbClr val="4B5459"/>
                </a:solidFill>
                <a:latin typeface="Myriad Pro" panose="020B0503030403020204" pitchFamily="34" charset="0"/>
              </a:rPr>
              <a:t>Ellis Island</a:t>
            </a:r>
          </a:p>
          <a:p>
            <a:pPr algn="ctr" eaLnBrk="1" hangingPunct="1"/>
            <a:r>
              <a:rPr lang="en-US" altLang="en-US" sz="2400" i="1" dirty="0">
                <a:solidFill>
                  <a:srgbClr val="4B5459"/>
                </a:solidFill>
                <a:latin typeface="Myriad Pro" panose="020B0503030403020204" pitchFamily="34" charset="0"/>
              </a:rPr>
              <a:t>Laws</a:t>
            </a:r>
          </a:p>
        </p:txBody>
      </p:sp>
      <p:sp>
        <p:nvSpPr>
          <p:cNvPr id="12" name="Text Box 10"/>
          <p:cNvSpPr txBox="1">
            <a:spLocks noChangeArrowheads="1"/>
          </p:cNvSpPr>
          <p:nvPr/>
        </p:nvSpPr>
        <p:spPr bwMode="auto">
          <a:xfrm>
            <a:off x="5669625" y="2897975"/>
            <a:ext cx="23622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1600" b="1" i="1" dirty="0">
              <a:solidFill>
                <a:srgbClr val="4B5459"/>
              </a:solidFill>
              <a:latin typeface="Myriad Pro" panose="020B0503030403020204" pitchFamily="34" charset="0"/>
            </a:endParaRPr>
          </a:p>
          <a:p>
            <a:pPr algn="ctr" eaLnBrk="1" hangingPunct="1"/>
            <a:r>
              <a:rPr lang="en-US" altLang="en-US" sz="2400" b="1" i="1" dirty="0">
                <a:solidFill>
                  <a:srgbClr val="4B5459"/>
                </a:solidFill>
                <a:latin typeface="Myriad Pro" panose="020B0503030403020204" pitchFamily="34" charset="0"/>
              </a:rPr>
              <a:t>Life </a:t>
            </a:r>
            <a:r>
              <a:rPr lang="en-US" altLang="en-US" sz="2400" b="1" i="1" dirty="0" smtClean="0">
                <a:solidFill>
                  <a:srgbClr val="4B5459"/>
                </a:solidFill>
                <a:latin typeface="Myriad Pro" panose="020B0503030403020204" pitchFamily="34" charset="0"/>
              </a:rPr>
              <a:t>Experiences</a:t>
            </a:r>
            <a:endParaRPr lang="en-US" altLang="en-US" sz="2400" i="1" dirty="0">
              <a:solidFill>
                <a:srgbClr val="4B5459"/>
              </a:solidFill>
              <a:latin typeface="Myriad Pro" panose="020B0503030403020204" pitchFamily="34" charset="0"/>
            </a:endParaRPr>
          </a:p>
          <a:p>
            <a:pPr algn="ctr" eaLnBrk="1" hangingPunct="1"/>
            <a:r>
              <a:rPr lang="en-US" altLang="en-US" sz="2400" i="1" dirty="0">
                <a:solidFill>
                  <a:srgbClr val="4B5459"/>
                </a:solidFill>
                <a:latin typeface="Myriad Pro" panose="020B0503030403020204" pitchFamily="34" charset="0"/>
              </a:rPr>
              <a:t>Race</a:t>
            </a:r>
          </a:p>
          <a:p>
            <a:pPr algn="ctr" eaLnBrk="1" hangingPunct="1"/>
            <a:r>
              <a:rPr lang="en-US" altLang="en-US" sz="2400" i="1" dirty="0">
                <a:solidFill>
                  <a:srgbClr val="4B5459"/>
                </a:solidFill>
                <a:latin typeface="Myriad Pro" panose="020B0503030403020204" pitchFamily="34" charset="0"/>
              </a:rPr>
              <a:t>Gender</a:t>
            </a:r>
          </a:p>
          <a:p>
            <a:pPr algn="ctr" eaLnBrk="1" hangingPunct="1"/>
            <a:r>
              <a:rPr lang="en-US" altLang="en-US" sz="2400" i="1" dirty="0">
                <a:solidFill>
                  <a:srgbClr val="4B5459"/>
                </a:solidFill>
                <a:latin typeface="Myriad Pro" panose="020B0503030403020204" pitchFamily="34" charset="0"/>
              </a:rPr>
              <a:t>Ethnicity</a:t>
            </a:r>
          </a:p>
          <a:p>
            <a:pPr algn="ctr" eaLnBrk="1" hangingPunct="1"/>
            <a:r>
              <a:rPr lang="en-US" altLang="en-US" sz="2400" i="1" dirty="0">
                <a:solidFill>
                  <a:srgbClr val="4B5459"/>
                </a:solidFill>
                <a:latin typeface="Myriad Pro" panose="020B0503030403020204" pitchFamily="34" charset="0"/>
              </a:rPr>
              <a:t>Ability</a:t>
            </a:r>
          </a:p>
          <a:p>
            <a:pPr algn="ctr" eaLnBrk="1" hangingPunct="1"/>
            <a:r>
              <a:rPr lang="en-US" altLang="en-US" sz="2400" i="1" dirty="0">
                <a:solidFill>
                  <a:srgbClr val="4B5459"/>
                </a:solidFill>
                <a:latin typeface="Myriad Pro" panose="020B0503030403020204" pitchFamily="34" charset="0"/>
              </a:rPr>
              <a:t>Sexual Orientation</a:t>
            </a:r>
          </a:p>
          <a:p>
            <a:pPr algn="ctr" eaLnBrk="1" hangingPunct="1"/>
            <a:r>
              <a:rPr lang="en-US" altLang="en-US" sz="2400" i="1" dirty="0">
                <a:solidFill>
                  <a:srgbClr val="4B5459"/>
                </a:solidFill>
                <a:latin typeface="Myriad Pro" panose="020B0503030403020204" pitchFamily="34" charset="0"/>
              </a:rPr>
              <a:t>Nationality</a:t>
            </a:r>
          </a:p>
        </p:txBody>
      </p:sp>
      <p:sp>
        <p:nvSpPr>
          <p:cNvPr id="13" name="Line 16"/>
          <p:cNvSpPr>
            <a:spLocks noChangeShapeType="1"/>
          </p:cNvSpPr>
          <p:nvPr/>
        </p:nvSpPr>
        <p:spPr bwMode="auto">
          <a:xfrm flipV="1">
            <a:off x="8489026" y="3319171"/>
            <a:ext cx="609600" cy="457200"/>
          </a:xfrm>
          <a:prstGeom prst="line">
            <a:avLst/>
          </a:prstGeom>
          <a:noFill/>
          <a:ln w="88900">
            <a:solidFill>
              <a:srgbClr val="4B545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 name="Picture 1"/>
          <p:cNvPicPr>
            <a:picLocks noChangeAspect="1"/>
          </p:cNvPicPr>
          <p:nvPr/>
        </p:nvPicPr>
        <p:blipFill>
          <a:blip r:embed="rId2"/>
          <a:stretch>
            <a:fillRect/>
          </a:stretch>
        </p:blipFill>
        <p:spPr>
          <a:xfrm>
            <a:off x="10219707" y="4925210"/>
            <a:ext cx="1822862" cy="1828959"/>
          </a:xfrm>
          <a:prstGeom prst="rect">
            <a:avLst/>
          </a:prstGeom>
        </p:spPr>
      </p:pic>
      <p:sp>
        <p:nvSpPr>
          <p:cNvPr id="14" name="Rectangle 13"/>
          <p:cNvSpPr/>
          <p:nvPr/>
        </p:nvSpPr>
        <p:spPr>
          <a:xfrm>
            <a:off x="3093546" y="6600280"/>
            <a:ext cx="8103739" cy="307777"/>
          </a:xfrm>
          <a:prstGeom prst="rect">
            <a:avLst/>
          </a:prstGeom>
        </p:spPr>
        <p:txBody>
          <a:bodyPr wrap="square">
            <a:spAutoFit/>
          </a:bodyPr>
          <a:lstStyle/>
          <a:p>
            <a:r>
              <a:rPr lang="en-US" sz="1400" dirty="0">
                <a:solidFill>
                  <a:srgbClr val="4A5358"/>
                </a:solidFill>
                <a:latin typeface="Myriad Pro" panose="020B0503030403020204" pitchFamily="34" charset="0"/>
              </a:rPr>
              <a:t>Adapted from Mark A. Williams’ </a:t>
            </a:r>
            <a:r>
              <a:rPr lang="en-US" sz="1400" i="1" dirty="0">
                <a:solidFill>
                  <a:srgbClr val="4A5358"/>
                </a:solidFill>
                <a:latin typeface="Myriad Pro" panose="020B0503030403020204" pitchFamily="34" charset="0"/>
              </a:rPr>
              <a:t>The 10 Lenses: Your guide to living &amp; working in a multicultural world.</a:t>
            </a:r>
            <a:endParaRPr lang="en-US" sz="1400" dirty="0"/>
          </a:p>
        </p:txBody>
      </p:sp>
    </p:spTree>
    <p:extLst>
      <p:ext uri="{BB962C8B-B14F-4D97-AF65-F5344CB8AC3E}">
        <p14:creationId xmlns:p14="http://schemas.microsoft.com/office/powerpoint/2010/main" val="394866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2500"/>
                            </p:stCondLst>
                            <p:childTnLst>
                              <p:par>
                                <p:cTn id="11" presetID="53"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3000"/>
                            </p:stCondLst>
                            <p:childTnLst>
                              <p:par>
                                <p:cTn id="17" presetID="53"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3500"/>
                            </p:stCondLst>
                            <p:childTnLst>
                              <p:par>
                                <p:cTn id="23" presetID="53"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4000"/>
                            </p:stCondLst>
                            <p:childTnLst>
                              <p:par>
                                <p:cTn id="29" presetID="53"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P spid="9"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84022" y="630545"/>
            <a:ext cx="7049192" cy="89777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4A5358"/>
                </a:solidFill>
                <a:latin typeface="Myriad Pro" panose="020B0503030403020204" pitchFamily="34" charset="0"/>
              </a:rPr>
              <a:t>THE TEN LENSES</a:t>
            </a:r>
          </a:p>
        </p:txBody>
      </p:sp>
      <p:sp>
        <p:nvSpPr>
          <p:cNvPr id="11" name="Text Box 28"/>
          <p:cNvSpPr txBox="1">
            <a:spLocks noChangeArrowheads="1"/>
          </p:cNvSpPr>
          <p:nvPr/>
        </p:nvSpPr>
        <p:spPr bwMode="auto">
          <a:xfrm>
            <a:off x="7607595" y="5543107"/>
            <a:ext cx="3581400" cy="865188"/>
          </a:xfrm>
          <a:prstGeom prst="rect">
            <a:avLst/>
          </a:prstGeom>
          <a:solidFill>
            <a:srgbClr val="4B5459"/>
          </a:solidFill>
          <a:ln w="9525">
            <a:noFill/>
            <a:miter lim="800000"/>
            <a:headEnd/>
            <a:tailEnd/>
          </a:ln>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1800" b="1" dirty="0">
                <a:solidFill>
                  <a:srgbClr val="FFFFFF"/>
                </a:solidFill>
              </a:rPr>
              <a:t>	Victim / Caretaker</a:t>
            </a:r>
          </a:p>
          <a:p>
            <a:pPr eaLnBrk="1" hangingPunct="1"/>
            <a:r>
              <a:rPr lang="en-US" altLang="en-US" sz="1600" dirty="0">
                <a:solidFill>
                  <a:srgbClr val="FFFFFF"/>
                </a:solidFill>
              </a:rPr>
              <a:t>	We shall overcome.</a:t>
            </a:r>
          </a:p>
          <a:p>
            <a:pPr eaLnBrk="1" hangingPunct="1"/>
            <a:r>
              <a:rPr lang="en-US" altLang="en-US" sz="1600" dirty="0">
                <a:solidFill>
                  <a:srgbClr val="FFFFFF"/>
                </a:solidFill>
              </a:rPr>
              <a:t>	</a:t>
            </a:r>
          </a:p>
        </p:txBody>
      </p:sp>
      <p:sp>
        <p:nvSpPr>
          <p:cNvPr id="12" name="Text Box 27"/>
          <p:cNvSpPr txBox="1">
            <a:spLocks noChangeArrowheads="1"/>
          </p:cNvSpPr>
          <p:nvPr/>
        </p:nvSpPr>
        <p:spPr bwMode="auto">
          <a:xfrm>
            <a:off x="7607595" y="4552507"/>
            <a:ext cx="3581400" cy="865188"/>
          </a:xfrm>
          <a:prstGeom prst="rect">
            <a:avLst/>
          </a:prstGeom>
          <a:solidFill>
            <a:srgbClr val="4B5459"/>
          </a:solidFill>
          <a:ln w="9525">
            <a:noFill/>
            <a:miter lim="800000"/>
            <a:headEnd/>
            <a:tailEnd/>
          </a:ln>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1800" b="1">
                <a:solidFill>
                  <a:srgbClr val="FFFFFF"/>
                </a:solidFill>
              </a:rPr>
              <a:t>	Transcendent</a:t>
            </a:r>
          </a:p>
          <a:p>
            <a:pPr eaLnBrk="1" hangingPunct="1"/>
            <a:r>
              <a:rPr lang="en-US" altLang="en-US" sz="1600">
                <a:solidFill>
                  <a:srgbClr val="FFFFFF"/>
                </a:solidFill>
              </a:rPr>
              <a:t>	There’s really only</a:t>
            </a:r>
          </a:p>
          <a:p>
            <a:pPr eaLnBrk="1" hangingPunct="1"/>
            <a:r>
              <a:rPr lang="en-US" altLang="en-US" sz="1600">
                <a:solidFill>
                  <a:srgbClr val="FFFFFF"/>
                </a:solidFill>
              </a:rPr>
              <a:t>	race: the human race.</a:t>
            </a:r>
          </a:p>
        </p:txBody>
      </p:sp>
      <p:sp>
        <p:nvSpPr>
          <p:cNvPr id="13" name="Text Box 26"/>
          <p:cNvSpPr txBox="1">
            <a:spLocks noChangeArrowheads="1"/>
          </p:cNvSpPr>
          <p:nvPr/>
        </p:nvSpPr>
        <p:spPr bwMode="auto">
          <a:xfrm>
            <a:off x="7607595" y="3561907"/>
            <a:ext cx="3581400" cy="865188"/>
          </a:xfrm>
          <a:prstGeom prst="rect">
            <a:avLst/>
          </a:prstGeom>
          <a:solidFill>
            <a:srgbClr val="4B5459"/>
          </a:solidFill>
          <a:ln w="9525">
            <a:noFill/>
            <a:miter lim="800000"/>
            <a:headEnd/>
            <a:tailEnd/>
          </a:ln>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1800" b="1">
                <a:solidFill>
                  <a:srgbClr val="FFFFFF"/>
                </a:solidFill>
              </a:rPr>
              <a:t>	Seclusionist</a:t>
            </a:r>
          </a:p>
          <a:p>
            <a:pPr eaLnBrk="1" hangingPunct="1"/>
            <a:r>
              <a:rPr lang="en-US" altLang="en-US" sz="1600">
                <a:solidFill>
                  <a:srgbClr val="FFFFFF"/>
                </a:solidFill>
              </a:rPr>
              <a:t>	Birds of a feather</a:t>
            </a:r>
          </a:p>
          <a:p>
            <a:pPr eaLnBrk="1" hangingPunct="1"/>
            <a:r>
              <a:rPr lang="en-US" altLang="en-US" sz="1600">
                <a:solidFill>
                  <a:srgbClr val="FFFFFF"/>
                </a:solidFill>
              </a:rPr>
              <a:t>	flock together.</a:t>
            </a:r>
          </a:p>
        </p:txBody>
      </p:sp>
      <p:sp>
        <p:nvSpPr>
          <p:cNvPr id="14" name="Text Box 25"/>
          <p:cNvSpPr txBox="1">
            <a:spLocks noChangeArrowheads="1"/>
          </p:cNvSpPr>
          <p:nvPr/>
        </p:nvSpPr>
        <p:spPr bwMode="auto">
          <a:xfrm>
            <a:off x="7607595" y="2495107"/>
            <a:ext cx="3581400" cy="865188"/>
          </a:xfrm>
          <a:prstGeom prst="rect">
            <a:avLst/>
          </a:prstGeom>
          <a:solidFill>
            <a:srgbClr val="4B5459"/>
          </a:solidFill>
          <a:ln w="9525">
            <a:noFill/>
            <a:miter lim="800000"/>
            <a:headEnd/>
            <a:tailEnd/>
          </a:ln>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1800" b="1">
                <a:solidFill>
                  <a:srgbClr val="FFFFFF"/>
                </a:solidFill>
              </a:rPr>
              <a:t>	Multiculturalist</a:t>
            </a:r>
          </a:p>
          <a:p>
            <a:pPr eaLnBrk="1" hangingPunct="1"/>
            <a:r>
              <a:rPr lang="en-US" altLang="en-US" sz="1600">
                <a:solidFill>
                  <a:srgbClr val="FFFFFF"/>
                </a:solidFill>
              </a:rPr>
              <a:t>	The more cultural</a:t>
            </a:r>
          </a:p>
          <a:p>
            <a:pPr eaLnBrk="1" hangingPunct="1"/>
            <a:r>
              <a:rPr lang="en-US" altLang="en-US" sz="1600">
                <a:solidFill>
                  <a:srgbClr val="FFFFFF"/>
                </a:solidFill>
              </a:rPr>
              <a:t>	diversity the better.</a:t>
            </a:r>
          </a:p>
        </p:txBody>
      </p:sp>
      <p:sp>
        <p:nvSpPr>
          <p:cNvPr id="15" name="Text Box 24"/>
          <p:cNvSpPr txBox="1">
            <a:spLocks noChangeArrowheads="1"/>
          </p:cNvSpPr>
          <p:nvPr/>
        </p:nvSpPr>
        <p:spPr bwMode="auto">
          <a:xfrm>
            <a:off x="7607595" y="1504507"/>
            <a:ext cx="3581400" cy="865188"/>
          </a:xfrm>
          <a:prstGeom prst="rect">
            <a:avLst/>
          </a:prstGeom>
          <a:solidFill>
            <a:srgbClr val="AB8B4D"/>
          </a:solidFill>
          <a:ln w="9525">
            <a:noFill/>
            <a:miter lim="800000"/>
            <a:headEnd/>
            <a:tailEnd/>
          </a:ln>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1800" b="1">
                <a:solidFill>
                  <a:srgbClr val="FFFFFF"/>
                </a:solidFill>
              </a:rPr>
              <a:t>	     Meritocratist</a:t>
            </a:r>
            <a:endParaRPr lang="en-US" altLang="en-US" sz="1200" b="1">
              <a:solidFill>
                <a:srgbClr val="FFFFFF"/>
              </a:solidFill>
            </a:endParaRPr>
          </a:p>
          <a:p>
            <a:pPr eaLnBrk="1" hangingPunct="1"/>
            <a:r>
              <a:rPr lang="en-US" altLang="en-US" sz="1600">
                <a:solidFill>
                  <a:srgbClr val="FFFFFF"/>
                </a:solidFill>
              </a:rPr>
              <a:t>	     Cream rises to </a:t>
            </a:r>
          </a:p>
          <a:p>
            <a:pPr eaLnBrk="1" hangingPunct="1"/>
            <a:r>
              <a:rPr lang="en-US" altLang="en-US" sz="1600">
                <a:solidFill>
                  <a:srgbClr val="FFFFFF"/>
                </a:solidFill>
              </a:rPr>
              <a:t>	     the top.</a:t>
            </a:r>
          </a:p>
        </p:txBody>
      </p:sp>
      <p:sp>
        <p:nvSpPr>
          <p:cNvPr id="16" name="Text Box 23"/>
          <p:cNvSpPr txBox="1">
            <a:spLocks noChangeArrowheads="1"/>
          </p:cNvSpPr>
          <p:nvPr/>
        </p:nvSpPr>
        <p:spPr bwMode="auto">
          <a:xfrm>
            <a:off x="3187995" y="5562157"/>
            <a:ext cx="3581400" cy="895350"/>
          </a:xfrm>
          <a:prstGeom prst="rect">
            <a:avLst/>
          </a:prstGeom>
          <a:solidFill>
            <a:srgbClr val="4B5459"/>
          </a:solidFill>
          <a:ln w="9525">
            <a:noFill/>
            <a:miter lim="800000"/>
            <a:headEnd/>
            <a:tailEnd/>
          </a:ln>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1800" b="1" dirty="0">
                <a:solidFill>
                  <a:srgbClr val="FFFFFF"/>
                </a:solidFill>
              </a:rPr>
              <a:t>	Integrationist</a:t>
            </a:r>
            <a:endParaRPr lang="en-US" altLang="en-US" sz="1200" b="1" dirty="0">
              <a:solidFill>
                <a:srgbClr val="FFFFFF"/>
              </a:solidFill>
            </a:endParaRPr>
          </a:p>
          <a:p>
            <a:pPr eaLnBrk="1" hangingPunct="1"/>
            <a:r>
              <a:rPr lang="en-US" altLang="en-US" sz="1200" dirty="0">
                <a:solidFill>
                  <a:srgbClr val="FFFFFF"/>
                </a:solidFill>
              </a:rPr>
              <a:t>	</a:t>
            </a:r>
            <a:r>
              <a:rPr lang="en-US" altLang="en-US" sz="1300" dirty="0">
                <a:solidFill>
                  <a:srgbClr val="FFFFFF"/>
                </a:solidFill>
              </a:rPr>
              <a:t>Ebony and ivory live together 	on my piano keys, shouldn’t we?</a:t>
            </a:r>
          </a:p>
          <a:p>
            <a:pPr eaLnBrk="1" hangingPunct="1"/>
            <a:endParaRPr lang="en-US" altLang="en-US" sz="800" dirty="0">
              <a:solidFill>
                <a:srgbClr val="FFFFFF"/>
              </a:solidFill>
            </a:endParaRPr>
          </a:p>
        </p:txBody>
      </p:sp>
      <p:sp>
        <p:nvSpPr>
          <p:cNvPr id="17" name="Text Box 22"/>
          <p:cNvSpPr txBox="1">
            <a:spLocks noChangeArrowheads="1"/>
          </p:cNvSpPr>
          <p:nvPr/>
        </p:nvSpPr>
        <p:spPr bwMode="auto">
          <a:xfrm>
            <a:off x="3187995" y="4552507"/>
            <a:ext cx="3581400" cy="865188"/>
          </a:xfrm>
          <a:prstGeom prst="rect">
            <a:avLst/>
          </a:prstGeom>
          <a:solidFill>
            <a:srgbClr val="4B5459"/>
          </a:solidFill>
          <a:ln w="9525">
            <a:noFill/>
            <a:miter lim="800000"/>
            <a:headEnd/>
            <a:tailEnd/>
          </a:ln>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1800" b="1">
                <a:solidFill>
                  <a:srgbClr val="FFFFFF"/>
                </a:solidFill>
              </a:rPr>
              <a:t>	Elitist</a:t>
            </a:r>
            <a:endParaRPr lang="en-US" altLang="en-US" sz="1200" b="1">
              <a:solidFill>
                <a:srgbClr val="FFFFFF"/>
              </a:solidFill>
            </a:endParaRPr>
          </a:p>
          <a:p>
            <a:pPr eaLnBrk="1" hangingPunct="1"/>
            <a:r>
              <a:rPr lang="en-US" altLang="en-US" sz="1600">
                <a:solidFill>
                  <a:srgbClr val="FFFFFF"/>
                </a:solidFill>
              </a:rPr>
              <a:t>	Membership has its</a:t>
            </a:r>
          </a:p>
          <a:p>
            <a:pPr eaLnBrk="1" hangingPunct="1"/>
            <a:r>
              <a:rPr lang="en-US" altLang="en-US" sz="1600">
                <a:solidFill>
                  <a:srgbClr val="FFFFFF"/>
                </a:solidFill>
              </a:rPr>
              <a:t>	privileges.</a:t>
            </a:r>
          </a:p>
        </p:txBody>
      </p:sp>
      <p:sp>
        <p:nvSpPr>
          <p:cNvPr id="18" name="Text Box 21"/>
          <p:cNvSpPr txBox="1">
            <a:spLocks noChangeArrowheads="1"/>
          </p:cNvSpPr>
          <p:nvPr/>
        </p:nvSpPr>
        <p:spPr bwMode="auto">
          <a:xfrm>
            <a:off x="3187995" y="3561907"/>
            <a:ext cx="3581400" cy="833438"/>
          </a:xfrm>
          <a:prstGeom prst="rect">
            <a:avLst/>
          </a:prstGeom>
          <a:solidFill>
            <a:srgbClr val="AB8B4D"/>
          </a:solidFill>
          <a:ln w="9525">
            <a:noFill/>
            <a:miter lim="800000"/>
            <a:headEnd/>
            <a:tailEnd/>
          </a:ln>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1800" b="1" dirty="0">
                <a:solidFill>
                  <a:srgbClr val="FFFFFF"/>
                </a:solidFill>
              </a:rPr>
              <a:t>	</a:t>
            </a:r>
            <a:r>
              <a:rPr lang="en-US" altLang="en-US" sz="1800" b="1" dirty="0" err="1">
                <a:solidFill>
                  <a:srgbClr val="FFFFFF"/>
                </a:solidFill>
              </a:rPr>
              <a:t>Culturalcentrist</a:t>
            </a:r>
            <a:endParaRPr lang="en-US" altLang="en-US" sz="1200" b="1" dirty="0">
              <a:solidFill>
                <a:srgbClr val="FFFFFF"/>
              </a:solidFill>
            </a:endParaRPr>
          </a:p>
          <a:p>
            <a:pPr eaLnBrk="1" hangingPunct="1"/>
            <a:r>
              <a:rPr lang="en-US" altLang="en-US" sz="1600" dirty="0">
                <a:solidFill>
                  <a:srgbClr val="FFFFFF"/>
                </a:solidFill>
              </a:rPr>
              <a:t>	</a:t>
            </a:r>
            <a:r>
              <a:rPr lang="en-US" altLang="en-US" sz="1400" dirty="0">
                <a:solidFill>
                  <a:srgbClr val="FFFFFF"/>
                </a:solidFill>
              </a:rPr>
              <a:t>My culture is central to my</a:t>
            </a:r>
          </a:p>
          <a:p>
            <a:pPr eaLnBrk="1" hangingPunct="1"/>
            <a:r>
              <a:rPr lang="en-US" altLang="en-US" sz="1400" dirty="0">
                <a:solidFill>
                  <a:srgbClr val="FFFFFF"/>
                </a:solidFill>
              </a:rPr>
              <a:t>	personal &amp; public identity.</a:t>
            </a:r>
          </a:p>
        </p:txBody>
      </p:sp>
      <p:sp>
        <p:nvSpPr>
          <p:cNvPr id="19" name="Text Box 19"/>
          <p:cNvSpPr txBox="1">
            <a:spLocks noChangeArrowheads="1"/>
          </p:cNvSpPr>
          <p:nvPr/>
        </p:nvSpPr>
        <p:spPr bwMode="auto">
          <a:xfrm>
            <a:off x="3187995" y="1504507"/>
            <a:ext cx="3581400" cy="865188"/>
          </a:xfrm>
          <a:prstGeom prst="rect">
            <a:avLst/>
          </a:prstGeom>
          <a:solidFill>
            <a:srgbClr val="AB8B4D"/>
          </a:solidFill>
          <a:ln w="9525">
            <a:noFill/>
            <a:miter lim="800000"/>
            <a:headEnd/>
            <a:tailEnd/>
          </a:ln>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1800" b="1" dirty="0">
                <a:solidFill>
                  <a:srgbClr val="FFFFFF"/>
                </a:solidFill>
              </a:rPr>
              <a:t>	Assimilationist</a:t>
            </a:r>
          </a:p>
          <a:p>
            <a:pPr eaLnBrk="1" hangingPunct="1"/>
            <a:r>
              <a:rPr lang="en-US" altLang="en-US" sz="1600" dirty="0">
                <a:solidFill>
                  <a:srgbClr val="FFFFFF"/>
                </a:solidFill>
              </a:rPr>
              <a:t>	When in Rome,</a:t>
            </a:r>
          </a:p>
          <a:p>
            <a:pPr eaLnBrk="1" hangingPunct="1"/>
            <a:r>
              <a:rPr lang="en-US" altLang="en-US" sz="1600" dirty="0">
                <a:solidFill>
                  <a:srgbClr val="FFFFFF"/>
                </a:solidFill>
              </a:rPr>
              <a:t>	do as the Romans.</a:t>
            </a:r>
          </a:p>
        </p:txBody>
      </p:sp>
      <p:pic>
        <p:nvPicPr>
          <p:cNvPr id="20" name="Picture 8" descr="Victim"/>
          <p:cNvPicPr>
            <a:picLocks noChangeAspect="1" noChangeArrowheads="1"/>
          </p:cNvPicPr>
          <p:nvPr/>
        </p:nvPicPr>
        <p:blipFill>
          <a:blip r:embed="rId2">
            <a:clrChange>
              <a:clrFrom>
                <a:srgbClr val="FFFFFF"/>
              </a:clrFrom>
              <a:clrTo>
                <a:srgbClr val="FFFFFF">
                  <a:alpha val="0"/>
                </a:srgbClr>
              </a:clrTo>
            </a:clrChange>
            <a:lum contrast="18000"/>
            <a:grayscl/>
            <a:biLevel thresh="50000"/>
            <a:extLst>
              <a:ext uri="{28A0092B-C50C-407E-A947-70E740481C1C}">
                <a14:useLocalDpi xmlns:a14="http://schemas.microsoft.com/office/drawing/2010/main" val="0"/>
              </a:ext>
            </a:extLst>
          </a:blip>
          <a:srcRect l="39999" t="43727" r="11398" b="23454"/>
          <a:stretch>
            <a:fillRect/>
          </a:stretch>
        </p:blipFill>
        <p:spPr bwMode="auto">
          <a:xfrm>
            <a:off x="7645695" y="5581207"/>
            <a:ext cx="876300" cy="795338"/>
          </a:xfrm>
          <a:prstGeom prst="rect">
            <a:avLst/>
          </a:prstGeom>
          <a:solidFill>
            <a:schemeClr val="bg1"/>
          </a:solidFill>
          <a:ln w="28575">
            <a:noFill/>
            <a:miter lim="800000"/>
            <a:headEnd/>
            <a:tailEnd/>
          </a:ln>
        </p:spPr>
      </p:pic>
      <p:pic>
        <p:nvPicPr>
          <p:cNvPr id="21" name="Picture 9" descr="Assimilationist"/>
          <p:cNvPicPr>
            <a:picLocks noChangeAspect="1" noChangeArrowheads="1"/>
          </p:cNvPicPr>
          <p:nvPr/>
        </p:nvPicPr>
        <p:blipFill>
          <a:blip r:embed="rId3">
            <a:clrChange>
              <a:clrFrom>
                <a:srgbClr val="FFFFFF"/>
              </a:clrFrom>
              <a:clrTo>
                <a:srgbClr val="FFFFFF">
                  <a:alpha val="0"/>
                </a:srgbClr>
              </a:clrTo>
            </a:clrChange>
            <a:lum contrast="18000"/>
            <a:grayscl/>
            <a:biLevel thresh="50000"/>
            <a:extLst>
              <a:ext uri="{28A0092B-C50C-407E-A947-70E740481C1C}">
                <a14:useLocalDpi xmlns:a14="http://schemas.microsoft.com/office/drawing/2010/main" val="0"/>
              </a:ext>
            </a:extLst>
          </a:blip>
          <a:srcRect l="44824" t="45818" r="18665" b="25545"/>
          <a:stretch>
            <a:fillRect/>
          </a:stretch>
        </p:blipFill>
        <p:spPr bwMode="auto">
          <a:xfrm>
            <a:off x="3200695" y="1517207"/>
            <a:ext cx="825500" cy="835025"/>
          </a:xfrm>
          <a:prstGeom prst="rect">
            <a:avLst/>
          </a:prstGeom>
          <a:solidFill>
            <a:schemeClr val="bg1"/>
          </a:solidFill>
          <a:ln w="28575">
            <a:noFill/>
            <a:miter lim="800000"/>
            <a:headEnd/>
            <a:tailEnd/>
          </a:ln>
        </p:spPr>
      </p:pic>
      <p:pic>
        <p:nvPicPr>
          <p:cNvPr id="22" name="Picture 11" descr="Culturalcentrist"/>
          <p:cNvPicPr>
            <a:picLocks noChangeAspect="1" noChangeArrowheads="1"/>
          </p:cNvPicPr>
          <p:nvPr/>
        </p:nvPicPr>
        <p:blipFill>
          <a:blip r:embed="rId4">
            <a:clrChange>
              <a:clrFrom>
                <a:srgbClr val="FFFFFF"/>
              </a:clrFrom>
              <a:clrTo>
                <a:srgbClr val="FFFFFF">
                  <a:alpha val="0"/>
                </a:srgbClr>
              </a:clrTo>
            </a:clrChange>
            <a:lum contrast="18000"/>
            <a:grayscl/>
            <a:biLevel thresh="50000"/>
            <a:extLst>
              <a:ext uri="{28A0092B-C50C-407E-A947-70E740481C1C}">
                <a14:useLocalDpi xmlns:a14="http://schemas.microsoft.com/office/drawing/2010/main" val="0"/>
              </a:ext>
            </a:extLst>
          </a:blip>
          <a:srcRect l="50000" t="51819" r="17412" b="24908"/>
          <a:stretch>
            <a:fillRect/>
          </a:stretch>
        </p:blipFill>
        <p:spPr bwMode="auto">
          <a:xfrm>
            <a:off x="3226095" y="3600007"/>
            <a:ext cx="825500" cy="763588"/>
          </a:xfrm>
          <a:prstGeom prst="rect">
            <a:avLst/>
          </a:prstGeom>
          <a:solidFill>
            <a:schemeClr val="bg1"/>
          </a:solidFill>
          <a:ln w="28575">
            <a:noFill/>
            <a:miter lim="800000"/>
            <a:headEnd/>
            <a:tailEnd/>
          </a:ln>
        </p:spPr>
      </p:pic>
      <p:pic>
        <p:nvPicPr>
          <p:cNvPr id="23" name="Picture 12" descr="Elitist"/>
          <p:cNvPicPr>
            <a:picLocks noChangeAspect="1" noChangeArrowheads="1"/>
          </p:cNvPicPr>
          <p:nvPr/>
        </p:nvPicPr>
        <p:blipFill>
          <a:blip r:embed="rId5">
            <a:clrChange>
              <a:clrFrom>
                <a:srgbClr val="FFFFFF"/>
              </a:clrFrom>
              <a:clrTo>
                <a:srgbClr val="FFFFFF">
                  <a:alpha val="0"/>
                </a:srgbClr>
              </a:clrTo>
            </a:clrChange>
            <a:lum contrast="18000"/>
            <a:grayscl/>
            <a:biLevel thresh="50000"/>
            <a:extLst>
              <a:ext uri="{28A0092B-C50C-407E-A947-70E740481C1C}">
                <a14:useLocalDpi xmlns:a14="http://schemas.microsoft.com/office/drawing/2010/main" val="0"/>
              </a:ext>
            </a:extLst>
          </a:blip>
          <a:srcRect l="47530" t="41455" r="11177" b="26546"/>
          <a:stretch>
            <a:fillRect/>
          </a:stretch>
        </p:blipFill>
        <p:spPr bwMode="auto">
          <a:xfrm>
            <a:off x="3213395" y="4577907"/>
            <a:ext cx="838200" cy="838200"/>
          </a:xfrm>
          <a:prstGeom prst="rect">
            <a:avLst/>
          </a:prstGeom>
          <a:solidFill>
            <a:schemeClr val="bg1"/>
          </a:solidFill>
          <a:ln w="28575">
            <a:noFill/>
            <a:miter lim="800000"/>
            <a:headEnd/>
            <a:tailEnd/>
          </a:ln>
        </p:spPr>
      </p:pic>
      <p:pic>
        <p:nvPicPr>
          <p:cNvPr id="24" name="Picture 13" descr="Integrationist"/>
          <p:cNvPicPr>
            <a:picLocks noChangeAspect="1" noChangeArrowheads="1"/>
          </p:cNvPicPr>
          <p:nvPr/>
        </p:nvPicPr>
        <p:blipFill>
          <a:blip r:embed="rId6">
            <a:clrChange>
              <a:clrFrom>
                <a:srgbClr val="FFFFFF"/>
              </a:clrFrom>
              <a:clrTo>
                <a:srgbClr val="FFFFFF">
                  <a:alpha val="0"/>
                </a:srgbClr>
              </a:clrTo>
            </a:clrChange>
            <a:lum contrast="18000"/>
            <a:grayscl/>
            <a:biLevel thresh="50000"/>
            <a:extLst>
              <a:ext uri="{28A0092B-C50C-407E-A947-70E740481C1C}">
                <a14:useLocalDpi xmlns:a14="http://schemas.microsoft.com/office/drawing/2010/main" val="0"/>
              </a:ext>
            </a:extLst>
          </a:blip>
          <a:srcRect l="51411" t="49091" r="13412" b="25545"/>
          <a:stretch>
            <a:fillRect/>
          </a:stretch>
        </p:blipFill>
        <p:spPr bwMode="auto">
          <a:xfrm>
            <a:off x="3214983" y="5592320"/>
            <a:ext cx="887412" cy="827087"/>
          </a:xfrm>
          <a:prstGeom prst="rect">
            <a:avLst/>
          </a:prstGeom>
          <a:solidFill>
            <a:schemeClr val="bg1"/>
          </a:solidFill>
          <a:ln w="28575">
            <a:noFill/>
            <a:miter lim="800000"/>
            <a:headEnd/>
            <a:tailEnd/>
          </a:ln>
        </p:spPr>
      </p:pic>
      <p:pic>
        <p:nvPicPr>
          <p:cNvPr id="25" name="Picture 14" descr="Meritocratist"/>
          <p:cNvPicPr>
            <a:picLocks noChangeAspect="1" noChangeArrowheads="1"/>
          </p:cNvPicPr>
          <p:nvPr/>
        </p:nvPicPr>
        <p:blipFill>
          <a:blip r:embed="rId7">
            <a:clrChange>
              <a:clrFrom>
                <a:srgbClr val="EFEFEF"/>
              </a:clrFrom>
              <a:clrTo>
                <a:srgbClr val="EFEFEF">
                  <a:alpha val="0"/>
                </a:srgbClr>
              </a:clrTo>
            </a:clrChange>
            <a:grayscl/>
            <a:biLevel thresh="50000"/>
            <a:extLst>
              <a:ext uri="{28A0092B-C50C-407E-A947-70E740481C1C}">
                <a14:useLocalDpi xmlns:a14="http://schemas.microsoft.com/office/drawing/2010/main" val="0"/>
              </a:ext>
            </a:extLst>
          </a:blip>
          <a:srcRect l="37294" t="47000" r="5530" b="21819"/>
          <a:stretch>
            <a:fillRect/>
          </a:stretch>
        </p:blipFill>
        <p:spPr bwMode="auto">
          <a:xfrm>
            <a:off x="7620295" y="1529907"/>
            <a:ext cx="1143000" cy="806450"/>
          </a:xfrm>
          <a:prstGeom prst="rect">
            <a:avLst/>
          </a:prstGeom>
          <a:solidFill>
            <a:schemeClr val="bg1"/>
          </a:solidFill>
          <a:ln w="28575">
            <a:noFill/>
            <a:miter lim="800000"/>
            <a:headEnd/>
            <a:tailEnd/>
          </a:ln>
        </p:spPr>
      </p:pic>
      <p:pic>
        <p:nvPicPr>
          <p:cNvPr id="26" name="Picture 15" descr="Multiculturalist"/>
          <p:cNvPicPr>
            <a:picLocks noChangeAspect="1" noChangeArrowheads="1"/>
          </p:cNvPicPr>
          <p:nvPr/>
        </p:nvPicPr>
        <p:blipFill>
          <a:blip r:embed="rId8">
            <a:clrChange>
              <a:clrFrom>
                <a:srgbClr val="FFFFFF"/>
              </a:clrFrom>
              <a:clrTo>
                <a:srgbClr val="FFFFFF">
                  <a:alpha val="0"/>
                </a:srgbClr>
              </a:clrTo>
            </a:clrChange>
            <a:lum contrast="18000"/>
            <a:grayscl/>
            <a:biLevel thresh="50000"/>
            <a:extLst>
              <a:ext uri="{28A0092B-C50C-407E-A947-70E740481C1C}">
                <a14:useLocalDpi xmlns:a14="http://schemas.microsoft.com/office/drawing/2010/main" val="0"/>
              </a:ext>
            </a:extLst>
          </a:blip>
          <a:srcRect l="52588" t="49364" r="14352" b="25092"/>
          <a:stretch>
            <a:fillRect/>
          </a:stretch>
        </p:blipFill>
        <p:spPr bwMode="auto">
          <a:xfrm>
            <a:off x="7609183" y="2507807"/>
            <a:ext cx="835025" cy="838200"/>
          </a:xfrm>
          <a:prstGeom prst="rect">
            <a:avLst/>
          </a:prstGeom>
          <a:solidFill>
            <a:schemeClr val="bg1"/>
          </a:solidFill>
          <a:ln w="28575">
            <a:noFill/>
            <a:miter lim="800000"/>
            <a:headEnd/>
            <a:tailEnd/>
          </a:ln>
        </p:spPr>
      </p:pic>
      <p:pic>
        <p:nvPicPr>
          <p:cNvPr id="27" name="Picture 16" descr="Seclusionist"/>
          <p:cNvPicPr>
            <a:picLocks noChangeAspect="1" noChangeArrowheads="1"/>
          </p:cNvPicPr>
          <p:nvPr/>
        </p:nvPicPr>
        <p:blipFill>
          <a:blip r:embed="rId9">
            <a:clrChange>
              <a:clrFrom>
                <a:srgbClr val="FFFFFF"/>
              </a:clrFrom>
              <a:clrTo>
                <a:srgbClr val="FFFFFF">
                  <a:alpha val="0"/>
                </a:srgbClr>
              </a:clrTo>
            </a:clrChange>
            <a:grayscl/>
            <a:biLevel thresh="50000"/>
            <a:extLst>
              <a:ext uri="{28A0092B-C50C-407E-A947-70E740481C1C}">
                <a14:useLocalDpi xmlns:a14="http://schemas.microsoft.com/office/drawing/2010/main" val="0"/>
              </a:ext>
            </a:extLst>
          </a:blip>
          <a:srcRect l="48117" t="44910" r="13530" b="27545"/>
          <a:stretch>
            <a:fillRect/>
          </a:stretch>
        </p:blipFill>
        <p:spPr bwMode="auto">
          <a:xfrm>
            <a:off x="7647283" y="3587307"/>
            <a:ext cx="874712" cy="812800"/>
          </a:xfrm>
          <a:prstGeom prst="rect">
            <a:avLst/>
          </a:prstGeom>
          <a:solidFill>
            <a:schemeClr val="bg1"/>
          </a:solidFill>
          <a:ln w="28575">
            <a:noFill/>
            <a:miter lim="800000"/>
            <a:headEnd/>
            <a:tailEnd/>
          </a:ln>
        </p:spPr>
      </p:pic>
      <p:pic>
        <p:nvPicPr>
          <p:cNvPr id="28" name="Picture 17" descr="Transcendent"/>
          <p:cNvPicPr>
            <a:picLocks noChangeAspect="1" noChangeArrowheads="1"/>
          </p:cNvPicPr>
          <p:nvPr/>
        </p:nvPicPr>
        <p:blipFill>
          <a:blip r:embed="rId10">
            <a:clrChange>
              <a:clrFrom>
                <a:srgbClr val="FFFFFF"/>
              </a:clrFrom>
              <a:clrTo>
                <a:srgbClr val="FFFFFF">
                  <a:alpha val="0"/>
                </a:srgbClr>
              </a:clrTo>
            </a:clrChange>
            <a:lum contrast="18000"/>
            <a:grayscl/>
            <a:biLevel thresh="50000"/>
            <a:extLst>
              <a:ext uri="{28A0092B-C50C-407E-A947-70E740481C1C}">
                <a14:useLocalDpi xmlns:a14="http://schemas.microsoft.com/office/drawing/2010/main" val="0"/>
              </a:ext>
            </a:extLst>
          </a:blip>
          <a:srcRect l="39177" t="39999" r="9412" b="23091"/>
          <a:stretch>
            <a:fillRect/>
          </a:stretch>
        </p:blipFill>
        <p:spPr bwMode="auto">
          <a:xfrm>
            <a:off x="7645695" y="4579495"/>
            <a:ext cx="876300" cy="812800"/>
          </a:xfrm>
          <a:prstGeom prst="rect">
            <a:avLst/>
          </a:prstGeom>
          <a:solidFill>
            <a:schemeClr val="bg1"/>
          </a:solidFill>
          <a:ln w="28575">
            <a:noFill/>
            <a:miter lim="800000"/>
            <a:headEnd/>
            <a:tailEnd/>
          </a:ln>
        </p:spPr>
      </p:pic>
      <p:sp>
        <p:nvSpPr>
          <p:cNvPr id="29" name="Text Box 20"/>
          <p:cNvSpPr txBox="1">
            <a:spLocks noChangeArrowheads="1"/>
          </p:cNvSpPr>
          <p:nvPr/>
        </p:nvSpPr>
        <p:spPr bwMode="auto">
          <a:xfrm>
            <a:off x="3187995" y="2544320"/>
            <a:ext cx="3581400" cy="865187"/>
          </a:xfrm>
          <a:prstGeom prst="rect">
            <a:avLst/>
          </a:prstGeom>
          <a:solidFill>
            <a:srgbClr val="4B5459"/>
          </a:solidFill>
          <a:ln w="9525">
            <a:noFill/>
            <a:miter lim="800000"/>
            <a:headEnd/>
            <a:tailEnd/>
          </a:ln>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1800" b="1" dirty="0">
                <a:solidFill>
                  <a:srgbClr val="FFFFFF"/>
                </a:solidFill>
              </a:rPr>
              <a:t>	Colorblind</a:t>
            </a:r>
            <a:endParaRPr lang="en-US" altLang="en-US" sz="1200" b="1" dirty="0">
              <a:solidFill>
                <a:srgbClr val="FFFFFF"/>
              </a:solidFill>
            </a:endParaRPr>
          </a:p>
          <a:p>
            <a:pPr eaLnBrk="1" hangingPunct="1"/>
            <a:r>
              <a:rPr lang="en-US" altLang="en-US" sz="1600" dirty="0">
                <a:solidFill>
                  <a:srgbClr val="FFFFFF"/>
                </a:solidFill>
              </a:rPr>
              <a:t>	When I see you, I see</a:t>
            </a:r>
          </a:p>
          <a:p>
            <a:pPr eaLnBrk="1" hangingPunct="1"/>
            <a:r>
              <a:rPr lang="en-US" altLang="en-US" sz="1600" dirty="0">
                <a:solidFill>
                  <a:srgbClr val="FFFFFF"/>
                </a:solidFill>
              </a:rPr>
              <a:t>	a person not your color.</a:t>
            </a:r>
          </a:p>
        </p:txBody>
      </p:sp>
      <p:pic>
        <p:nvPicPr>
          <p:cNvPr id="30" name="Picture 10" descr="Colorblind"/>
          <p:cNvPicPr>
            <a:picLocks noChangeAspect="1" noChangeArrowheads="1"/>
          </p:cNvPicPr>
          <p:nvPr/>
        </p:nvPicPr>
        <p:blipFill>
          <a:blip r:embed="rId11">
            <a:clrChange>
              <a:clrFrom>
                <a:srgbClr val="FFFFFF"/>
              </a:clrFrom>
              <a:clrTo>
                <a:srgbClr val="FFFFFF">
                  <a:alpha val="0"/>
                </a:srgbClr>
              </a:clrTo>
            </a:clrChange>
            <a:lum contrast="18000"/>
            <a:grayscl/>
            <a:biLevel thresh="50000"/>
            <a:extLst>
              <a:ext uri="{28A0092B-C50C-407E-A947-70E740481C1C}">
                <a14:useLocalDpi xmlns:a14="http://schemas.microsoft.com/office/drawing/2010/main" val="0"/>
              </a:ext>
            </a:extLst>
          </a:blip>
          <a:srcRect l="45882" t="45181" r="12112" b="22545"/>
          <a:stretch>
            <a:fillRect/>
          </a:stretch>
        </p:blipFill>
        <p:spPr bwMode="auto">
          <a:xfrm>
            <a:off x="3200695" y="2571307"/>
            <a:ext cx="825500" cy="825500"/>
          </a:xfrm>
          <a:prstGeom prst="rect">
            <a:avLst/>
          </a:prstGeom>
          <a:solidFill>
            <a:schemeClr val="bg1"/>
          </a:solidFill>
          <a:ln w="38100">
            <a:noFill/>
            <a:miter lim="800000"/>
            <a:headEnd/>
            <a:tailEnd/>
          </a:ln>
        </p:spPr>
      </p:pic>
    </p:spTree>
    <p:extLst>
      <p:ext uri="{BB962C8B-B14F-4D97-AF65-F5344CB8AC3E}">
        <p14:creationId xmlns:p14="http://schemas.microsoft.com/office/powerpoint/2010/main" val="11870393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84022" y="1571995"/>
            <a:ext cx="8713619" cy="3485448"/>
          </a:xfrm>
          <a:prstGeom prst="rect">
            <a:avLst/>
          </a:prstGeom>
        </p:spPr>
      </p:pic>
      <p:sp>
        <p:nvSpPr>
          <p:cNvPr id="6" name="Title 1"/>
          <p:cNvSpPr txBox="1">
            <a:spLocks/>
          </p:cNvSpPr>
          <p:nvPr/>
        </p:nvSpPr>
        <p:spPr>
          <a:xfrm>
            <a:off x="3084022" y="566749"/>
            <a:ext cx="7049192" cy="89777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4A5358"/>
                </a:solidFill>
                <a:latin typeface="Myriad Pro" panose="020B0503030403020204" pitchFamily="34" charset="0"/>
              </a:rPr>
              <a:t>STRENGTHS &amp; SHADOWS</a:t>
            </a:r>
          </a:p>
        </p:txBody>
      </p:sp>
    </p:spTree>
    <p:extLst>
      <p:ext uri="{BB962C8B-B14F-4D97-AF65-F5344CB8AC3E}">
        <p14:creationId xmlns:p14="http://schemas.microsoft.com/office/powerpoint/2010/main" val="9868319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84022" y="630545"/>
            <a:ext cx="7049192" cy="89777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4A5358"/>
                </a:solidFill>
                <a:latin typeface="Myriad Pro" panose="020B0503030403020204" pitchFamily="34" charset="0"/>
              </a:rPr>
              <a:t>SURVEY SAYS…</a:t>
            </a:r>
          </a:p>
        </p:txBody>
      </p:sp>
      <p:sp>
        <p:nvSpPr>
          <p:cNvPr id="31" name="Text Box 3"/>
          <p:cNvSpPr txBox="1">
            <a:spLocks noChangeArrowheads="1"/>
          </p:cNvSpPr>
          <p:nvPr/>
        </p:nvSpPr>
        <p:spPr bwMode="auto">
          <a:xfrm>
            <a:off x="3160222" y="1528319"/>
            <a:ext cx="762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buSzPct val="75000"/>
            </a:pPr>
            <a:r>
              <a:rPr lang="en-US" altLang="en-US" sz="1600" b="1" dirty="0">
                <a:solidFill>
                  <a:srgbClr val="4B5459"/>
                </a:solidFill>
                <a:latin typeface="Myriad Pro" panose="020B0503030403020204" pitchFamily="34" charset="0"/>
              </a:rPr>
              <a:t>         </a:t>
            </a:r>
            <a:r>
              <a:rPr lang="en-US" altLang="en-US" b="1" dirty="0">
                <a:solidFill>
                  <a:srgbClr val="4B5459"/>
                </a:solidFill>
                <a:latin typeface="Myriad Pro" panose="020B0503030403020204" pitchFamily="34" charset="0"/>
              </a:rPr>
              <a:t>Lens  	         		Estimate in U.S. Population</a:t>
            </a:r>
            <a:endParaRPr lang="en-US" altLang="en-US" dirty="0">
              <a:solidFill>
                <a:srgbClr val="4B5459"/>
              </a:solidFill>
              <a:latin typeface="Myriad Pro" panose="020B0503030403020204" pitchFamily="34" charset="0"/>
            </a:endParaRPr>
          </a:p>
        </p:txBody>
      </p:sp>
      <p:graphicFrame>
        <p:nvGraphicFramePr>
          <p:cNvPr id="32" name="Group 121"/>
          <p:cNvGraphicFramePr>
            <a:graphicFrameLocks noGrp="1"/>
          </p:cNvGraphicFramePr>
          <p:nvPr>
            <p:extLst>
              <p:ext uri="{D42A27DB-BD31-4B8C-83A1-F6EECF244321}">
                <p14:modId xmlns:p14="http://schemas.microsoft.com/office/powerpoint/2010/main" val="4129187600"/>
              </p:ext>
            </p:extLst>
          </p:nvPr>
        </p:nvGraphicFramePr>
        <p:xfrm>
          <a:off x="3084022" y="1985519"/>
          <a:ext cx="8153400" cy="3984655"/>
        </p:xfrm>
        <a:graphic>
          <a:graphicData uri="http://schemas.openxmlformats.org/drawingml/2006/table">
            <a:tbl>
              <a:tblPr/>
              <a:tblGrid>
                <a:gridCol w="2057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961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FFFF"/>
                          </a:solidFill>
                          <a:effectLst/>
                          <a:latin typeface="Myriad Pro" panose="020B0503030403020204" pitchFamily="34" charset="0"/>
                        </a:rPr>
                        <a:t>Multiculturalist</a:t>
                      </a:r>
                    </a:p>
                  </a:txBody>
                  <a:tcPr marT="45698" marB="4569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B545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FFFF"/>
                          </a:solidFill>
                          <a:effectLst/>
                          <a:latin typeface="Myriad Pro" panose="020B0503030403020204" pitchFamily="34" charset="0"/>
                        </a:rPr>
                        <a:t>21.0</a:t>
                      </a:r>
                    </a:p>
                  </a:txBody>
                  <a:tcPr marT="45698" marB="4569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Myriad Pro" panose="020B0503030403020204" pitchFamily="34" charset="0"/>
                      </a:endParaRPr>
                    </a:p>
                  </a:txBody>
                  <a:tcPr marT="45698" marB="45698"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3C066"/>
                    </a:solidFill>
                  </a:tcPr>
                </a:tc>
                <a:extLst>
                  <a:ext uri="{0D108BD9-81ED-4DB2-BD59-A6C34878D82A}">
                    <a16:rowId xmlns:a16="http://schemas.microsoft.com/office/drawing/2014/main" val="10000"/>
                  </a:ext>
                </a:extLst>
              </a:tr>
              <a:tr h="3961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FFFF"/>
                          </a:solidFill>
                          <a:effectLst/>
                          <a:latin typeface="Myriad Pro" panose="020B0503030403020204" pitchFamily="34" charset="0"/>
                        </a:rPr>
                        <a:t>Colorblind</a:t>
                      </a:r>
                    </a:p>
                  </a:txBody>
                  <a:tcPr marT="45698" marB="4569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B545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FFFF"/>
                          </a:solidFill>
                          <a:effectLst/>
                          <a:latin typeface="Myriad Pro" panose="020B0503030403020204" pitchFamily="34" charset="0"/>
                        </a:rPr>
                        <a:t>20.4</a:t>
                      </a:r>
                    </a:p>
                  </a:txBody>
                  <a:tcPr marT="45698" marB="4569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Myriad Pro" panose="020B0503030403020204" pitchFamily="34" charset="0"/>
                      </a:endParaRPr>
                    </a:p>
                  </a:txBody>
                  <a:tcPr marT="45698" marB="45698"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3C066"/>
                    </a:solidFill>
                  </a:tcPr>
                </a:tc>
                <a:extLst>
                  <a:ext uri="{0D108BD9-81ED-4DB2-BD59-A6C34878D82A}">
                    <a16:rowId xmlns:a16="http://schemas.microsoft.com/office/drawing/2014/main" val="10001"/>
                  </a:ext>
                </a:extLst>
              </a:tr>
              <a:tr h="3961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FFFF"/>
                          </a:solidFill>
                          <a:effectLst/>
                          <a:latin typeface="Myriad Pro" panose="020B0503030403020204" pitchFamily="34" charset="0"/>
                        </a:rPr>
                        <a:t>Transcendent</a:t>
                      </a:r>
                    </a:p>
                  </a:txBody>
                  <a:tcPr marT="45698" marB="4569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B545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FFFF"/>
                          </a:solidFill>
                          <a:effectLst/>
                          <a:latin typeface="Myriad Pro" panose="020B0503030403020204" pitchFamily="34" charset="0"/>
                        </a:rPr>
                        <a:t>18.4</a:t>
                      </a:r>
                    </a:p>
                  </a:txBody>
                  <a:tcPr marT="45698" marB="4569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Myriad Pro" panose="020B0503030403020204" pitchFamily="34" charset="0"/>
                      </a:endParaRPr>
                    </a:p>
                  </a:txBody>
                  <a:tcPr marT="45698" marB="45698"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3C066"/>
                    </a:solidFill>
                  </a:tcPr>
                </a:tc>
                <a:extLst>
                  <a:ext uri="{0D108BD9-81ED-4DB2-BD59-A6C34878D82A}">
                    <a16:rowId xmlns:a16="http://schemas.microsoft.com/office/drawing/2014/main" val="10002"/>
                  </a:ext>
                </a:extLst>
              </a:tr>
              <a:tr h="3961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FFFF"/>
                          </a:solidFill>
                          <a:effectLst/>
                          <a:latin typeface="Myriad Pro" panose="020B0503030403020204" pitchFamily="34" charset="0"/>
                        </a:rPr>
                        <a:t>Meritocratist</a:t>
                      </a:r>
                    </a:p>
                  </a:txBody>
                  <a:tcPr marT="45698" marB="4569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B545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FFFF"/>
                          </a:solidFill>
                          <a:effectLst/>
                          <a:latin typeface="Myriad Pro" panose="020B0503030403020204" pitchFamily="34" charset="0"/>
                        </a:rPr>
                        <a:t>17.9</a:t>
                      </a:r>
                    </a:p>
                  </a:txBody>
                  <a:tcPr marT="45698" marB="4569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Myriad Pro" panose="020B0503030403020204" pitchFamily="34" charset="0"/>
                      </a:endParaRPr>
                    </a:p>
                  </a:txBody>
                  <a:tcPr marT="45698" marB="45698"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3C066"/>
                    </a:solidFill>
                  </a:tcPr>
                </a:tc>
                <a:extLst>
                  <a:ext uri="{0D108BD9-81ED-4DB2-BD59-A6C34878D82A}">
                    <a16:rowId xmlns:a16="http://schemas.microsoft.com/office/drawing/2014/main" val="10003"/>
                  </a:ext>
                </a:extLst>
              </a:tr>
              <a:tr h="3961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FFFF"/>
                          </a:solidFill>
                          <a:effectLst/>
                          <a:latin typeface="Myriad Pro" panose="020B0503030403020204" pitchFamily="34" charset="0"/>
                        </a:rPr>
                        <a:t>Assimilationist</a:t>
                      </a:r>
                    </a:p>
                  </a:txBody>
                  <a:tcPr marT="45698" marB="4569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B545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FFFF"/>
                          </a:solidFill>
                          <a:effectLst/>
                          <a:latin typeface="Myriad Pro" panose="020B0503030403020204" pitchFamily="34" charset="0"/>
                        </a:rPr>
                        <a:t>16.4</a:t>
                      </a:r>
                    </a:p>
                  </a:txBody>
                  <a:tcPr marT="45698" marB="4569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Myriad Pro" panose="020B0503030403020204" pitchFamily="34" charset="0"/>
                      </a:endParaRPr>
                    </a:p>
                  </a:txBody>
                  <a:tcPr marT="45698" marB="45698"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3C066"/>
                    </a:solidFill>
                  </a:tcPr>
                </a:tc>
                <a:extLst>
                  <a:ext uri="{0D108BD9-81ED-4DB2-BD59-A6C34878D82A}">
                    <a16:rowId xmlns:a16="http://schemas.microsoft.com/office/drawing/2014/main" val="10004"/>
                  </a:ext>
                </a:extLst>
              </a:tr>
              <a:tr h="3961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FFFF"/>
                          </a:solidFill>
                          <a:effectLst/>
                          <a:latin typeface="Myriad Pro" panose="020B0503030403020204" pitchFamily="34" charset="0"/>
                        </a:rPr>
                        <a:t>Integrationist</a:t>
                      </a:r>
                    </a:p>
                  </a:txBody>
                  <a:tcPr marT="45698" marB="4569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B545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FFFF"/>
                          </a:solidFill>
                          <a:effectLst/>
                          <a:latin typeface="Myriad Pro" panose="020B0503030403020204" pitchFamily="34" charset="0"/>
                        </a:rPr>
                        <a:t>16.0</a:t>
                      </a:r>
                    </a:p>
                  </a:txBody>
                  <a:tcPr marT="45698" marB="4569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Myriad Pro" panose="020B0503030403020204" pitchFamily="34" charset="0"/>
                      </a:endParaRPr>
                    </a:p>
                  </a:txBody>
                  <a:tcPr marT="45698" marB="45698"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3C066"/>
                    </a:solidFill>
                  </a:tcPr>
                </a:tc>
                <a:extLst>
                  <a:ext uri="{0D108BD9-81ED-4DB2-BD59-A6C34878D82A}">
                    <a16:rowId xmlns:a16="http://schemas.microsoft.com/office/drawing/2014/main" val="10005"/>
                  </a:ext>
                </a:extLst>
              </a:tr>
              <a:tr h="3961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rgbClr val="FFFFFF"/>
                          </a:solidFill>
                          <a:effectLst/>
                          <a:latin typeface="Myriad Pro" panose="020B0503030403020204" pitchFamily="34" charset="0"/>
                        </a:rPr>
                        <a:t>Victim/Caretaker</a:t>
                      </a:r>
                    </a:p>
                  </a:txBody>
                  <a:tcPr marT="45698" marB="4569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B545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FFFF"/>
                          </a:solidFill>
                          <a:effectLst/>
                          <a:latin typeface="Myriad Pro" panose="020B0503030403020204" pitchFamily="34" charset="0"/>
                        </a:rPr>
                        <a:t>13.2</a:t>
                      </a:r>
                    </a:p>
                  </a:txBody>
                  <a:tcPr marT="45698" marB="4569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Myriad Pro" panose="020B0503030403020204" pitchFamily="34" charset="0"/>
                      </a:endParaRPr>
                    </a:p>
                  </a:txBody>
                  <a:tcPr marT="45698" marB="45698"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3C066"/>
                    </a:solidFill>
                  </a:tcPr>
                </a:tc>
                <a:extLst>
                  <a:ext uri="{0D108BD9-81ED-4DB2-BD59-A6C34878D82A}">
                    <a16:rowId xmlns:a16="http://schemas.microsoft.com/office/drawing/2014/main" val="10006"/>
                  </a:ext>
                </a:extLst>
              </a:tr>
              <a:tr h="39619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FFFFFF"/>
                          </a:solidFill>
                          <a:effectLst/>
                          <a:latin typeface="Myriad Pro" panose="020B0503030403020204" pitchFamily="34" charset="0"/>
                        </a:rPr>
                        <a:t>Culturalcentrist</a:t>
                      </a:r>
                    </a:p>
                  </a:txBody>
                  <a:tcPr marT="45698" marB="4569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B545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latin typeface="Myriad Pro" panose="020B0503030403020204" pitchFamily="34" charset="0"/>
                        </a:rPr>
                        <a:t>10.9</a:t>
                      </a:r>
                    </a:p>
                  </a:txBody>
                  <a:tcPr marT="45698" marB="4569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Myriad Pro" panose="020B0503030403020204" pitchFamily="34" charset="0"/>
                      </a:endParaRPr>
                    </a:p>
                  </a:txBody>
                  <a:tcPr marT="45698" marB="45698"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3C066"/>
                    </a:solidFill>
                  </a:tcPr>
                </a:tc>
                <a:extLst>
                  <a:ext uri="{0D108BD9-81ED-4DB2-BD59-A6C34878D82A}">
                    <a16:rowId xmlns:a16="http://schemas.microsoft.com/office/drawing/2014/main" val="10007"/>
                  </a:ext>
                </a:extLst>
              </a:tr>
              <a:tr h="4188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FFFFFF"/>
                          </a:solidFill>
                          <a:effectLst/>
                          <a:latin typeface="Myriad Pro" panose="020B0503030403020204" pitchFamily="34" charset="0"/>
                        </a:rPr>
                        <a:t>Elitist</a:t>
                      </a:r>
                    </a:p>
                  </a:txBody>
                  <a:tcPr marT="45698" marB="4569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B545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latin typeface="Myriad Pro" panose="020B0503030403020204" pitchFamily="34" charset="0"/>
                        </a:rPr>
                        <a:t>10.8</a:t>
                      </a:r>
                    </a:p>
                  </a:txBody>
                  <a:tcPr marT="45698" marB="4569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Myriad Pro" panose="020B0503030403020204" pitchFamily="34" charset="0"/>
                      </a:endParaRPr>
                    </a:p>
                  </a:txBody>
                  <a:tcPr marT="45698" marB="45698"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3C066"/>
                    </a:solidFill>
                  </a:tcPr>
                </a:tc>
                <a:extLst>
                  <a:ext uri="{0D108BD9-81ED-4DB2-BD59-A6C34878D82A}">
                    <a16:rowId xmlns:a16="http://schemas.microsoft.com/office/drawing/2014/main" val="10008"/>
                  </a:ext>
                </a:extLst>
              </a:tr>
              <a:tr h="39619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FFFFFF"/>
                          </a:solidFill>
                          <a:effectLst/>
                          <a:latin typeface="Myriad Pro" panose="020B0503030403020204" pitchFamily="34" charset="0"/>
                        </a:rPr>
                        <a:t>Seclusionist</a:t>
                      </a:r>
                      <a:endParaRPr kumimoji="0" lang="en-US" sz="2000" b="0" i="0" u="none" strike="noStrike" cap="none" normalizeH="0" baseline="0" dirty="0" smtClean="0">
                        <a:ln>
                          <a:noFill/>
                        </a:ln>
                        <a:solidFill>
                          <a:srgbClr val="FFFFFF"/>
                        </a:solidFill>
                        <a:effectLst/>
                        <a:latin typeface="Myriad Pro" panose="020B0503030403020204" pitchFamily="34" charset="0"/>
                      </a:endParaRPr>
                    </a:p>
                  </a:txBody>
                  <a:tcPr marT="45698" marB="4569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4B545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latin typeface="Myriad Pro" panose="020B0503030403020204" pitchFamily="34" charset="0"/>
                        </a:rPr>
                        <a:t>9.3</a:t>
                      </a:r>
                    </a:p>
                  </a:txBody>
                  <a:tcPr marT="45698" marB="4569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Myriad Pro" panose="020B0503030403020204" pitchFamily="34" charset="0"/>
                      </a:endParaRPr>
                    </a:p>
                  </a:txBody>
                  <a:tcPr marT="45698" marB="45698"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E3C066"/>
                    </a:solidFill>
                  </a:tcPr>
                </a:tc>
                <a:extLst>
                  <a:ext uri="{0D108BD9-81ED-4DB2-BD59-A6C34878D82A}">
                    <a16:rowId xmlns:a16="http://schemas.microsoft.com/office/drawing/2014/main" val="10009"/>
                  </a:ext>
                </a:extLst>
              </a:tr>
            </a:tbl>
          </a:graphicData>
        </a:graphic>
      </p:graphicFrame>
      <p:sp>
        <p:nvSpPr>
          <p:cNvPr id="33" name="Rectangle 105"/>
          <p:cNvSpPr>
            <a:spLocks noChangeArrowheads="1"/>
          </p:cNvSpPr>
          <p:nvPr/>
        </p:nvSpPr>
        <p:spPr bwMode="auto">
          <a:xfrm>
            <a:off x="6436822" y="2099819"/>
            <a:ext cx="4570413" cy="136525"/>
          </a:xfrm>
          <a:prstGeom prst="rect">
            <a:avLst/>
          </a:prstGeom>
          <a:solidFill>
            <a:srgbClr val="808080"/>
          </a:solidFill>
          <a:ln w="9525">
            <a:noFill/>
            <a:miter lim="800000"/>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MX" altLang="en-US"/>
          </a:p>
        </p:txBody>
      </p:sp>
      <p:sp>
        <p:nvSpPr>
          <p:cNvPr id="34" name="Rectangle 106"/>
          <p:cNvSpPr>
            <a:spLocks noChangeArrowheads="1"/>
          </p:cNvSpPr>
          <p:nvPr/>
        </p:nvSpPr>
        <p:spPr bwMode="auto">
          <a:xfrm>
            <a:off x="6436822" y="2518919"/>
            <a:ext cx="4441825" cy="136525"/>
          </a:xfrm>
          <a:prstGeom prst="rect">
            <a:avLst/>
          </a:prstGeom>
          <a:solidFill>
            <a:srgbClr val="808080"/>
          </a:solidFill>
          <a:ln w="9525">
            <a:noFill/>
            <a:miter lim="800000"/>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MX" altLang="en-US"/>
          </a:p>
        </p:txBody>
      </p:sp>
      <p:sp>
        <p:nvSpPr>
          <p:cNvPr id="35" name="Rectangle 107"/>
          <p:cNvSpPr>
            <a:spLocks noChangeArrowheads="1"/>
          </p:cNvSpPr>
          <p:nvPr/>
        </p:nvSpPr>
        <p:spPr bwMode="auto">
          <a:xfrm>
            <a:off x="6436822" y="2903094"/>
            <a:ext cx="4003675" cy="136525"/>
          </a:xfrm>
          <a:prstGeom prst="rect">
            <a:avLst/>
          </a:prstGeom>
          <a:solidFill>
            <a:srgbClr val="808080"/>
          </a:solidFill>
          <a:ln w="9525">
            <a:noFill/>
            <a:miter lim="800000"/>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MX" altLang="en-US"/>
          </a:p>
        </p:txBody>
      </p:sp>
      <p:sp>
        <p:nvSpPr>
          <p:cNvPr id="36" name="Rectangle 108"/>
          <p:cNvSpPr>
            <a:spLocks noChangeArrowheads="1"/>
          </p:cNvSpPr>
          <p:nvPr/>
        </p:nvSpPr>
        <p:spPr bwMode="auto">
          <a:xfrm>
            <a:off x="6436822" y="3306319"/>
            <a:ext cx="3894138" cy="136525"/>
          </a:xfrm>
          <a:prstGeom prst="rect">
            <a:avLst/>
          </a:prstGeom>
          <a:solidFill>
            <a:srgbClr val="808080"/>
          </a:solidFill>
          <a:ln w="9525">
            <a:noFill/>
            <a:miter lim="800000"/>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MX" altLang="en-US"/>
          </a:p>
        </p:txBody>
      </p:sp>
      <p:sp>
        <p:nvSpPr>
          <p:cNvPr id="37" name="Rectangle 109"/>
          <p:cNvSpPr>
            <a:spLocks noChangeArrowheads="1"/>
          </p:cNvSpPr>
          <p:nvPr/>
        </p:nvSpPr>
        <p:spPr bwMode="auto">
          <a:xfrm>
            <a:off x="6436822" y="3687319"/>
            <a:ext cx="3592513" cy="136525"/>
          </a:xfrm>
          <a:prstGeom prst="rect">
            <a:avLst/>
          </a:prstGeom>
          <a:solidFill>
            <a:srgbClr val="808080"/>
          </a:solidFill>
          <a:ln w="9525">
            <a:noFill/>
            <a:miter lim="800000"/>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MX" altLang="en-US"/>
          </a:p>
        </p:txBody>
      </p:sp>
      <p:sp>
        <p:nvSpPr>
          <p:cNvPr id="38" name="Rectangle 110"/>
          <p:cNvSpPr>
            <a:spLocks noChangeArrowheads="1"/>
          </p:cNvSpPr>
          <p:nvPr/>
        </p:nvSpPr>
        <p:spPr bwMode="auto">
          <a:xfrm>
            <a:off x="6436822" y="4093719"/>
            <a:ext cx="3473450" cy="136525"/>
          </a:xfrm>
          <a:prstGeom prst="rect">
            <a:avLst/>
          </a:prstGeom>
          <a:solidFill>
            <a:srgbClr val="808080"/>
          </a:solidFill>
          <a:ln w="9525">
            <a:noFill/>
            <a:miter lim="800000"/>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MX" altLang="en-US"/>
          </a:p>
        </p:txBody>
      </p:sp>
      <p:sp>
        <p:nvSpPr>
          <p:cNvPr id="39" name="Rectangle 111"/>
          <p:cNvSpPr>
            <a:spLocks noChangeArrowheads="1"/>
          </p:cNvSpPr>
          <p:nvPr/>
        </p:nvSpPr>
        <p:spPr bwMode="auto">
          <a:xfrm>
            <a:off x="6436822" y="4474719"/>
            <a:ext cx="2870200" cy="136525"/>
          </a:xfrm>
          <a:prstGeom prst="rect">
            <a:avLst/>
          </a:prstGeom>
          <a:solidFill>
            <a:srgbClr val="808080"/>
          </a:solidFill>
          <a:ln w="9525">
            <a:noFill/>
            <a:miter lim="800000"/>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MX" altLang="en-US"/>
          </a:p>
        </p:txBody>
      </p:sp>
      <p:sp>
        <p:nvSpPr>
          <p:cNvPr id="40" name="Rectangle 112"/>
          <p:cNvSpPr>
            <a:spLocks noChangeArrowheads="1"/>
          </p:cNvSpPr>
          <p:nvPr/>
        </p:nvSpPr>
        <p:spPr bwMode="auto">
          <a:xfrm>
            <a:off x="6436822" y="4881119"/>
            <a:ext cx="2366963" cy="136525"/>
          </a:xfrm>
          <a:prstGeom prst="rect">
            <a:avLst/>
          </a:prstGeom>
          <a:solidFill>
            <a:srgbClr val="808080"/>
          </a:solidFill>
          <a:ln w="9525">
            <a:noFill/>
            <a:miter lim="800000"/>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MX" altLang="en-US"/>
          </a:p>
        </p:txBody>
      </p:sp>
      <p:sp>
        <p:nvSpPr>
          <p:cNvPr id="41" name="Rectangle 113"/>
          <p:cNvSpPr>
            <a:spLocks noChangeArrowheads="1"/>
          </p:cNvSpPr>
          <p:nvPr/>
        </p:nvSpPr>
        <p:spPr bwMode="auto">
          <a:xfrm>
            <a:off x="6436822" y="5287519"/>
            <a:ext cx="2266950" cy="136525"/>
          </a:xfrm>
          <a:prstGeom prst="rect">
            <a:avLst/>
          </a:prstGeom>
          <a:solidFill>
            <a:srgbClr val="808080"/>
          </a:solidFill>
          <a:ln w="9525">
            <a:noFill/>
            <a:miter lim="800000"/>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MX" altLang="en-US"/>
          </a:p>
        </p:txBody>
      </p:sp>
      <p:sp>
        <p:nvSpPr>
          <p:cNvPr id="42" name="Rectangle 114"/>
          <p:cNvSpPr>
            <a:spLocks noChangeArrowheads="1"/>
          </p:cNvSpPr>
          <p:nvPr/>
        </p:nvSpPr>
        <p:spPr bwMode="auto">
          <a:xfrm>
            <a:off x="6436822" y="5693919"/>
            <a:ext cx="2020888" cy="136525"/>
          </a:xfrm>
          <a:prstGeom prst="rect">
            <a:avLst/>
          </a:prstGeom>
          <a:solidFill>
            <a:srgbClr val="808080"/>
          </a:solidFill>
          <a:ln w="9525">
            <a:noFill/>
            <a:miter lim="800000"/>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MX" altLang="en-US"/>
          </a:p>
        </p:txBody>
      </p:sp>
    </p:spTree>
    <p:extLst>
      <p:ext uri="{BB962C8B-B14F-4D97-AF65-F5344CB8AC3E}">
        <p14:creationId xmlns:p14="http://schemas.microsoft.com/office/powerpoint/2010/main" val="1804142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Pentagon 72"/>
          <p:cNvSpPr/>
          <p:nvPr/>
        </p:nvSpPr>
        <p:spPr>
          <a:xfrm>
            <a:off x="-17289" y="343825"/>
            <a:ext cx="5316279" cy="1527891"/>
          </a:xfrm>
          <a:prstGeom prst="homePlate">
            <a:avLst>
              <a:gd name="adj" fmla="val 35386"/>
            </a:avLst>
          </a:prstGeom>
          <a:solidFill>
            <a:srgbClr val="4B54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2579380" y="876275"/>
            <a:ext cx="9301643" cy="5125986"/>
          </a:xfrm>
          <a:prstGeom prst="rect">
            <a:avLst/>
          </a:prstGeom>
        </p:spPr>
      </p:pic>
      <p:cxnSp>
        <p:nvCxnSpPr>
          <p:cNvPr id="51" name="Straight Connector 50"/>
          <p:cNvCxnSpPr/>
          <p:nvPr/>
        </p:nvCxnSpPr>
        <p:spPr>
          <a:xfrm>
            <a:off x="10033432" y="92175"/>
            <a:ext cx="0" cy="2167748"/>
          </a:xfrm>
          <a:prstGeom prst="line">
            <a:avLst/>
          </a:prstGeom>
          <a:ln w="57150">
            <a:solidFill>
              <a:srgbClr val="96712A"/>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8308034" y="844417"/>
            <a:ext cx="0" cy="1630432"/>
          </a:xfrm>
          <a:prstGeom prst="line">
            <a:avLst/>
          </a:prstGeom>
          <a:ln w="57150">
            <a:solidFill>
              <a:srgbClr val="96712A"/>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655541" y="1367339"/>
            <a:ext cx="0" cy="1630432"/>
          </a:xfrm>
          <a:prstGeom prst="line">
            <a:avLst/>
          </a:prstGeom>
          <a:ln w="57150">
            <a:solidFill>
              <a:srgbClr val="96712A"/>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390545" y="1917542"/>
            <a:ext cx="0" cy="1630432"/>
          </a:xfrm>
          <a:prstGeom prst="line">
            <a:avLst/>
          </a:prstGeom>
          <a:ln w="57150">
            <a:solidFill>
              <a:srgbClr val="96712A"/>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249706" y="3312723"/>
            <a:ext cx="0" cy="984660"/>
          </a:xfrm>
          <a:prstGeom prst="line">
            <a:avLst/>
          </a:prstGeom>
          <a:ln w="57150">
            <a:solidFill>
              <a:srgbClr val="96712A"/>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249706" y="4226663"/>
            <a:ext cx="0" cy="2317489"/>
          </a:xfrm>
          <a:prstGeom prst="line">
            <a:avLst/>
          </a:prstGeom>
          <a:ln w="57150">
            <a:solidFill>
              <a:srgbClr val="95712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90545" y="3508567"/>
            <a:ext cx="0" cy="2612786"/>
          </a:xfrm>
          <a:prstGeom prst="line">
            <a:avLst/>
          </a:prstGeom>
          <a:ln w="57150">
            <a:solidFill>
              <a:srgbClr val="95712A"/>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655541" y="3116879"/>
            <a:ext cx="0" cy="2361010"/>
          </a:xfrm>
          <a:prstGeom prst="line">
            <a:avLst/>
          </a:prstGeom>
          <a:ln w="57150">
            <a:solidFill>
              <a:srgbClr val="95712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308034" y="2721172"/>
            <a:ext cx="0" cy="1799257"/>
          </a:xfrm>
          <a:prstGeom prst="line">
            <a:avLst/>
          </a:prstGeom>
          <a:ln w="57150">
            <a:solidFill>
              <a:srgbClr val="95712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033432" y="2488234"/>
            <a:ext cx="0" cy="2456524"/>
          </a:xfrm>
          <a:prstGeom prst="line">
            <a:avLst/>
          </a:prstGeom>
          <a:ln w="57150">
            <a:solidFill>
              <a:srgbClr val="95712A"/>
            </a:solidFill>
          </a:ln>
        </p:spPr>
        <p:style>
          <a:lnRef idx="1">
            <a:schemeClr val="accent1"/>
          </a:lnRef>
          <a:fillRef idx="0">
            <a:schemeClr val="accent1"/>
          </a:fillRef>
          <a:effectRef idx="0">
            <a:schemeClr val="accent1"/>
          </a:effectRef>
          <a:fontRef idx="minor">
            <a:schemeClr val="tx1"/>
          </a:fontRef>
        </p:style>
      </p:cxnSp>
      <p:sp>
        <p:nvSpPr>
          <p:cNvPr id="17" name="Text Box 3"/>
          <p:cNvSpPr txBox="1">
            <a:spLocks noChangeArrowheads="1"/>
          </p:cNvSpPr>
          <p:nvPr/>
        </p:nvSpPr>
        <p:spPr bwMode="auto">
          <a:xfrm>
            <a:off x="4249706" y="6034116"/>
            <a:ext cx="2335581" cy="635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buSzPct val="75000"/>
            </a:pPr>
            <a:r>
              <a:rPr lang="en-US" altLang="en-US" sz="1600" b="1" dirty="0" smtClean="0">
                <a:solidFill>
                  <a:srgbClr val="96712A"/>
                </a:solidFill>
                <a:latin typeface="Myriad Pro" panose="020B0503030403020204" pitchFamily="34" charset="0"/>
              </a:rPr>
              <a:t>DENIAL</a:t>
            </a:r>
          </a:p>
          <a:p>
            <a:pPr eaLnBrk="1" hangingPunct="1">
              <a:buSzPct val="75000"/>
            </a:pPr>
            <a:r>
              <a:rPr lang="en-US" altLang="en-US" sz="1600" dirty="0" smtClean="0">
                <a:solidFill>
                  <a:srgbClr val="96712A"/>
                </a:solidFill>
                <a:latin typeface="Myriad Pro" panose="020B0503030403020204" pitchFamily="34" charset="0"/>
              </a:rPr>
              <a:t>Misses difference</a:t>
            </a:r>
            <a:endParaRPr lang="en-US" altLang="en-US" dirty="0">
              <a:solidFill>
                <a:srgbClr val="96712A"/>
              </a:solidFill>
              <a:latin typeface="Myriad Pro" panose="020B0503030403020204" pitchFamily="34" charset="0"/>
            </a:endParaRPr>
          </a:p>
        </p:txBody>
      </p:sp>
      <p:sp>
        <p:nvSpPr>
          <p:cNvPr id="19" name="Text Box 3"/>
          <p:cNvSpPr txBox="1">
            <a:spLocks noChangeArrowheads="1"/>
          </p:cNvSpPr>
          <p:nvPr/>
        </p:nvSpPr>
        <p:spPr bwMode="auto">
          <a:xfrm>
            <a:off x="5390545" y="5600056"/>
            <a:ext cx="2335581" cy="635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buSzPct val="75000"/>
            </a:pPr>
            <a:r>
              <a:rPr lang="en-US" altLang="en-US" sz="1600" b="1" dirty="0" smtClean="0">
                <a:solidFill>
                  <a:srgbClr val="96712A"/>
                </a:solidFill>
                <a:latin typeface="Myriad Pro" panose="020B0503030403020204" pitchFamily="34" charset="0"/>
              </a:rPr>
              <a:t>POLARIZATION</a:t>
            </a:r>
          </a:p>
          <a:p>
            <a:pPr eaLnBrk="1" hangingPunct="1">
              <a:buSzPct val="75000"/>
            </a:pPr>
            <a:r>
              <a:rPr lang="en-US" altLang="en-US" sz="1600" dirty="0" smtClean="0">
                <a:solidFill>
                  <a:srgbClr val="96712A"/>
                </a:solidFill>
                <a:latin typeface="Myriad Pro" panose="020B0503030403020204" pitchFamily="34" charset="0"/>
              </a:rPr>
              <a:t>Judges difference</a:t>
            </a:r>
            <a:endParaRPr lang="en-US" altLang="en-US" dirty="0">
              <a:solidFill>
                <a:srgbClr val="96712A"/>
              </a:solidFill>
              <a:latin typeface="Myriad Pro" panose="020B0503030403020204" pitchFamily="34" charset="0"/>
            </a:endParaRPr>
          </a:p>
        </p:txBody>
      </p:sp>
      <p:sp>
        <p:nvSpPr>
          <p:cNvPr id="20" name="Text Box 3"/>
          <p:cNvSpPr txBox="1">
            <a:spLocks noChangeArrowheads="1"/>
          </p:cNvSpPr>
          <p:nvPr/>
        </p:nvSpPr>
        <p:spPr bwMode="auto">
          <a:xfrm>
            <a:off x="6661685" y="4756293"/>
            <a:ext cx="3217523" cy="90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buSzPct val="75000"/>
            </a:pPr>
            <a:r>
              <a:rPr lang="en-US" altLang="en-US" sz="1600" b="1" dirty="0" smtClean="0">
                <a:solidFill>
                  <a:srgbClr val="96712A"/>
                </a:solidFill>
                <a:latin typeface="Myriad Pro" panose="020B0503030403020204" pitchFamily="34" charset="0"/>
              </a:rPr>
              <a:t>MINIMIZATION</a:t>
            </a:r>
          </a:p>
          <a:p>
            <a:pPr eaLnBrk="1" hangingPunct="1">
              <a:buSzPct val="75000"/>
            </a:pPr>
            <a:r>
              <a:rPr lang="en-US" altLang="en-US" sz="1600" dirty="0" smtClean="0">
                <a:solidFill>
                  <a:srgbClr val="96712A"/>
                </a:solidFill>
                <a:latin typeface="Myriad Pro" panose="020B0503030403020204" pitchFamily="34" charset="0"/>
              </a:rPr>
              <a:t>Deemphasizes</a:t>
            </a:r>
          </a:p>
          <a:p>
            <a:pPr eaLnBrk="1" hangingPunct="1">
              <a:buSzPct val="75000"/>
            </a:pPr>
            <a:r>
              <a:rPr lang="en-US" altLang="en-US" sz="1600" dirty="0" smtClean="0">
                <a:solidFill>
                  <a:srgbClr val="96712A"/>
                </a:solidFill>
                <a:latin typeface="Myriad Pro" panose="020B0503030403020204" pitchFamily="34" charset="0"/>
              </a:rPr>
              <a:t>difference</a:t>
            </a:r>
            <a:endParaRPr lang="en-US" altLang="en-US" dirty="0">
              <a:solidFill>
                <a:srgbClr val="96712A"/>
              </a:solidFill>
              <a:latin typeface="Myriad Pro" panose="020B0503030403020204" pitchFamily="34" charset="0"/>
            </a:endParaRPr>
          </a:p>
        </p:txBody>
      </p:sp>
      <p:sp>
        <p:nvSpPr>
          <p:cNvPr id="21" name="Text Box 3"/>
          <p:cNvSpPr txBox="1">
            <a:spLocks noChangeArrowheads="1"/>
          </p:cNvSpPr>
          <p:nvPr/>
        </p:nvSpPr>
        <p:spPr bwMode="auto">
          <a:xfrm>
            <a:off x="8325868" y="3541303"/>
            <a:ext cx="2623439" cy="117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buSzPct val="75000"/>
            </a:pPr>
            <a:r>
              <a:rPr lang="en-US" altLang="en-US" sz="1600" b="1" dirty="0" smtClean="0">
                <a:solidFill>
                  <a:srgbClr val="96712A"/>
                </a:solidFill>
                <a:latin typeface="Myriad Pro" panose="020B0503030403020204" pitchFamily="34" charset="0"/>
              </a:rPr>
              <a:t>ACCEPTANCE</a:t>
            </a:r>
          </a:p>
          <a:p>
            <a:pPr eaLnBrk="1" hangingPunct="1">
              <a:buSzPct val="75000"/>
            </a:pPr>
            <a:r>
              <a:rPr lang="en-US" altLang="en-US" sz="1600" dirty="0" smtClean="0">
                <a:solidFill>
                  <a:srgbClr val="96712A"/>
                </a:solidFill>
                <a:latin typeface="Myriad Pro" panose="020B0503030403020204" pitchFamily="34" charset="0"/>
              </a:rPr>
              <a:t>Deeply</a:t>
            </a:r>
          </a:p>
          <a:p>
            <a:pPr eaLnBrk="1" hangingPunct="1">
              <a:buSzPct val="75000"/>
            </a:pPr>
            <a:r>
              <a:rPr lang="en-US" altLang="en-US" sz="1600" dirty="0" smtClean="0">
                <a:solidFill>
                  <a:srgbClr val="96712A"/>
                </a:solidFill>
                <a:latin typeface="Myriad Pro" panose="020B0503030403020204" pitchFamily="34" charset="0"/>
              </a:rPr>
              <a:t>Comprehends</a:t>
            </a:r>
          </a:p>
          <a:p>
            <a:pPr eaLnBrk="1" hangingPunct="1">
              <a:buSzPct val="75000"/>
            </a:pPr>
            <a:r>
              <a:rPr lang="en-US" altLang="en-US" sz="1600" dirty="0" smtClean="0">
                <a:solidFill>
                  <a:srgbClr val="96712A"/>
                </a:solidFill>
                <a:latin typeface="Myriad Pro" panose="020B0503030403020204" pitchFamily="34" charset="0"/>
              </a:rPr>
              <a:t>difference</a:t>
            </a:r>
            <a:endParaRPr lang="en-US" altLang="en-US" dirty="0">
              <a:solidFill>
                <a:srgbClr val="96712A"/>
              </a:solidFill>
              <a:latin typeface="Myriad Pro" panose="020B0503030403020204" pitchFamily="34" charset="0"/>
            </a:endParaRPr>
          </a:p>
        </p:txBody>
      </p:sp>
      <p:sp>
        <p:nvSpPr>
          <p:cNvPr id="22" name="Text Box 3"/>
          <p:cNvSpPr txBox="1">
            <a:spLocks noChangeArrowheads="1"/>
          </p:cNvSpPr>
          <p:nvPr/>
        </p:nvSpPr>
        <p:spPr bwMode="auto">
          <a:xfrm>
            <a:off x="10033433" y="4194060"/>
            <a:ext cx="2335581" cy="90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buSzPct val="75000"/>
            </a:pPr>
            <a:r>
              <a:rPr lang="en-US" altLang="en-US" sz="1600" b="1" dirty="0" smtClean="0">
                <a:solidFill>
                  <a:srgbClr val="96712A"/>
                </a:solidFill>
                <a:latin typeface="Myriad Pro" panose="020B0503030403020204" pitchFamily="34" charset="0"/>
              </a:rPr>
              <a:t>ADAPTATION</a:t>
            </a:r>
          </a:p>
          <a:p>
            <a:pPr eaLnBrk="1" hangingPunct="1">
              <a:buSzPct val="75000"/>
            </a:pPr>
            <a:r>
              <a:rPr lang="en-US" altLang="en-US" sz="1600" dirty="0" smtClean="0">
                <a:solidFill>
                  <a:srgbClr val="96712A"/>
                </a:solidFill>
                <a:latin typeface="Myriad Pro" panose="020B0503030403020204" pitchFamily="34" charset="0"/>
              </a:rPr>
              <a:t>Bridges across difference</a:t>
            </a:r>
            <a:endParaRPr lang="en-US" altLang="en-US" dirty="0">
              <a:solidFill>
                <a:srgbClr val="96712A"/>
              </a:solidFill>
              <a:latin typeface="Myriad Pro" panose="020B0503030403020204" pitchFamily="34" charset="0"/>
            </a:endParaRPr>
          </a:p>
        </p:txBody>
      </p:sp>
      <p:sp>
        <p:nvSpPr>
          <p:cNvPr id="53" name="Text Box 3"/>
          <p:cNvSpPr txBox="1">
            <a:spLocks noChangeArrowheads="1"/>
          </p:cNvSpPr>
          <p:nvPr/>
        </p:nvSpPr>
        <p:spPr bwMode="auto">
          <a:xfrm>
            <a:off x="2402114" y="3207905"/>
            <a:ext cx="1813982" cy="90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eaLnBrk="1" hangingPunct="1">
              <a:buSzPct val="75000"/>
            </a:pPr>
            <a:r>
              <a:rPr lang="en-US" altLang="en-US" sz="1600" b="1" dirty="0" smtClean="0">
                <a:solidFill>
                  <a:srgbClr val="96712A"/>
                </a:solidFill>
                <a:latin typeface="Myriad Pro" panose="020B0503030403020204" pitchFamily="34" charset="0"/>
              </a:rPr>
              <a:t>Diversity</a:t>
            </a:r>
          </a:p>
          <a:p>
            <a:pPr algn="r" eaLnBrk="1" hangingPunct="1">
              <a:buSzPct val="75000"/>
            </a:pPr>
            <a:r>
              <a:rPr lang="en-US" altLang="en-US" sz="1600" b="1" dirty="0" smtClean="0">
                <a:solidFill>
                  <a:srgbClr val="96712A"/>
                </a:solidFill>
                <a:latin typeface="Myriad Pro" panose="020B0503030403020204" pitchFamily="34" charset="0"/>
              </a:rPr>
              <a:t>feels</a:t>
            </a:r>
          </a:p>
          <a:p>
            <a:pPr algn="r" eaLnBrk="1" hangingPunct="1">
              <a:buSzPct val="75000"/>
            </a:pPr>
            <a:r>
              <a:rPr lang="en-US" altLang="en-US" sz="1600" b="1" dirty="0" smtClean="0">
                <a:solidFill>
                  <a:srgbClr val="96712A"/>
                </a:solidFill>
                <a:latin typeface="Myriad Pro" panose="020B0503030403020204" pitchFamily="34" charset="0"/>
              </a:rPr>
              <a:t>ignored</a:t>
            </a:r>
            <a:endParaRPr lang="en-US" altLang="en-US" dirty="0">
              <a:solidFill>
                <a:srgbClr val="96712A"/>
              </a:solidFill>
              <a:latin typeface="Myriad Pro" panose="020B0503030403020204" pitchFamily="34" charset="0"/>
            </a:endParaRPr>
          </a:p>
        </p:txBody>
      </p:sp>
      <p:sp>
        <p:nvSpPr>
          <p:cNvPr id="54" name="Text Box 3"/>
          <p:cNvSpPr txBox="1">
            <a:spLocks noChangeArrowheads="1"/>
          </p:cNvSpPr>
          <p:nvPr/>
        </p:nvSpPr>
        <p:spPr bwMode="auto">
          <a:xfrm>
            <a:off x="3082554" y="1842045"/>
            <a:ext cx="2264472" cy="643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eaLnBrk="1" hangingPunct="1">
              <a:buSzPct val="75000"/>
            </a:pPr>
            <a:r>
              <a:rPr lang="en-US" altLang="en-US" sz="1600" b="1" dirty="0" smtClean="0">
                <a:solidFill>
                  <a:srgbClr val="96712A"/>
                </a:solidFill>
                <a:latin typeface="Myriad Pro" panose="020B0503030403020204" pitchFamily="34" charset="0"/>
              </a:rPr>
              <a:t>Diversity feels uncomfortable</a:t>
            </a:r>
            <a:endParaRPr lang="en-US" altLang="en-US" dirty="0">
              <a:solidFill>
                <a:srgbClr val="96712A"/>
              </a:solidFill>
              <a:latin typeface="Myriad Pro" panose="020B0503030403020204" pitchFamily="34" charset="0"/>
            </a:endParaRPr>
          </a:p>
        </p:txBody>
      </p:sp>
      <p:sp>
        <p:nvSpPr>
          <p:cNvPr id="55" name="Text Box 3"/>
          <p:cNvSpPr txBox="1">
            <a:spLocks noChangeArrowheads="1"/>
          </p:cNvSpPr>
          <p:nvPr/>
        </p:nvSpPr>
        <p:spPr bwMode="auto">
          <a:xfrm>
            <a:off x="4859072" y="1243726"/>
            <a:ext cx="1812441" cy="635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eaLnBrk="1" hangingPunct="1">
              <a:buSzPct val="75000"/>
            </a:pPr>
            <a:r>
              <a:rPr lang="en-US" altLang="en-US" sz="1600" b="1" dirty="0" smtClean="0">
                <a:solidFill>
                  <a:srgbClr val="96712A"/>
                </a:solidFill>
                <a:latin typeface="Myriad Pro" panose="020B0503030403020204" pitchFamily="34" charset="0"/>
              </a:rPr>
              <a:t>Diversity feels unheard</a:t>
            </a:r>
            <a:endParaRPr lang="en-US" altLang="en-US" dirty="0">
              <a:solidFill>
                <a:srgbClr val="96712A"/>
              </a:solidFill>
              <a:latin typeface="Myriad Pro" panose="020B0503030403020204" pitchFamily="34" charset="0"/>
            </a:endParaRPr>
          </a:p>
        </p:txBody>
      </p:sp>
      <p:sp>
        <p:nvSpPr>
          <p:cNvPr id="56" name="Text Box 3"/>
          <p:cNvSpPr txBox="1">
            <a:spLocks noChangeArrowheads="1"/>
          </p:cNvSpPr>
          <p:nvPr/>
        </p:nvSpPr>
        <p:spPr bwMode="auto">
          <a:xfrm>
            <a:off x="6500497" y="725902"/>
            <a:ext cx="1812441" cy="635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eaLnBrk="1" hangingPunct="1">
              <a:buSzPct val="75000"/>
            </a:pPr>
            <a:r>
              <a:rPr lang="en-US" altLang="en-US" sz="1600" b="1" dirty="0" smtClean="0">
                <a:solidFill>
                  <a:srgbClr val="96712A"/>
                </a:solidFill>
                <a:latin typeface="Myriad Pro" panose="020B0503030403020204" pitchFamily="34" charset="0"/>
              </a:rPr>
              <a:t>Diversity feels understood</a:t>
            </a:r>
            <a:endParaRPr lang="en-US" altLang="en-US" dirty="0">
              <a:solidFill>
                <a:srgbClr val="96712A"/>
              </a:solidFill>
              <a:latin typeface="Myriad Pro" panose="020B0503030403020204" pitchFamily="34" charset="0"/>
            </a:endParaRPr>
          </a:p>
        </p:txBody>
      </p:sp>
      <p:sp>
        <p:nvSpPr>
          <p:cNvPr id="57" name="Text Box 3"/>
          <p:cNvSpPr txBox="1">
            <a:spLocks noChangeArrowheads="1"/>
          </p:cNvSpPr>
          <p:nvPr/>
        </p:nvSpPr>
        <p:spPr bwMode="auto">
          <a:xfrm>
            <a:off x="8246618" y="1"/>
            <a:ext cx="1812441" cy="90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eaLnBrk="1" hangingPunct="1">
              <a:buSzPct val="75000"/>
            </a:pPr>
            <a:r>
              <a:rPr lang="en-US" altLang="en-US" sz="1600" b="1" dirty="0" smtClean="0">
                <a:solidFill>
                  <a:srgbClr val="96712A"/>
                </a:solidFill>
                <a:latin typeface="Myriad Pro" panose="020B0503030403020204" pitchFamily="34" charset="0"/>
              </a:rPr>
              <a:t>Diversity feels valued and involved</a:t>
            </a:r>
            <a:endParaRPr lang="en-US" altLang="en-US" dirty="0">
              <a:solidFill>
                <a:srgbClr val="96712A"/>
              </a:solidFill>
              <a:latin typeface="Myriad Pro" panose="020B0503030403020204" pitchFamily="34" charset="0"/>
            </a:endParaRPr>
          </a:p>
        </p:txBody>
      </p:sp>
      <p:sp>
        <p:nvSpPr>
          <p:cNvPr id="69" name="Text Box 3"/>
          <p:cNvSpPr txBox="1">
            <a:spLocks noChangeArrowheads="1"/>
          </p:cNvSpPr>
          <p:nvPr/>
        </p:nvSpPr>
        <p:spPr bwMode="auto">
          <a:xfrm>
            <a:off x="173433" y="6117112"/>
            <a:ext cx="21008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buSzPct val="75000"/>
            </a:pPr>
            <a:r>
              <a:rPr lang="en-US" altLang="en-US" sz="1800" b="1" dirty="0" smtClean="0">
                <a:solidFill>
                  <a:srgbClr val="96712A"/>
                </a:solidFill>
                <a:latin typeface="Myriad Pro" panose="020B0503030403020204" pitchFamily="34" charset="0"/>
              </a:rPr>
              <a:t>MONOCULTURAL</a:t>
            </a:r>
          </a:p>
          <a:p>
            <a:pPr eaLnBrk="1" hangingPunct="1">
              <a:buSzPct val="75000"/>
            </a:pPr>
            <a:r>
              <a:rPr lang="en-US" altLang="en-US" sz="1800" b="1" dirty="0" smtClean="0">
                <a:solidFill>
                  <a:srgbClr val="96712A"/>
                </a:solidFill>
                <a:latin typeface="Myriad Pro" panose="020B0503030403020204" pitchFamily="34" charset="0"/>
              </a:rPr>
              <a:t>MINDSET</a:t>
            </a:r>
            <a:endParaRPr lang="en-US" altLang="en-US" sz="2400" dirty="0">
              <a:solidFill>
                <a:srgbClr val="96712A"/>
              </a:solidFill>
              <a:latin typeface="Myriad Pro" panose="020B0503030403020204" pitchFamily="34" charset="0"/>
            </a:endParaRPr>
          </a:p>
        </p:txBody>
      </p:sp>
      <p:sp>
        <p:nvSpPr>
          <p:cNvPr id="70" name="Text Box 3"/>
          <p:cNvSpPr txBox="1">
            <a:spLocks noChangeArrowheads="1"/>
          </p:cNvSpPr>
          <p:nvPr/>
        </p:nvSpPr>
        <p:spPr bwMode="auto">
          <a:xfrm>
            <a:off x="10211219" y="343825"/>
            <a:ext cx="1913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eaLnBrk="1" hangingPunct="1">
              <a:buSzPct val="75000"/>
            </a:pPr>
            <a:r>
              <a:rPr lang="en-US" altLang="en-US" sz="1800" b="1" dirty="0" smtClean="0">
                <a:solidFill>
                  <a:srgbClr val="96712A"/>
                </a:solidFill>
                <a:latin typeface="Myriad Pro" panose="020B0503030403020204" pitchFamily="34" charset="0"/>
              </a:rPr>
              <a:t>INTERCULTURAL</a:t>
            </a:r>
          </a:p>
          <a:p>
            <a:pPr algn="r" eaLnBrk="1" hangingPunct="1">
              <a:buSzPct val="75000"/>
            </a:pPr>
            <a:r>
              <a:rPr lang="en-US" altLang="en-US" sz="1800" b="1" dirty="0" smtClean="0">
                <a:solidFill>
                  <a:srgbClr val="96712A"/>
                </a:solidFill>
                <a:latin typeface="Myriad Pro" panose="020B0503030403020204" pitchFamily="34" charset="0"/>
              </a:rPr>
              <a:t>MINDSET</a:t>
            </a:r>
            <a:endParaRPr lang="en-US" altLang="en-US" sz="2400" dirty="0">
              <a:solidFill>
                <a:srgbClr val="96712A"/>
              </a:solidFill>
              <a:latin typeface="Myriad Pro" panose="020B0503030403020204" pitchFamily="34" charset="0"/>
            </a:endParaRPr>
          </a:p>
        </p:txBody>
      </p:sp>
      <p:sp>
        <p:nvSpPr>
          <p:cNvPr id="71" name="Text Box 3"/>
          <p:cNvSpPr txBox="1">
            <a:spLocks noChangeArrowheads="1"/>
          </p:cNvSpPr>
          <p:nvPr/>
        </p:nvSpPr>
        <p:spPr bwMode="auto">
          <a:xfrm>
            <a:off x="515673" y="494651"/>
            <a:ext cx="431143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buSzPct val="75000"/>
            </a:pPr>
            <a:r>
              <a:rPr lang="en-US" altLang="en-US" sz="2400" b="1" dirty="0" smtClean="0">
                <a:solidFill>
                  <a:schemeClr val="bg1"/>
                </a:solidFill>
                <a:latin typeface="Myriad Pro" panose="020B0503030403020204" pitchFamily="34" charset="0"/>
              </a:rPr>
              <a:t>INTERCULTURAL DEVELOPMENT CONTINUUM:</a:t>
            </a:r>
          </a:p>
          <a:p>
            <a:pPr eaLnBrk="1" hangingPunct="1">
              <a:buSzPct val="75000"/>
            </a:pPr>
            <a:r>
              <a:rPr lang="en-US" altLang="en-US" sz="2400" b="1" i="1" dirty="0" smtClean="0">
                <a:solidFill>
                  <a:schemeClr val="bg1"/>
                </a:solidFill>
                <a:latin typeface="Myriad Pro" panose="020B0503030403020204" pitchFamily="34" charset="0"/>
              </a:rPr>
              <a:t>PRIMARY ORIENTATIONS</a:t>
            </a:r>
            <a:endParaRPr lang="en-US" altLang="en-US" sz="3200" i="1" dirty="0">
              <a:solidFill>
                <a:schemeClr val="bg1"/>
              </a:solidFill>
              <a:latin typeface="Myriad Pro" panose="020B0503030403020204" pitchFamily="34" charset="0"/>
            </a:endParaRPr>
          </a:p>
        </p:txBody>
      </p:sp>
      <p:sp>
        <p:nvSpPr>
          <p:cNvPr id="2" name="Rectangle 1"/>
          <p:cNvSpPr/>
          <p:nvPr/>
        </p:nvSpPr>
        <p:spPr>
          <a:xfrm>
            <a:off x="6273014" y="6608150"/>
            <a:ext cx="6096000" cy="553998"/>
          </a:xfrm>
          <a:prstGeom prst="rect">
            <a:avLst/>
          </a:prstGeom>
        </p:spPr>
        <p:txBody>
          <a:bodyPr>
            <a:spAutoFit/>
          </a:bodyPr>
          <a:lstStyle/>
          <a:p>
            <a:r>
              <a:rPr lang="en-US" sz="1200" dirty="0"/>
              <a:t>Modified from the Developmental Model of Intercultural Sensitivity (DMIS), M. Bennett, 1986.</a:t>
            </a:r>
          </a:p>
          <a:p>
            <a:pPr>
              <a:buSzPct val="75000"/>
            </a:pPr>
            <a:endParaRPr lang="en-US" altLang="en-US" dirty="0">
              <a:solidFill>
                <a:schemeClr val="bg1"/>
              </a:solidFill>
              <a:latin typeface="Myriad Pro" panose="020B0503030403020204" pitchFamily="34" charset="0"/>
            </a:endParaRPr>
          </a:p>
        </p:txBody>
      </p:sp>
    </p:spTree>
    <p:extLst>
      <p:ext uri="{BB962C8B-B14F-4D97-AF65-F5344CB8AC3E}">
        <p14:creationId xmlns:p14="http://schemas.microsoft.com/office/powerpoint/2010/main" val="345921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53" grpId="0"/>
      <p:bldP spid="54"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9"/>
          <p:cNvSpPr txBox="1">
            <a:spLocks noChangeArrowheads="1"/>
          </p:cNvSpPr>
          <p:nvPr/>
        </p:nvSpPr>
        <p:spPr bwMode="auto">
          <a:xfrm>
            <a:off x="2979148" y="867070"/>
            <a:ext cx="73152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defTabSz="457200" eaLnBrk="1" hangingPunct="1">
              <a:spcBef>
                <a:spcPct val="0"/>
              </a:spcBef>
            </a:pPr>
            <a:r>
              <a:rPr lang="en-US" altLang="en-US" sz="3600" dirty="0">
                <a:solidFill>
                  <a:schemeClr val="tx1">
                    <a:lumMod val="85000"/>
                    <a:lumOff val="15000"/>
                  </a:schemeClr>
                </a:solidFill>
                <a:latin typeface="Myriad Pro" panose="020B0503030403020204" pitchFamily="34" charset="0"/>
                <a:ea typeface="+mj-ea"/>
                <a:cs typeface="Arial" panose="020B0604020202020204" pitchFamily="34" charset="0"/>
              </a:rPr>
              <a:t>Lenses and the Workplace</a:t>
            </a:r>
          </a:p>
          <a:p>
            <a:pPr algn="ctr" eaLnBrk="1" hangingPunct="1"/>
            <a:endParaRPr lang="en-US" altLang="en-US" sz="500" i="1" dirty="0">
              <a:solidFill>
                <a:srgbClr val="660033"/>
              </a:solidFill>
              <a:latin typeface="Georgia" panose="02040502050405020303" pitchFamily="18" charset="0"/>
            </a:endParaRPr>
          </a:p>
          <a:p>
            <a:pPr algn="ctr" eaLnBrk="1" hangingPunct="1"/>
            <a:endParaRPr lang="en-US" altLang="en-US" sz="1200" i="1" dirty="0">
              <a:solidFill>
                <a:srgbClr val="660033"/>
              </a:solidFill>
              <a:latin typeface="Georgia" panose="02040502050405020303" pitchFamily="18" charset="0"/>
            </a:endParaRPr>
          </a:p>
          <a:p>
            <a:pPr algn="ctr" eaLnBrk="1" hangingPunct="1"/>
            <a:endParaRPr lang="en-US" altLang="en-US" sz="1200" i="1" dirty="0">
              <a:solidFill>
                <a:srgbClr val="660033"/>
              </a:solidFill>
              <a:latin typeface="Georgia" panose="02040502050405020303" pitchFamily="18" charset="0"/>
            </a:endParaRPr>
          </a:p>
        </p:txBody>
      </p:sp>
      <p:grpSp>
        <p:nvGrpSpPr>
          <p:cNvPr id="3" name="Group 2"/>
          <p:cNvGrpSpPr/>
          <p:nvPr/>
        </p:nvGrpSpPr>
        <p:grpSpPr>
          <a:xfrm>
            <a:off x="3101055" y="2037566"/>
            <a:ext cx="7842032" cy="1969888"/>
            <a:chOff x="2023369" y="1939594"/>
            <a:chExt cx="7842032" cy="1969888"/>
          </a:xfrm>
        </p:grpSpPr>
        <p:cxnSp>
          <p:nvCxnSpPr>
            <p:cNvPr id="18" name="Straight Arrow Connector 17"/>
            <p:cNvCxnSpPr/>
            <p:nvPr/>
          </p:nvCxnSpPr>
          <p:spPr>
            <a:xfrm>
              <a:off x="2171700" y="3705373"/>
              <a:ext cx="7239000" cy="1587"/>
            </a:xfrm>
            <a:prstGeom prst="straightConnector1">
              <a:avLst/>
            </a:prstGeom>
            <a:ln>
              <a:solidFill>
                <a:srgbClr val="95712A"/>
              </a:solidFill>
              <a:headEnd type="arrow"/>
              <a:tailEnd type="arrow"/>
            </a:ln>
          </p:spPr>
          <p:style>
            <a:lnRef idx="3">
              <a:schemeClr val="accent4"/>
            </a:lnRef>
            <a:fillRef idx="0">
              <a:schemeClr val="accent4"/>
            </a:fillRef>
            <a:effectRef idx="2">
              <a:schemeClr val="accent4"/>
            </a:effectRef>
            <a:fontRef idx="minor">
              <a:schemeClr val="tx1"/>
            </a:fontRef>
          </p:style>
        </p:cxnSp>
        <p:sp>
          <p:nvSpPr>
            <p:cNvPr id="27652" name="Text Box 9"/>
            <p:cNvSpPr txBox="1">
              <a:spLocks noChangeArrowheads="1"/>
            </p:cNvSpPr>
            <p:nvPr/>
          </p:nvSpPr>
          <p:spPr bwMode="auto">
            <a:xfrm>
              <a:off x="2023369" y="1939594"/>
              <a:ext cx="204490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400" b="1" dirty="0">
                  <a:solidFill>
                    <a:srgbClr val="6C7173"/>
                  </a:solidFill>
                  <a:latin typeface="Myriad Pro" panose="020B0503030403020204" pitchFamily="34" charset="0"/>
                </a:rPr>
                <a:t>Individuals Should Change</a:t>
              </a:r>
              <a:endParaRPr lang="en-US" altLang="en-US" sz="2400" b="1" i="1" dirty="0">
                <a:solidFill>
                  <a:srgbClr val="6C7173"/>
                </a:solidFill>
                <a:latin typeface="Myriad Pro" panose="020B0503030403020204" pitchFamily="34" charset="0"/>
              </a:endParaRPr>
            </a:p>
          </p:txBody>
        </p:sp>
        <p:sp>
          <p:nvSpPr>
            <p:cNvPr id="27653" name="Text Box 9"/>
            <p:cNvSpPr txBox="1">
              <a:spLocks noChangeArrowheads="1"/>
            </p:cNvSpPr>
            <p:nvPr/>
          </p:nvSpPr>
          <p:spPr bwMode="auto">
            <a:xfrm>
              <a:off x="5038944" y="2123221"/>
              <a:ext cx="16501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400" b="1" dirty="0">
                  <a:solidFill>
                    <a:srgbClr val="6C7173"/>
                  </a:solidFill>
                  <a:latin typeface="Myriad Pro" panose="020B0503030403020204" pitchFamily="34" charset="0"/>
                </a:rPr>
                <a:t>Neutral</a:t>
              </a:r>
            </a:p>
          </p:txBody>
        </p:sp>
        <p:sp>
          <p:nvSpPr>
            <p:cNvPr id="27654" name="Text Box 9"/>
            <p:cNvSpPr txBox="1">
              <a:spLocks noChangeArrowheads="1"/>
            </p:cNvSpPr>
            <p:nvPr/>
          </p:nvSpPr>
          <p:spPr bwMode="auto">
            <a:xfrm>
              <a:off x="7355799" y="1966565"/>
              <a:ext cx="25096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400" b="1" dirty="0">
                  <a:solidFill>
                    <a:srgbClr val="6C7173"/>
                  </a:solidFill>
                  <a:latin typeface="Myriad Pro" panose="020B0503030403020204" pitchFamily="34" charset="0"/>
                </a:rPr>
                <a:t>Organization Should Change</a:t>
              </a:r>
              <a:endParaRPr lang="en-US" altLang="en-US" sz="2400" b="1" i="1" dirty="0">
                <a:solidFill>
                  <a:srgbClr val="6C7173"/>
                </a:solidFill>
                <a:latin typeface="Myriad Pro" panose="020B0503030403020204" pitchFamily="34" charset="0"/>
              </a:endParaRPr>
            </a:p>
          </p:txBody>
        </p:sp>
        <p:cxnSp>
          <p:nvCxnSpPr>
            <p:cNvPr id="26" name="Straight Connector 25"/>
            <p:cNvCxnSpPr/>
            <p:nvPr/>
          </p:nvCxnSpPr>
          <p:spPr>
            <a:xfrm rot="5400000" flipH="1" flipV="1">
              <a:off x="2788648" y="3718982"/>
              <a:ext cx="381000" cy="0"/>
            </a:xfrm>
            <a:prstGeom prst="line">
              <a:avLst/>
            </a:prstGeom>
            <a:ln>
              <a:solidFill>
                <a:srgbClr val="A09D64"/>
              </a:solidFill>
            </a:ln>
          </p:spPr>
          <p:style>
            <a:lnRef idx="3">
              <a:schemeClr val="accent2"/>
            </a:lnRef>
            <a:fillRef idx="0">
              <a:schemeClr val="accent2"/>
            </a:fillRef>
            <a:effectRef idx="2">
              <a:schemeClr val="accent2"/>
            </a:effectRef>
            <a:fontRef idx="minor">
              <a:schemeClr val="tx1"/>
            </a:fontRef>
          </p:style>
        </p:cxnSp>
        <p:cxnSp>
          <p:nvCxnSpPr>
            <p:cNvPr id="27" name="Straight Connector 26"/>
            <p:cNvCxnSpPr/>
            <p:nvPr/>
          </p:nvCxnSpPr>
          <p:spPr>
            <a:xfrm rot="5400000" flipH="1" flipV="1">
              <a:off x="5600700" y="3718982"/>
              <a:ext cx="381000" cy="0"/>
            </a:xfrm>
            <a:prstGeom prst="line">
              <a:avLst/>
            </a:prstGeom>
            <a:ln>
              <a:solidFill>
                <a:srgbClr val="A09D64"/>
              </a:solidFill>
            </a:ln>
          </p:spPr>
          <p:style>
            <a:lnRef idx="3">
              <a:schemeClr val="accent2"/>
            </a:lnRef>
            <a:fillRef idx="0">
              <a:schemeClr val="accent2"/>
            </a:fillRef>
            <a:effectRef idx="2">
              <a:schemeClr val="accent2"/>
            </a:effectRef>
            <a:fontRef idx="minor">
              <a:schemeClr val="tx1"/>
            </a:fontRef>
          </p:style>
        </p:cxnSp>
        <p:cxnSp>
          <p:nvCxnSpPr>
            <p:cNvPr id="28" name="Straight Connector 27"/>
            <p:cNvCxnSpPr/>
            <p:nvPr/>
          </p:nvCxnSpPr>
          <p:spPr>
            <a:xfrm rot="5400000" flipH="1" flipV="1">
              <a:off x="8420100" y="3706960"/>
              <a:ext cx="381000" cy="0"/>
            </a:xfrm>
            <a:prstGeom prst="line">
              <a:avLst/>
            </a:prstGeom>
            <a:ln>
              <a:solidFill>
                <a:srgbClr val="A09D64"/>
              </a:solidFill>
            </a:ln>
          </p:spPr>
          <p:style>
            <a:lnRef idx="3">
              <a:schemeClr val="accent2"/>
            </a:lnRef>
            <a:fillRef idx="0">
              <a:schemeClr val="accent2"/>
            </a:fillRef>
            <a:effectRef idx="2">
              <a:schemeClr val="accent2"/>
            </a:effectRef>
            <a:fontRef idx="minor">
              <a:schemeClr val="tx1"/>
            </a:fontRef>
          </p:style>
        </p:cxnSp>
      </p:grpSp>
      <p:sp>
        <p:nvSpPr>
          <p:cNvPr id="2" name="Slide Number Placeholder 1"/>
          <p:cNvSpPr>
            <a:spLocks noGrp="1"/>
          </p:cNvSpPr>
          <p:nvPr>
            <p:ph type="sldNum" sz="quarter" idx="12"/>
          </p:nvPr>
        </p:nvSpPr>
        <p:spPr/>
        <p:txBody>
          <a:bodyPr/>
          <a:lstStyle/>
          <a:p>
            <a:fld id="{05FACDC5-4294-4222-99EC-8909B8441ED8}" type="slidenum">
              <a:rPr lang="en-US" smtClean="0"/>
              <a:t>17</a:t>
            </a:fld>
            <a:endParaRPr lang="en-US"/>
          </a:p>
        </p:txBody>
      </p:sp>
    </p:spTree>
    <p:extLst>
      <p:ext uri="{BB962C8B-B14F-4D97-AF65-F5344CB8AC3E}">
        <p14:creationId xmlns:p14="http://schemas.microsoft.com/office/powerpoint/2010/main" val="22762777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5FACDC5-4294-4222-99EC-8909B8441ED8}" type="slidenum">
              <a:rPr lang="en-US" smtClean="0"/>
              <a:t>18</a:t>
            </a:fld>
            <a:endParaRPr lang="en-US"/>
          </a:p>
        </p:txBody>
      </p:sp>
      <p:grpSp>
        <p:nvGrpSpPr>
          <p:cNvPr id="3" name="Group 2"/>
          <p:cNvGrpSpPr/>
          <p:nvPr/>
        </p:nvGrpSpPr>
        <p:grpSpPr>
          <a:xfrm>
            <a:off x="2806245" y="1222690"/>
            <a:ext cx="7965243" cy="3644255"/>
            <a:chOff x="1900158" y="981621"/>
            <a:chExt cx="7965243" cy="3644255"/>
          </a:xfrm>
        </p:grpSpPr>
        <p:sp>
          <p:nvSpPr>
            <p:cNvPr id="27655" name="Text Box 9"/>
            <p:cNvSpPr txBox="1">
              <a:spLocks noChangeArrowheads="1"/>
            </p:cNvSpPr>
            <p:nvPr/>
          </p:nvSpPr>
          <p:spPr bwMode="auto">
            <a:xfrm>
              <a:off x="1900158" y="3302437"/>
              <a:ext cx="190375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dirty="0">
                  <a:solidFill>
                    <a:srgbClr val="4B5459"/>
                  </a:solidFill>
                  <a:latin typeface="Myriad Pro" panose="020B0503030403020204" pitchFamily="34" charset="0"/>
                </a:rPr>
                <a:t>Assimilationist</a:t>
              </a:r>
            </a:p>
            <a:p>
              <a:pPr algn="ctr" eaLnBrk="1" hangingPunct="1"/>
              <a:r>
                <a:rPr lang="en-US" altLang="en-US" dirty="0" err="1">
                  <a:solidFill>
                    <a:srgbClr val="4B5459"/>
                  </a:solidFill>
                  <a:latin typeface="Myriad Pro" panose="020B0503030403020204" pitchFamily="34" charset="0"/>
                </a:rPr>
                <a:t>Meritocratist</a:t>
              </a:r>
              <a:endParaRPr lang="en-US" altLang="en-US" dirty="0">
                <a:solidFill>
                  <a:srgbClr val="4B5459"/>
                </a:solidFill>
                <a:latin typeface="Myriad Pro" panose="020B0503030403020204" pitchFamily="34" charset="0"/>
              </a:endParaRPr>
            </a:p>
            <a:p>
              <a:pPr algn="ctr" eaLnBrk="1" hangingPunct="1"/>
              <a:r>
                <a:rPr lang="en-US" altLang="en-US" dirty="0" err="1">
                  <a:solidFill>
                    <a:srgbClr val="4B5459"/>
                  </a:solidFill>
                  <a:latin typeface="Myriad Pro" panose="020B0503030403020204" pitchFamily="34" charset="0"/>
                </a:rPr>
                <a:t>Seclusionist</a:t>
              </a:r>
              <a:endParaRPr lang="en-US" altLang="en-US" dirty="0">
                <a:solidFill>
                  <a:srgbClr val="4B5459"/>
                </a:solidFill>
                <a:latin typeface="Myriad Pro" panose="020B0503030403020204" pitchFamily="34" charset="0"/>
              </a:endParaRPr>
            </a:p>
            <a:p>
              <a:pPr algn="ctr" eaLnBrk="1" hangingPunct="1"/>
              <a:r>
                <a:rPr lang="en-US" altLang="en-US" dirty="0">
                  <a:solidFill>
                    <a:srgbClr val="4B5459"/>
                  </a:solidFill>
                  <a:latin typeface="Myriad Pro" panose="020B0503030403020204" pitchFamily="34" charset="0"/>
                </a:rPr>
                <a:t>Elitist</a:t>
              </a:r>
            </a:p>
          </p:txBody>
        </p:sp>
        <p:sp>
          <p:nvSpPr>
            <p:cNvPr id="27656" name="Text Box 9"/>
            <p:cNvSpPr txBox="1">
              <a:spLocks noChangeArrowheads="1"/>
            </p:cNvSpPr>
            <p:nvPr/>
          </p:nvSpPr>
          <p:spPr bwMode="auto">
            <a:xfrm>
              <a:off x="4905282" y="3541162"/>
              <a:ext cx="17838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dirty="0">
                  <a:solidFill>
                    <a:srgbClr val="4B5459"/>
                  </a:solidFill>
                  <a:latin typeface="Myriad Pro" panose="020B0503030403020204" pitchFamily="34" charset="0"/>
                </a:rPr>
                <a:t>Colorblind</a:t>
              </a:r>
            </a:p>
            <a:p>
              <a:pPr algn="ctr" eaLnBrk="1" hangingPunct="1"/>
              <a:r>
                <a:rPr lang="en-US" altLang="en-US" dirty="0">
                  <a:solidFill>
                    <a:srgbClr val="4B5459"/>
                  </a:solidFill>
                  <a:latin typeface="Myriad Pro" panose="020B0503030403020204" pitchFamily="34" charset="0"/>
                </a:rPr>
                <a:t>Transcendent</a:t>
              </a:r>
            </a:p>
          </p:txBody>
        </p:sp>
        <p:sp>
          <p:nvSpPr>
            <p:cNvPr id="27657" name="Text Box 9"/>
            <p:cNvSpPr txBox="1">
              <a:spLocks noChangeArrowheads="1"/>
            </p:cNvSpPr>
            <p:nvPr/>
          </p:nvSpPr>
          <p:spPr bwMode="auto">
            <a:xfrm>
              <a:off x="7606259" y="3302437"/>
              <a:ext cx="200868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dirty="0" err="1">
                  <a:solidFill>
                    <a:srgbClr val="4B5459"/>
                  </a:solidFill>
                  <a:latin typeface="Myriad Pro" panose="020B0503030403020204" pitchFamily="34" charset="0"/>
                </a:rPr>
                <a:t>Culturalcentrist</a:t>
              </a:r>
              <a:endParaRPr lang="en-US" altLang="en-US" dirty="0">
                <a:solidFill>
                  <a:srgbClr val="4B5459"/>
                </a:solidFill>
                <a:latin typeface="Myriad Pro" panose="020B0503030403020204" pitchFamily="34" charset="0"/>
              </a:endParaRPr>
            </a:p>
            <a:p>
              <a:pPr algn="ctr" eaLnBrk="1" hangingPunct="1"/>
              <a:r>
                <a:rPr lang="en-US" altLang="en-US" dirty="0">
                  <a:solidFill>
                    <a:srgbClr val="4B5459"/>
                  </a:solidFill>
                  <a:latin typeface="Myriad Pro" panose="020B0503030403020204" pitchFamily="34" charset="0"/>
                </a:rPr>
                <a:t>Multiculturalist</a:t>
              </a:r>
            </a:p>
            <a:p>
              <a:pPr algn="ctr" eaLnBrk="1" hangingPunct="1"/>
              <a:r>
                <a:rPr lang="en-US" altLang="en-US" dirty="0">
                  <a:solidFill>
                    <a:srgbClr val="4B5459"/>
                  </a:solidFill>
                  <a:latin typeface="Myriad Pro" panose="020B0503030403020204" pitchFamily="34" charset="0"/>
                </a:rPr>
                <a:t>Integrationist</a:t>
              </a:r>
            </a:p>
            <a:p>
              <a:pPr algn="ctr" eaLnBrk="1" hangingPunct="1"/>
              <a:r>
                <a:rPr lang="en-US" altLang="en-US" dirty="0">
                  <a:solidFill>
                    <a:srgbClr val="4B5459"/>
                  </a:solidFill>
                  <a:latin typeface="Myriad Pro" panose="020B0503030403020204" pitchFamily="34" charset="0"/>
                </a:rPr>
                <a:t>Victim</a:t>
              </a:r>
            </a:p>
          </p:txBody>
        </p:sp>
        <p:grpSp>
          <p:nvGrpSpPr>
            <p:cNvPr id="21" name="Group 20"/>
            <p:cNvGrpSpPr/>
            <p:nvPr/>
          </p:nvGrpSpPr>
          <p:grpSpPr>
            <a:xfrm>
              <a:off x="2023369" y="981621"/>
              <a:ext cx="7842032" cy="1969888"/>
              <a:chOff x="2023369" y="1939594"/>
              <a:chExt cx="7842032" cy="1969888"/>
            </a:xfrm>
          </p:grpSpPr>
          <p:cxnSp>
            <p:nvCxnSpPr>
              <p:cNvPr id="22" name="Straight Arrow Connector 21"/>
              <p:cNvCxnSpPr/>
              <p:nvPr/>
            </p:nvCxnSpPr>
            <p:spPr>
              <a:xfrm>
                <a:off x="2171700" y="3705373"/>
                <a:ext cx="7239000" cy="1587"/>
              </a:xfrm>
              <a:prstGeom prst="straightConnector1">
                <a:avLst/>
              </a:prstGeom>
              <a:ln>
                <a:solidFill>
                  <a:srgbClr val="AB8B4D"/>
                </a:solidFill>
                <a:headEnd type="arrow"/>
                <a:tailEnd type="arrow"/>
              </a:ln>
            </p:spPr>
            <p:style>
              <a:lnRef idx="3">
                <a:schemeClr val="accent4"/>
              </a:lnRef>
              <a:fillRef idx="0">
                <a:schemeClr val="accent4"/>
              </a:fillRef>
              <a:effectRef idx="2">
                <a:schemeClr val="accent4"/>
              </a:effectRef>
              <a:fontRef idx="minor">
                <a:schemeClr val="tx1"/>
              </a:fontRef>
            </p:style>
          </p:cxnSp>
          <p:sp>
            <p:nvSpPr>
              <p:cNvPr id="23" name="Text Box 9"/>
              <p:cNvSpPr txBox="1">
                <a:spLocks noChangeArrowheads="1"/>
              </p:cNvSpPr>
              <p:nvPr/>
            </p:nvSpPr>
            <p:spPr bwMode="auto">
              <a:xfrm>
                <a:off x="2023369" y="1939594"/>
                <a:ext cx="204490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400" b="1" dirty="0">
                    <a:solidFill>
                      <a:srgbClr val="6C7173"/>
                    </a:solidFill>
                    <a:latin typeface="Myriad Pro" panose="020B0503030403020204" pitchFamily="34" charset="0"/>
                  </a:rPr>
                  <a:t>Individuals Should Change</a:t>
                </a:r>
                <a:endParaRPr lang="en-US" altLang="en-US" sz="2400" b="1" i="1" dirty="0">
                  <a:solidFill>
                    <a:srgbClr val="6C7173"/>
                  </a:solidFill>
                  <a:latin typeface="Myriad Pro" panose="020B0503030403020204" pitchFamily="34" charset="0"/>
                </a:endParaRPr>
              </a:p>
            </p:txBody>
          </p:sp>
          <p:sp>
            <p:nvSpPr>
              <p:cNvPr id="24" name="Text Box 9"/>
              <p:cNvSpPr txBox="1">
                <a:spLocks noChangeArrowheads="1"/>
              </p:cNvSpPr>
              <p:nvPr/>
            </p:nvSpPr>
            <p:spPr bwMode="auto">
              <a:xfrm>
                <a:off x="5038944" y="2123221"/>
                <a:ext cx="16501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400" b="1" dirty="0">
                    <a:solidFill>
                      <a:srgbClr val="6C7173"/>
                    </a:solidFill>
                    <a:latin typeface="Myriad Pro" panose="020B0503030403020204" pitchFamily="34" charset="0"/>
                  </a:rPr>
                  <a:t>Neutral</a:t>
                </a:r>
              </a:p>
            </p:txBody>
          </p:sp>
          <p:sp>
            <p:nvSpPr>
              <p:cNvPr id="25" name="Text Box 9"/>
              <p:cNvSpPr txBox="1">
                <a:spLocks noChangeArrowheads="1"/>
              </p:cNvSpPr>
              <p:nvPr/>
            </p:nvSpPr>
            <p:spPr bwMode="auto">
              <a:xfrm>
                <a:off x="7355799" y="1966565"/>
                <a:ext cx="25096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400" b="1" dirty="0">
                    <a:solidFill>
                      <a:srgbClr val="6C7173"/>
                    </a:solidFill>
                    <a:latin typeface="Myriad Pro" panose="020B0503030403020204" pitchFamily="34" charset="0"/>
                  </a:rPr>
                  <a:t>Organization Should Change</a:t>
                </a:r>
                <a:endParaRPr lang="en-US" altLang="en-US" sz="2400" b="1" i="1" dirty="0">
                  <a:solidFill>
                    <a:srgbClr val="6C7173"/>
                  </a:solidFill>
                  <a:latin typeface="Myriad Pro" panose="020B0503030403020204" pitchFamily="34" charset="0"/>
                </a:endParaRPr>
              </a:p>
            </p:txBody>
          </p:sp>
          <p:cxnSp>
            <p:nvCxnSpPr>
              <p:cNvPr id="29" name="Straight Connector 28"/>
              <p:cNvCxnSpPr/>
              <p:nvPr/>
            </p:nvCxnSpPr>
            <p:spPr>
              <a:xfrm rot="5400000" flipH="1" flipV="1">
                <a:off x="2788648" y="3718982"/>
                <a:ext cx="381000" cy="0"/>
              </a:xfrm>
              <a:prstGeom prst="line">
                <a:avLst/>
              </a:prstGeom>
              <a:ln>
                <a:solidFill>
                  <a:srgbClr val="A09D64"/>
                </a:solidFill>
              </a:ln>
            </p:spPr>
            <p:style>
              <a:lnRef idx="3">
                <a:schemeClr val="accent2"/>
              </a:lnRef>
              <a:fillRef idx="0">
                <a:schemeClr val="accent2"/>
              </a:fillRef>
              <a:effectRef idx="2">
                <a:schemeClr val="accent2"/>
              </a:effectRef>
              <a:fontRef idx="minor">
                <a:schemeClr val="tx1"/>
              </a:fontRef>
            </p:style>
          </p:cxnSp>
          <p:cxnSp>
            <p:nvCxnSpPr>
              <p:cNvPr id="30" name="Straight Connector 29"/>
              <p:cNvCxnSpPr/>
              <p:nvPr/>
            </p:nvCxnSpPr>
            <p:spPr>
              <a:xfrm rot="5400000" flipH="1" flipV="1">
                <a:off x="5600700" y="3718982"/>
                <a:ext cx="381000" cy="0"/>
              </a:xfrm>
              <a:prstGeom prst="line">
                <a:avLst/>
              </a:prstGeom>
              <a:ln>
                <a:solidFill>
                  <a:srgbClr val="A09D64"/>
                </a:solidFill>
              </a:ln>
            </p:spPr>
            <p:style>
              <a:lnRef idx="3">
                <a:schemeClr val="accent2"/>
              </a:lnRef>
              <a:fillRef idx="0">
                <a:schemeClr val="accent2"/>
              </a:fillRef>
              <a:effectRef idx="2">
                <a:schemeClr val="accent2"/>
              </a:effectRef>
              <a:fontRef idx="minor">
                <a:schemeClr val="tx1"/>
              </a:fontRef>
            </p:style>
          </p:cxnSp>
          <p:cxnSp>
            <p:nvCxnSpPr>
              <p:cNvPr id="31" name="Straight Connector 30"/>
              <p:cNvCxnSpPr/>
              <p:nvPr/>
            </p:nvCxnSpPr>
            <p:spPr>
              <a:xfrm rot="5400000" flipH="1" flipV="1">
                <a:off x="8420100" y="3706960"/>
                <a:ext cx="381000" cy="0"/>
              </a:xfrm>
              <a:prstGeom prst="line">
                <a:avLst/>
              </a:prstGeom>
              <a:ln>
                <a:solidFill>
                  <a:srgbClr val="A09D64"/>
                </a:solidFill>
              </a:ln>
            </p:spPr>
            <p:style>
              <a:lnRef idx="3">
                <a:schemeClr val="accent2"/>
              </a:lnRef>
              <a:fillRef idx="0">
                <a:schemeClr val="accent2"/>
              </a:fillRef>
              <a:effectRef idx="2">
                <a:schemeClr val="accent2"/>
              </a:effectRef>
              <a:fontRef idx="minor">
                <a:schemeClr val="tx1"/>
              </a:fontRef>
            </p:style>
          </p:cxnSp>
        </p:grpSp>
      </p:grpSp>
    </p:spTree>
    <p:extLst>
      <p:ext uri="{BB962C8B-B14F-4D97-AF65-F5344CB8AC3E}">
        <p14:creationId xmlns:p14="http://schemas.microsoft.com/office/powerpoint/2010/main" val="24674879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05150" y="1371953"/>
            <a:ext cx="7935383" cy="3970318"/>
          </a:xfrm>
          <a:prstGeom prst="rect">
            <a:avLst/>
          </a:prstGeom>
          <a:noFill/>
        </p:spPr>
        <p:txBody>
          <a:bodyPr wrap="square" rtlCol="0">
            <a:spAutoFit/>
          </a:bodyPr>
          <a:lstStyle/>
          <a:p>
            <a:r>
              <a:rPr lang="en-US" sz="3600" b="1" dirty="0" smtClean="0">
                <a:solidFill>
                  <a:srgbClr val="4B5459"/>
                </a:solidFill>
                <a:latin typeface="Myriad Pro" panose="020B0503030403020204" pitchFamily="34" charset="0"/>
              </a:rPr>
              <a:t>What do you do at your institution to increase self-awareness and openness for staff?  </a:t>
            </a:r>
          </a:p>
          <a:p>
            <a:endParaRPr lang="en-US" sz="3600" b="1" dirty="0">
              <a:solidFill>
                <a:srgbClr val="4B5459"/>
              </a:solidFill>
              <a:latin typeface="Myriad Pro" panose="020B0503030403020204" pitchFamily="34" charset="0"/>
            </a:endParaRPr>
          </a:p>
          <a:p>
            <a:r>
              <a:rPr lang="en-US" sz="3600" b="1" dirty="0" smtClean="0">
                <a:solidFill>
                  <a:srgbClr val="4B5459"/>
                </a:solidFill>
                <a:latin typeface="Myriad Pro" panose="020B0503030403020204" pitchFamily="34" charset="0"/>
              </a:rPr>
              <a:t>For students?</a:t>
            </a:r>
          </a:p>
          <a:p>
            <a:endParaRPr lang="en-US" sz="3600" b="1" dirty="0">
              <a:solidFill>
                <a:srgbClr val="4B5459"/>
              </a:solidFill>
              <a:latin typeface="Myriad Pro" panose="020B0503030403020204" pitchFamily="34" charset="0"/>
            </a:endParaRPr>
          </a:p>
          <a:p>
            <a:r>
              <a:rPr lang="en-US" sz="3600" b="1" dirty="0" smtClean="0">
                <a:solidFill>
                  <a:srgbClr val="4B5459"/>
                </a:solidFill>
                <a:latin typeface="Myriad Pro" panose="020B0503030403020204" pitchFamily="34" charset="0"/>
              </a:rPr>
              <a:t>To prepare for study abroad?</a:t>
            </a:r>
            <a:endParaRPr lang="en-US" sz="3600" b="1" dirty="0">
              <a:solidFill>
                <a:srgbClr val="4B5459"/>
              </a:solidFill>
              <a:latin typeface="Myriad Pro" panose="020B0503030403020204" pitchFamily="34" charset="0"/>
            </a:endParaRPr>
          </a:p>
        </p:txBody>
      </p:sp>
    </p:spTree>
    <p:extLst>
      <p:ext uri="{BB962C8B-B14F-4D97-AF65-F5344CB8AC3E}">
        <p14:creationId xmlns:p14="http://schemas.microsoft.com/office/powerpoint/2010/main" val="21827408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3581675" y="1076324"/>
            <a:ext cx="6514825" cy="4788525"/>
          </a:xfrm>
        </p:spPr>
        <p:txBody>
          <a:bodyPr>
            <a:noAutofit/>
          </a:bodyPr>
          <a:lstStyle/>
          <a:p>
            <a:pPr algn="l"/>
            <a:r>
              <a:rPr lang="en-US" b="1" dirty="0" smtClean="0">
                <a:solidFill>
                  <a:srgbClr val="4A5358"/>
                </a:solidFill>
                <a:latin typeface="Myriad Pro" panose="020B0503030403020204" pitchFamily="34" charset="0"/>
              </a:rPr>
              <a:t>THE TEN LENSES:</a:t>
            </a:r>
            <a:r>
              <a:rPr lang="en-US" sz="1800" b="1" dirty="0" smtClean="0">
                <a:solidFill>
                  <a:srgbClr val="4A5358"/>
                </a:solidFill>
                <a:latin typeface="Myriad Pro" panose="020B0503030403020204" pitchFamily="34" charset="0"/>
              </a:rPr>
              <a:t/>
            </a:r>
            <a:br>
              <a:rPr lang="en-US" sz="1800" b="1" dirty="0" smtClean="0">
                <a:solidFill>
                  <a:srgbClr val="4A5358"/>
                </a:solidFill>
                <a:latin typeface="Myriad Pro" panose="020B0503030403020204" pitchFamily="34" charset="0"/>
              </a:rPr>
            </a:br>
            <a:r>
              <a:rPr lang="en-US" sz="3600" b="1" i="1" dirty="0" smtClean="0">
                <a:solidFill>
                  <a:srgbClr val="4A5358"/>
                </a:solidFill>
                <a:latin typeface="Myriad Pro" panose="020B0503030403020204" pitchFamily="34" charset="0"/>
              </a:rPr>
              <a:t>DECODING CULTURAL BELIEFS</a:t>
            </a:r>
            <a:r>
              <a:rPr lang="en-US" sz="4400" b="1" i="1" dirty="0" smtClean="0">
                <a:solidFill>
                  <a:srgbClr val="4A5358"/>
                </a:solidFill>
                <a:latin typeface="Myriad Pro" panose="020B0503030403020204" pitchFamily="34" charset="0"/>
              </a:rPr>
              <a:t/>
            </a:r>
            <a:br>
              <a:rPr lang="en-US" sz="4400" b="1" i="1" dirty="0" smtClean="0">
                <a:solidFill>
                  <a:srgbClr val="4A5358"/>
                </a:solidFill>
                <a:latin typeface="Myriad Pro" panose="020B0503030403020204" pitchFamily="34" charset="0"/>
              </a:rPr>
            </a:br>
            <a:r>
              <a:rPr lang="en-US" sz="2400" b="1" dirty="0" smtClean="0">
                <a:solidFill>
                  <a:srgbClr val="4A5358"/>
                </a:solidFill>
                <a:latin typeface="Myriad Pro" panose="020B0503030403020204" pitchFamily="34" charset="0"/>
              </a:rPr>
              <a:t/>
            </a:r>
            <a:br>
              <a:rPr lang="en-US" sz="2400" b="1" dirty="0" smtClean="0">
                <a:solidFill>
                  <a:srgbClr val="4A5358"/>
                </a:solidFill>
                <a:latin typeface="Myriad Pro" panose="020B0503030403020204" pitchFamily="34" charset="0"/>
              </a:rPr>
            </a:br>
            <a:r>
              <a:rPr lang="en-US" sz="2000" b="1" dirty="0" smtClean="0">
                <a:solidFill>
                  <a:srgbClr val="4A5358"/>
                </a:solidFill>
                <a:latin typeface="Myriad Pro" panose="020B0503030403020204" pitchFamily="34" charset="0"/>
              </a:rPr>
              <a:t>Presented </a:t>
            </a:r>
            <a:r>
              <a:rPr lang="en-US" sz="2000" b="1" dirty="0">
                <a:solidFill>
                  <a:srgbClr val="4A5358"/>
                </a:solidFill>
                <a:latin typeface="Myriad Pro" panose="020B0503030403020204" pitchFamily="34" charset="0"/>
              </a:rPr>
              <a:t>by: </a:t>
            </a:r>
            <a:r>
              <a:rPr lang="en-US" sz="2000" b="1" dirty="0" smtClean="0">
                <a:solidFill>
                  <a:srgbClr val="4A5358"/>
                </a:solidFill>
                <a:latin typeface="Myriad Pro" panose="020B0503030403020204" pitchFamily="34" charset="0"/>
              </a:rPr>
              <a:t/>
            </a:r>
            <a:br>
              <a:rPr lang="en-US" sz="2000" b="1" dirty="0" smtClean="0">
                <a:solidFill>
                  <a:srgbClr val="4A5358"/>
                </a:solidFill>
                <a:latin typeface="Myriad Pro" panose="020B0503030403020204" pitchFamily="34" charset="0"/>
              </a:rPr>
            </a:br>
            <a:r>
              <a:rPr lang="en-US" sz="2000" b="1" dirty="0" smtClean="0">
                <a:solidFill>
                  <a:srgbClr val="4A5358"/>
                </a:solidFill>
                <a:latin typeface="Myriad Pro" panose="020B0503030403020204" pitchFamily="34" charset="0"/>
              </a:rPr>
              <a:t/>
            </a:r>
            <a:br>
              <a:rPr lang="en-US" sz="2000" b="1" dirty="0" smtClean="0">
                <a:solidFill>
                  <a:srgbClr val="4A5358"/>
                </a:solidFill>
                <a:latin typeface="Myriad Pro" panose="020B0503030403020204" pitchFamily="34" charset="0"/>
              </a:rPr>
            </a:br>
            <a:r>
              <a:rPr lang="en-US" sz="2000" dirty="0" smtClean="0">
                <a:solidFill>
                  <a:srgbClr val="4A5358"/>
                </a:solidFill>
                <a:latin typeface="Myriad Pro" panose="020B0503030403020204" pitchFamily="34" charset="0"/>
              </a:rPr>
              <a:t>Annette Benson</a:t>
            </a:r>
            <a:r>
              <a:rPr lang="en-US" sz="2000" b="1" dirty="0" smtClean="0">
                <a:solidFill>
                  <a:srgbClr val="4A5358"/>
                </a:solidFill>
                <a:latin typeface="Myriad Pro" panose="020B0503030403020204" pitchFamily="34" charset="0"/>
              </a:rPr>
              <a:t/>
            </a:r>
            <a:br>
              <a:rPr lang="en-US" sz="2000" b="1" dirty="0" smtClean="0">
                <a:solidFill>
                  <a:srgbClr val="4A5358"/>
                </a:solidFill>
                <a:latin typeface="Myriad Pro" panose="020B0503030403020204" pitchFamily="34" charset="0"/>
              </a:rPr>
            </a:br>
            <a:r>
              <a:rPr lang="en-US" sz="2000" i="1" dirty="0" smtClean="0">
                <a:solidFill>
                  <a:srgbClr val="4A5358"/>
                </a:solidFill>
                <a:latin typeface="Myriad Pro" panose="020B0503030403020204" pitchFamily="34" charset="0"/>
              </a:rPr>
              <a:t>Communication Strategist</a:t>
            </a:r>
            <a:r>
              <a:rPr lang="en-US" sz="2000" dirty="0" smtClean="0">
                <a:solidFill>
                  <a:srgbClr val="4A5358"/>
                </a:solidFill>
                <a:latin typeface="Myriad Pro" panose="020B0503030403020204" pitchFamily="34" charset="0"/>
              </a:rPr>
              <a:t/>
            </a:r>
            <a:br>
              <a:rPr lang="en-US" sz="2000" dirty="0" smtClean="0">
                <a:solidFill>
                  <a:srgbClr val="4A5358"/>
                </a:solidFill>
                <a:latin typeface="Myriad Pro" panose="020B0503030403020204" pitchFamily="34" charset="0"/>
              </a:rPr>
            </a:br>
            <a:r>
              <a:rPr lang="en-US" sz="2000" b="1" i="1" dirty="0" smtClean="0">
                <a:solidFill>
                  <a:srgbClr val="4A5358"/>
                </a:solidFill>
                <a:latin typeface="Myriad Pro" panose="020B0503030403020204" pitchFamily="34" charset="0"/>
              </a:rPr>
              <a:t>Center for Intercultural Learning,</a:t>
            </a:r>
            <a:br>
              <a:rPr lang="en-US" sz="2000" b="1" i="1" dirty="0" smtClean="0">
                <a:solidFill>
                  <a:srgbClr val="4A5358"/>
                </a:solidFill>
                <a:latin typeface="Myriad Pro" panose="020B0503030403020204" pitchFamily="34" charset="0"/>
              </a:rPr>
            </a:br>
            <a:r>
              <a:rPr lang="en-US" sz="2000" b="1" i="1" dirty="0" smtClean="0">
                <a:solidFill>
                  <a:srgbClr val="4A5358"/>
                </a:solidFill>
                <a:latin typeface="Myriad Pro" panose="020B0503030403020204" pitchFamily="34" charset="0"/>
              </a:rPr>
              <a:t>Mentorship, Assessment and Research</a:t>
            </a:r>
            <a:br>
              <a:rPr lang="en-US" sz="2000" b="1" i="1" dirty="0" smtClean="0">
                <a:solidFill>
                  <a:srgbClr val="4A5358"/>
                </a:solidFill>
                <a:latin typeface="Myriad Pro" panose="020B0503030403020204" pitchFamily="34" charset="0"/>
              </a:rPr>
            </a:br>
            <a:r>
              <a:rPr lang="en-US" sz="2000" b="1" dirty="0" smtClean="0">
                <a:solidFill>
                  <a:srgbClr val="4A5358"/>
                </a:solidFill>
                <a:latin typeface="Myriad Pro" panose="020B0503030403020204" pitchFamily="34" charset="0"/>
              </a:rPr>
              <a:t>Purdue University</a:t>
            </a:r>
            <a:br>
              <a:rPr lang="en-US" sz="2000" b="1" dirty="0" smtClean="0">
                <a:solidFill>
                  <a:srgbClr val="4A5358"/>
                </a:solidFill>
                <a:latin typeface="Myriad Pro" panose="020B0503030403020204" pitchFamily="34" charset="0"/>
              </a:rPr>
            </a:br>
            <a:r>
              <a:rPr lang="en-US" sz="2400" b="1" dirty="0" smtClean="0">
                <a:solidFill>
                  <a:srgbClr val="4A5358"/>
                </a:solidFill>
                <a:latin typeface="Myriad Pro" panose="020B0503030403020204" pitchFamily="34" charset="0"/>
              </a:rPr>
              <a:t/>
            </a:r>
            <a:br>
              <a:rPr lang="en-US" sz="2400" b="1" dirty="0" smtClean="0">
                <a:solidFill>
                  <a:srgbClr val="4A5358"/>
                </a:solidFill>
                <a:latin typeface="Myriad Pro" panose="020B0503030403020204" pitchFamily="34" charset="0"/>
              </a:rPr>
            </a:br>
            <a:r>
              <a:rPr lang="en-US" sz="2400" b="1" dirty="0">
                <a:solidFill>
                  <a:srgbClr val="4A5358"/>
                </a:solidFill>
                <a:latin typeface="Myriad Pro" panose="020B0503030403020204" pitchFamily="34" charset="0"/>
              </a:rPr>
              <a:t/>
            </a:r>
            <a:br>
              <a:rPr lang="en-US" sz="2400" b="1" dirty="0">
                <a:solidFill>
                  <a:srgbClr val="4A5358"/>
                </a:solidFill>
                <a:latin typeface="Myriad Pro" panose="020B0503030403020204" pitchFamily="34" charset="0"/>
              </a:rPr>
            </a:br>
            <a:r>
              <a:rPr lang="en-US" sz="1800" b="1" dirty="0" smtClean="0">
                <a:solidFill>
                  <a:srgbClr val="4A5358"/>
                </a:solidFill>
                <a:latin typeface="Myriad Pro" panose="020B0503030403020204" pitchFamily="34" charset="0"/>
              </a:rPr>
              <a:t>Adapted </a:t>
            </a:r>
            <a:r>
              <a:rPr lang="en-US" sz="1800" b="1" dirty="0">
                <a:solidFill>
                  <a:srgbClr val="4A5358"/>
                </a:solidFill>
                <a:latin typeface="Myriad Pro" panose="020B0503030403020204" pitchFamily="34" charset="0"/>
              </a:rPr>
              <a:t>from </a:t>
            </a:r>
            <a:r>
              <a:rPr lang="en-US" sz="1800" b="1" dirty="0" smtClean="0">
                <a:solidFill>
                  <a:srgbClr val="4A5358"/>
                </a:solidFill>
                <a:latin typeface="Myriad Pro" panose="020B0503030403020204" pitchFamily="34" charset="0"/>
              </a:rPr>
              <a:t>Mark A. </a:t>
            </a:r>
            <a:r>
              <a:rPr lang="en-US" sz="1800" b="1" dirty="0">
                <a:solidFill>
                  <a:srgbClr val="4A5358"/>
                </a:solidFill>
                <a:latin typeface="Myriad Pro" panose="020B0503030403020204" pitchFamily="34" charset="0"/>
              </a:rPr>
              <a:t>Williams’ </a:t>
            </a:r>
            <a:r>
              <a:rPr lang="en-US" sz="1800" b="1" i="1" dirty="0">
                <a:solidFill>
                  <a:srgbClr val="4A5358"/>
                </a:solidFill>
                <a:latin typeface="Myriad Pro" panose="020B0503030403020204" pitchFamily="34" charset="0"/>
              </a:rPr>
              <a:t>The </a:t>
            </a:r>
            <a:r>
              <a:rPr lang="en-US" sz="1800" b="1" i="1" dirty="0" smtClean="0">
                <a:solidFill>
                  <a:srgbClr val="4A5358"/>
                </a:solidFill>
                <a:latin typeface="Myriad Pro" panose="020B0503030403020204" pitchFamily="34" charset="0"/>
              </a:rPr>
              <a:t>10</a:t>
            </a:r>
            <a:br>
              <a:rPr lang="en-US" sz="1800" b="1" i="1" dirty="0" smtClean="0">
                <a:solidFill>
                  <a:srgbClr val="4A5358"/>
                </a:solidFill>
                <a:latin typeface="Myriad Pro" panose="020B0503030403020204" pitchFamily="34" charset="0"/>
              </a:rPr>
            </a:br>
            <a:r>
              <a:rPr lang="en-US" sz="1800" b="1" i="1" dirty="0" smtClean="0">
                <a:solidFill>
                  <a:srgbClr val="4A5358"/>
                </a:solidFill>
                <a:latin typeface="Myriad Pro" panose="020B0503030403020204" pitchFamily="34" charset="0"/>
              </a:rPr>
              <a:t>Lenses</a:t>
            </a:r>
            <a:r>
              <a:rPr lang="en-US" sz="1800" b="1" i="1" dirty="0">
                <a:solidFill>
                  <a:srgbClr val="4A5358"/>
                </a:solidFill>
                <a:latin typeface="Myriad Pro" panose="020B0503030403020204" pitchFamily="34" charset="0"/>
              </a:rPr>
              <a:t>: Your guide to living &amp; working </a:t>
            </a:r>
            <a:r>
              <a:rPr lang="en-US" sz="1800" b="1" i="1" dirty="0" smtClean="0">
                <a:solidFill>
                  <a:srgbClr val="4A5358"/>
                </a:solidFill>
                <a:latin typeface="Myriad Pro" panose="020B0503030403020204" pitchFamily="34" charset="0"/>
              </a:rPr>
              <a:t>in</a:t>
            </a:r>
            <a:br>
              <a:rPr lang="en-US" sz="1800" b="1" i="1" dirty="0" smtClean="0">
                <a:solidFill>
                  <a:srgbClr val="4A5358"/>
                </a:solidFill>
                <a:latin typeface="Myriad Pro" panose="020B0503030403020204" pitchFamily="34" charset="0"/>
              </a:rPr>
            </a:br>
            <a:r>
              <a:rPr lang="en-US" sz="1800" b="1" i="1" dirty="0" smtClean="0">
                <a:solidFill>
                  <a:srgbClr val="4A5358"/>
                </a:solidFill>
                <a:latin typeface="Myriad Pro" panose="020B0503030403020204" pitchFamily="34" charset="0"/>
              </a:rPr>
              <a:t>a </a:t>
            </a:r>
            <a:r>
              <a:rPr lang="en-US" sz="1800" b="1" i="1" dirty="0">
                <a:solidFill>
                  <a:srgbClr val="4A5358"/>
                </a:solidFill>
                <a:latin typeface="Myriad Pro" panose="020B0503030403020204" pitchFamily="34" charset="0"/>
              </a:rPr>
              <a:t>multicultural world</a:t>
            </a:r>
            <a:r>
              <a:rPr lang="en-US" sz="1800" b="1" i="1" dirty="0" smtClean="0">
                <a:solidFill>
                  <a:srgbClr val="4A5358"/>
                </a:solidFill>
                <a:latin typeface="Myriad Pro" panose="020B0503030403020204" pitchFamily="34" charset="0"/>
              </a:rPr>
              <a:t>.</a:t>
            </a:r>
            <a:endParaRPr lang="en-US" sz="4800" b="1" dirty="0">
              <a:solidFill>
                <a:srgbClr val="4A5358"/>
              </a:solidFill>
              <a:latin typeface="Myriad Pro" panose="020B0503030403020204" pitchFamily="34" charset="0"/>
            </a:endParaRPr>
          </a:p>
        </p:txBody>
      </p:sp>
      <p:sp>
        <p:nvSpPr>
          <p:cNvPr id="2" name="Rectangle 1"/>
          <p:cNvSpPr/>
          <p:nvPr/>
        </p:nvSpPr>
        <p:spPr>
          <a:xfrm>
            <a:off x="8353425" y="2996433"/>
            <a:ext cx="3295650" cy="1754326"/>
          </a:xfrm>
          <a:prstGeom prst="rect">
            <a:avLst/>
          </a:prstGeom>
        </p:spPr>
        <p:txBody>
          <a:bodyPr wrap="square">
            <a:spAutoFit/>
          </a:bodyPr>
          <a:lstStyle/>
          <a:p>
            <a:r>
              <a:rPr lang="en-US" dirty="0">
                <a:solidFill>
                  <a:srgbClr val="4A5358"/>
                </a:solidFill>
                <a:latin typeface="Myriad Pro" panose="020B0503030403020204" pitchFamily="34" charset="0"/>
              </a:rPr>
              <a:t>Wilfrido Cruz</a:t>
            </a:r>
            <a:br>
              <a:rPr lang="en-US" dirty="0">
                <a:solidFill>
                  <a:srgbClr val="4A5358"/>
                </a:solidFill>
                <a:latin typeface="Myriad Pro" panose="020B0503030403020204" pitchFamily="34" charset="0"/>
              </a:rPr>
            </a:br>
            <a:r>
              <a:rPr lang="en-US" i="1" dirty="0">
                <a:solidFill>
                  <a:srgbClr val="4A5358"/>
                </a:solidFill>
                <a:latin typeface="Myriad Pro" panose="020B0503030403020204" pitchFamily="34" charset="0"/>
              </a:rPr>
              <a:t>Assistant Director for Diversity, Inclusion, and Outreach</a:t>
            </a:r>
            <a:br>
              <a:rPr lang="en-US" i="1" dirty="0">
                <a:solidFill>
                  <a:srgbClr val="4A5358"/>
                </a:solidFill>
                <a:latin typeface="Myriad Pro" panose="020B0503030403020204" pitchFamily="34" charset="0"/>
              </a:rPr>
            </a:br>
            <a:r>
              <a:rPr lang="en-US" b="1" i="1" dirty="0">
                <a:solidFill>
                  <a:srgbClr val="4A5358"/>
                </a:solidFill>
                <a:latin typeface="Myriad Pro" panose="020B0503030403020204" pitchFamily="34" charset="0"/>
              </a:rPr>
              <a:t>University Residences-Residential Life</a:t>
            </a:r>
            <a:r>
              <a:rPr lang="en-US" b="1" dirty="0">
                <a:solidFill>
                  <a:srgbClr val="4A5358"/>
                </a:solidFill>
                <a:latin typeface="Myriad Pro" panose="020B0503030403020204" pitchFamily="34" charset="0"/>
              </a:rPr>
              <a:t/>
            </a:r>
            <a:br>
              <a:rPr lang="en-US" b="1" dirty="0">
                <a:solidFill>
                  <a:srgbClr val="4A5358"/>
                </a:solidFill>
                <a:latin typeface="Myriad Pro" panose="020B0503030403020204" pitchFamily="34" charset="0"/>
              </a:rPr>
            </a:br>
            <a:r>
              <a:rPr lang="en-US" b="1" dirty="0">
                <a:solidFill>
                  <a:srgbClr val="4A5358"/>
                </a:solidFill>
                <a:latin typeface="Myriad Pro" panose="020B0503030403020204" pitchFamily="34" charset="0"/>
              </a:rPr>
              <a:t>Purdue University</a:t>
            </a:r>
            <a:endParaRPr lang="en-US" dirty="0"/>
          </a:p>
        </p:txBody>
      </p:sp>
    </p:spTree>
    <p:extLst>
      <p:ext uri="{BB962C8B-B14F-4D97-AF65-F5344CB8AC3E}">
        <p14:creationId xmlns:p14="http://schemas.microsoft.com/office/powerpoint/2010/main" val="9856362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69244" y="0"/>
            <a:ext cx="5365948" cy="6887514"/>
          </a:xfrm>
          <a:prstGeom prst="rect">
            <a:avLst/>
          </a:prstGeom>
        </p:spPr>
      </p:pic>
      <p:sp>
        <p:nvSpPr>
          <p:cNvPr id="5" name="TextBox 4"/>
          <p:cNvSpPr txBox="1"/>
          <p:nvPr/>
        </p:nvSpPr>
        <p:spPr>
          <a:xfrm rot="5400000">
            <a:off x="6860454" y="2757451"/>
            <a:ext cx="6302499" cy="1200329"/>
          </a:xfrm>
          <a:prstGeom prst="rect">
            <a:avLst/>
          </a:prstGeom>
          <a:noFill/>
        </p:spPr>
        <p:txBody>
          <a:bodyPr wrap="square" rtlCol="0">
            <a:spAutoFit/>
          </a:bodyPr>
          <a:lstStyle/>
          <a:p>
            <a:pPr algn="ctr"/>
            <a:r>
              <a:rPr lang="en-US" sz="7200" dirty="0" smtClean="0">
                <a:solidFill>
                  <a:srgbClr val="4B5459"/>
                </a:solidFill>
                <a:latin typeface="Myriad Pro" panose="020B0503030403020204" pitchFamily="34" charset="0"/>
              </a:rPr>
              <a:t>www.hubicl.org</a:t>
            </a:r>
            <a:endParaRPr lang="en-US" sz="7200" dirty="0">
              <a:solidFill>
                <a:srgbClr val="4B5459"/>
              </a:solidFill>
              <a:latin typeface="Myriad Pro" panose="020B0503030403020204" pitchFamily="34" charset="0"/>
            </a:endParaRPr>
          </a:p>
        </p:txBody>
      </p:sp>
    </p:spTree>
    <p:extLst>
      <p:ext uri="{BB962C8B-B14F-4D97-AF65-F5344CB8AC3E}">
        <p14:creationId xmlns:p14="http://schemas.microsoft.com/office/powerpoint/2010/main" val="29678910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87976" y="523169"/>
            <a:ext cx="4907779" cy="5538963"/>
          </a:xfrm>
          <a:prstGeom prst="rect">
            <a:avLst/>
          </a:prstGeom>
        </p:spPr>
      </p:pic>
      <p:sp>
        <p:nvSpPr>
          <p:cNvPr id="5" name="Rectangle 4"/>
          <p:cNvSpPr/>
          <p:nvPr/>
        </p:nvSpPr>
        <p:spPr>
          <a:xfrm>
            <a:off x="8838774" y="1709045"/>
            <a:ext cx="3353226" cy="646331"/>
          </a:xfrm>
          <a:prstGeom prst="rect">
            <a:avLst/>
          </a:prstGeom>
        </p:spPr>
        <p:txBody>
          <a:bodyPr wrap="none">
            <a:spAutoFit/>
          </a:bodyPr>
          <a:lstStyle/>
          <a:p>
            <a:pPr algn="ctr"/>
            <a:r>
              <a:rPr lang="en-US" dirty="0" smtClean="0">
                <a:solidFill>
                  <a:srgbClr val="4B5459"/>
                </a:solidFill>
              </a:rPr>
              <a:t>Register today at </a:t>
            </a:r>
          </a:p>
          <a:p>
            <a:r>
              <a:rPr lang="en-US" dirty="0" smtClean="0">
                <a:solidFill>
                  <a:srgbClr val="4B5459"/>
                </a:solidFill>
              </a:rPr>
              <a:t>http</a:t>
            </a:r>
            <a:r>
              <a:rPr lang="en-US" dirty="0">
                <a:solidFill>
                  <a:srgbClr val="4B5459"/>
                </a:solidFill>
              </a:rPr>
              <a:t>://www.cvent.com/d/nbqn27</a:t>
            </a:r>
          </a:p>
        </p:txBody>
      </p:sp>
      <p:pic>
        <p:nvPicPr>
          <p:cNvPr id="6" name="Picture 5"/>
          <p:cNvPicPr>
            <a:picLocks noChangeAspect="1"/>
          </p:cNvPicPr>
          <p:nvPr/>
        </p:nvPicPr>
        <p:blipFill>
          <a:blip r:embed="rId3"/>
          <a:stretch>
            <a:fillRect/>
          </a:stretch>
        </p:blipFill>
        <p:spPr>
          <a:xfrm>
            <a:off x="9551866" y="2751667"/>
            <a:ext cx="1984022" cy="1984022"/>
          </a:xfrm>
          <a:prstGeom prst="rect">
            <a:avLst/>
          </a:prstGeom>
        </p:spPr>
      </p:pic>
    </p:spTree>
    <p:extLst>
      <p:ext uri="{BB962C8B-B14F-4D97-AF65-F5344CB8AC3E}">
        <p14:creationId xmlns:p14="http://schemas.microsoft.com/office/powerpoint/2010/main" val="27224336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8240" y="953295"/>
            <a:ext cx="5521503" cy="1325563"/>
          </a:xfrm>
        </p:spPr>
        <p:txBody>
          <a:bodyPr/>
          <a:lstStyle/>
          <a:p>
            <a:r>
              <a:rPr lang="en-US" b="1" dirty="0" smtClean="0">
                <a:solidFill>
                  <a:srgbClr val="4B5459"/>
                </a:solidFill>
                <a:latin typeface="Myriad Pro" panose="020B0503030403020204" pitchFamily="34" charset="0"/>
              </a:rPr>
              <a:t>WE’D LOVE TO HEAR FROM YOU!</a:t>
            </a:r>
            <a:endParaRPr lang="en-US" b="1" dirty="0">
              <a:solidFill>
                <a:srgbClr val="4B5459"/>
              </a:solidFill>
              <a:latin typeface="Myriad Pro" panose="020B0503030403020204" pitchFamily="34" charset="0"/>
            </a:endParaRPr>
          </a:p>
        </p:txBody>
      </p:sp>
      <p:sp>
        <p:nvSpPr>
          <p:cNvPr id="4" name="Text Placeholder 3"/>
          <p:cNvSpPr>
            <a:spLocks noGrp="1"/>
          </p:cNvSpPr>
          <p:nvPr>
            <p:ph type="body" idx="1"/>
          </p:nvPr>
        </p:nvSpPr>
        <p:spPr>
          <a:xfrm>
            <a:off x="3088240" y="2506662"/>
            <a:ext cx="8182511" cy="4351338"/>
          </a:xfrm>
        </p:spPr>
        <p:txBody>
          <a:bodyPr/>
          <a:lstStyle/>
          <a:p>
            <a:r>
              <a:rPr lang="en-US" dirty="0" smtClean="0">
                <a:solidFill>
                  <a:srgbClr val="4B5459"/>
                </a:solidFill>
                <a:latin typeface="Myriad Pro" panose="020B0503030403020204" pitchFamily="34" charset="0"/>
              </a:rPr>
              <a:t>Email us at </a:t>
            </a:r>
            <a:r>
              <a:rPr lang="en-US" dirty="0" smtClean="0">
                <a:solidFill>
                  <a:srgbClr val="4B5459"/>
                </a:solidFill>
                <a:latin typeface="Myriad Pro" panose="020B0503030403020204" pitchFamily="34" charset="0"/>
                <a:hlinkClick r:id="rId2"/>
              </a:rPr>
              <a:t>cilmar@purdue.edu</a:t>
            </a:r>
            <a:endParaRPr lang="en-US" dirty="0" smtClean="0">
              <a:solidFill>
                <a:srgbClr val="4B5459"/>
              </a:solidFill>
              <a:latin typeface="Myriad Pro" panose="020B0503030403020204" pitchFamily="34" charset="0"/>
            </a:endParaRPr>
          </a:p>
          <a:p>
            <a:r>
              <a:rPr lang="en-US" dirty="0" smtClean="0">
                <a:solidFill>
                  <a:srgbClr val="4B5459"/>
                </a:solidFill>
                <a:latin typeface="Myriad Pro" panose="020B0503030403020204" pitchFamily="34" charset="0"/>
              </a:rPr>
              <a:t>Like and follow us </a:t>
            </a:r>
            <a:r>
              <a:rPr lang="en-US" dirty="0">
                <a:solidFill>
                  <a:srgbClr val="4B5459"/>
                </a:solidFill>
                <a:latin typeface="Myriad Pro" panose="020B0503030403020204" pitchFamily="34" charset="0"/>
              </a:rPr>
              <a:t>at </a:t>
            </a:r>
            <a:r>
              <a:rPr lang="en-US" dirty="0">
                <a:solidFill>
                  <a:srgbClr val="4B5459"/>
                </a:solidFill>
                <a:latin typeface="Myriad Pro" panose="020B0503030403020204" pitchFamily="34" charset="0"/>
                <a:hlinkClick r:id="rId3"/>
              </a:rPr>
              <a:t>https://www.facebook.com/PurdueCILMAR</a:t>
            </a:r>
            <a:r>
              <a:rPr lang="en-US" dirty="0" smtClean="0">
                <a:solidFill>
                  <a:srgbClr val="4B5459"/>
                </a:solidFill>
                <a:latin typeface="Myriad Pro" panose="020B0503030403020204" pitchFamily="34" charset="0"/>
                <a:hlinkClick r:id="rId3"/>
              </a:rPr>
              <a:t>/</a:t>
            </a:r>
            <a:endParaRPr lang="en-US" dirty="0" smtClean="0">
              <a:solidFill>
                <a:srgbClr val="4B5459"/>
              </a:solidFill>
              <a:latin typeface="Myriad Pro" panose="020B0503030403020204" pitchFamily="34" charset="0"/>
            </a:endParaRPr>
          </a:p>
          <a:p>
            <a:r>
              <a:rPr lang="en-US" dirty="0" smtClean="0">
                <a:solidFill>
                  <a:srgbClr val="4B5459"/>
                </a:solidFill>
                <a:latin typeface="Myriad Pro" panose="020B0503030403020204" pitchFamily="34" charset="0"/>
              </a:rPr>
              <a:t>For more information, please go to </a:t>
            </a:r>
            <a:r>
              <a:rPr lang="en-US" dirty="0" smtClean="0">
                <a:solidFill>
                  <a:srgbClr val="4B5459"/>
                </a:solidFill>
                <a:latin typeface="Myriad Pro" panose="020B0503030403020204" pitchFamily="34" charset="0"/>
                <a:hlinkClick r:id="rId4"/>
              </a:rPr>
              <a:t>www.purdue.edu/ippu/cilmar</a:t>
            </a:r>
            <a:endParaRPr lang="en-US" dirty="0" smtClean="0">
              <a:solidFill>
                <a:srgbClr val="4B5459"/>
              </a:solidFill>
              <a:latin typeface="Myriad Pro" panose="020B0503030403020204" pitchFamily="34" charset="0"/>
            </a:endParaRPr>
          </a:p>
          <a:p>
            <a:r>
              <a:rPr lang="en-US" dirty="0" smtClean="0">
                <a:solidFill>
                  <a:srgbClr val="4B5459"/>
                </a:solidFill>
                <a:latin typeface="Myriad Pro" panose="020B0503030403020204" pitchFamily="34" charset="0"/>
              </a:rPr>
              <a:t>Engage with the Intercultural Learning Hub at </a:t>
            </a:r>
            <a:r>
              <a:rPr lang="en-US" dirty="0" smtClean="0">
                <a:solidFill>
                  <a:srgbClr val="4B5459"/>
                </a:solidFill>
                <a:latin typeface="Myriad Pro" panose="020B0503030403020204" pitchFamily="34" charset="0"/>
                <a:hlinkClick r:id="rId5"/>
              </a:rPr>
              <a:t>www.hubicl.org</a:t>
            </a:r>
            <a:endParaRPr lang="en-US" dirty="0" smtClean="0">
              <a:solidFill>
                <a:srgbClr val="4B5459"/>
              </a:solidFill>
              <a:latin typeface="Myriad Pro" panose="020B0503030403020204" pitchFamily="34" charset="0"/>
            </a:endParaRPr>
          </a:p>
          <a:p>
            <a:pPr marL="0" indent="0">
              <a:buNone/>
            </a:pPr>
            <a:endParaRPr lang="en-US" dirty="0">
              <a:solidFill>
                <a:srgbClr val="4B5459"/>
              </a:solidFill>
              <a:latin typeface="Myriad Pro" panose="020B0503030403020204" pitchFamily="34" charset="0"/>
            </a:endParaRPr>
          </a:p>
        </p:txBody>
      </p:sp>
    </p:spTree>
    <p:extLst>
      <p:ext uri="{BB962C8B-B14F-4D97-AF65-F5344CB8AC3E}">
        <p14:creationId xmlns:p14="http://schemas.microsoft.com/office/powerpoint/2010/main" val="39789118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66798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084023" y="2165467"/>
            <a:ext cx="1294588" cy="1294588"/>
          </a:xfrm>
          <a:prstGeom prst="ellipse">
            <a:avLst/>
          </a:prstGeom>
          <a:solidFill>
            <a:srgbClr val="E3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R: 227</a:t>
            </a:r>
          </a:p>
          <a:p>
            <a:r>
              <a:rPr lang="en-US" dirty="0" smtClean="0"/>
              <a:t>G: 192</a:t>
            </a:r>
          </a:p>
          <a:p>
            <a:r>
              <a:rPr lang="en-US" dirty="0" smtClean="0"/>
              <a:t>B: 102</a:t>
            </a:r>
            <a:endParaRPr lang="en-US" dirty="0"/>
          </a:p>
        </p:txBody>
      </p:sp>
      <p:sp>
        <p:nvSpPr>
          <p:cNvPr id="4" name="Oval 3"/>
          <p:cNvSpPr/>
          <p:nvPr/>
        </p:nvSpPr>
        <p:spPr>
          <a:xfrm>
            <a:off x="4742409" y="2165467"/>
            <a:ext cx="1294588" cy="1294588"/>
          </a:xfrm>
          <a:prstGeom prst="ellipse">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R: 128</a:t>
            </a:r>
          </a:p>
          <a:p>
            <a:r>
              <a:rPr lang="en-US" dirty="0" smtClean="0"/>
              <a:t>G: 128</a:t>
            </a:r>
          </a:p>
          <a:p>
            <a:r>
              <a:rPr lang="en-US" dirty="0" smtClean="0"/>
              <a:t>B:128</a:t>
            </a:r>
            <a:endParaRPr lang="en-US" dirty="0"/>
          </a:p>
        </p:txBody>
      </p:sp>
      <p:sp>
        <p:nvSpPr>
          <p:cNvPr id="5" name="Oval 4"/>
          <p:cNvSpPr/>
          <p:nvPr/>
        </p:nvSpPr>
        <p:spPr>
          <a:xfrm>
            <a:off x="6341223" y="2165467"/>
            <a:ext cx="1294588" cy="1294588"/>
          </a:xfrm>
          <a:prstGeom prst="ellipse">
            <a:avLst/>
          </a:prstGeom>
          <a:solidFill>
            <a:srgbClr val="4B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R: 75</a:t>
            </a:r>
          </a:p>
          <a:p>
            <a:r>
              <a:rPr lang="en-US" dirty="0" smtClean="0"/>
              <a:t>G: 84</a:t>
            </a:r>
          </a:p>
          <a:p>
            <a:r>
              <a:rPr lang="en-US" dirty="0" smtClean="0"/>
              <a:t>B: 89</a:t>
            </a:r>
            <a:endParaRPr lang="en-US" dirty="0"/>
          </a:p>
        </p:txBody>
      </p:sp>
      <p:sp>
        <p:nvSpPr>
          <p:cNvPr id="6" name="Oval 5"/>
          <p:cNvSpPr/>
          <p:nvPr/>
        </p:nvSpPr>
        <p:spPr>
          <a:xfrm>
            <a:off x="7974672" y="2165467"/>
            <a:ext cx="1294588" cy="1294588"/>
          </a:xfrm>
          <a:prstGeom prst="ellipse">
            <a:avLst/>
          </a:prstGeom>
          <a:solidFill>
            <a:srgbClr val="C5C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R: 197</a:t>
            </a:r>
          </a:p>
          <a:p>
            <a:r>
              <a:rPr lang="en-US" dirty="0" smtClean="0"/>
              <a:t>G: 204</a:t>
            </a:r>
          </a:p>
          <a:p>
            <a:r>
              <a:rPr lang="en-US" dirty="0" smtClean="0"/>
              <a:t>B: 214</a:t>
            </a:r>
            <a:endParaRPr lang="en-US" dirty="0"/>
          </a:p>
        </p:txBody>
      </p:sp>
      <p:sp>
        <p:nvSpPr>
          <p:cNvPr id="7" name="Oval 6"/>
          <p:cNvSpPr/>
          <p:nvPr/>
        </p:nvSpPr>
        <p:spPr>
          <a:xfrm>
            <a:off x="9633058" y="2165467"/>
            <a:ext cx="1294588" cy="1294588"/>
          </a:xfrm>
          <a:prstGeom prst="ellipse">
            <a:avLst/>
          </a:prstGeom>
          <a:solidFill>
            <a:srgbClr val="AB8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R: 171</a:t>
            </a:r>
          </a:p>
          <a:p>
            <a:r>
              <a:rPr lang="en-US" dirty="0" smtClean="0"/>
              <a:t>G: 139</a:t>
            </a:r>
          </a:p>
          <a:p>
            <a:r>
              <a:rPr lang="en-US" dirty="0" smtClean="0"/>
              <a:t>B: 77</a:t>
            </a:r>
            <a:endParaRPr lang="en-US" dirty="0"/>
          </a:p>
        </p:txBody>
      </p:sp>
      <p:sp>
        <p:nvSpPr>
          <p:cNvPr id="8" name="TextBox 7"/>
          <p:cNvSpPr txBox="1"/>
          <p:nvPr/>
        </p:nvSpPr>
        <p:spPr>
          <a:xfrm>
            <a:off x="3084023" y="1666702"/>
            <a:ext cx="3981796" cy="400110"/>
          </a:xfrm>
          <a:prstGeom prst="rect">
            <a:avLst/>
          </a:prstGeom>
          <a:noFill/>
        </p:spPr>
        <p:txBody>
          <a:bodyPr wrap="square" rtlCol="0">
            <a:spAutoFit/>
          </a:bodyPr>
          <a:lstStyle/>
          <a:p>
            <a:r>
              <a:rPr lang="en-US" sz="2000" b="1" dirty="0" smtClean="0">
                <a:solidFill>
                  <a:srgbClr val="4A5358"/>
                </a:solidFill>
                <a:latin typeface="Myriad Pro" panose="020B0503030403020204" pitchFamily="34" charset="0"/>
              </a:rPr>
              <a:t>COLORS TO USE:</a:t>
            </a:r>
            <a:endParaRPr lang="en-US" sz="2000" b="1" dirty="0">
              <a:solidFill>
                <a:srgbClr val="4A5358"/>
              </a:solidFill>
              <a:latin typeface="Myriad Pro" panose="020B0503030403020204" pitchFamily="34" charset="0"/>
            </a:endParaRPr>
          </a:p>
        </p:txBody>
      </p:sp>
      <p:sp>
        <p:nvSpPr>
          <p:cNvPr id="9" name="TextBox 8"/>
          <p:cNvSpPr txBox="1"/>
          <p:nvPr/>
        </p:nvSpPr>
        <p:spPr>
          <a:xfrm>
            <a:off x="3084022" y="3550397"/>
            <a:ext cx="8037013" cy="2893100"/>
          </a:xfrm>
          <a:prstGeom prst="rect">
            <a:avLst/>
          </a:prstGeom>
          <a:noFill/>
        </p:spPr>
        <p:txBody>
          <a:bodyPr wrap="square" rtlCol="0">
            <a:spAutoFit/>
          </a:bodyPr>
          <a:lstStyle/>
          <a:p>
            <a:r>
              <a:rPr lang="en-US" sz="1400" dirty="0" smtClean="0">
                <a:solidFill>
                  <a:srgbClr val="4A5358"/>
                </a:solidFill>
                <a:latin typeface="Myriad Pro" panose="020B0503030403020204" pitchFamily="34" charset="0"/>
              </a:rPr>
              <a:t>*Another easy way to choose a color is use the eyedropper tool (shape fill &gt; eye dropper &gt; select color desired from another shape on the screen)</a:t>
            </a:r>
          </a:p>
          <a:p>
            <a:endParaRPr lang="en-US" sz="1400" dirty="0">
              <a:solidFill>
                <a:srgbClr val="4A5358"/>
              </a:solidFill>
              <a:latin typeface="Myriad Pro" panose="020B0503030403020204" pitchFamily="34" charset="0"/>
            </a:endParaRPr>
          </a:p>
          <a:p>
            <a:r>
              <a:rPr lang="en-US" sz="1400" b="1" dirty="0" smtClean="0">
                <a:solidFill>
                  <a:srgbClr val="4A5358"/>
                </a:solidFill>
                <a:latin typeface="Myriad Pro" panose="020B0503030403020204" pitchFamily="34" charset="0"/>
              </a:rPr>
              <a:t>FONTS TO USE:</a:t>
            </a:r>
          </a:p>
          <a:p>
            <a:r>
              <a:rPr lang="en-US" sz="1400" dirty="0" smtClean="0">
                <a:solidFill>
                  <a:srgbClr val="4A5358"/>
                </a:solidFill>
                <a:latin typeface="Myriad Pro" panose="020B0503030403020204" pitchFamily="34" charset="0"/>
              </a:rPr>
              <a:t>	Headers and Titles: Myriad Pro Bold</a:t>
            </a:r>
          </a:p>
          <a:p>
            <a:r>
              <a:rPr lang="en-US" sz="1400" dirty="0" smtClean="0">
                <a:solidFill>
                  <a:srgbClr val="4A5358"/>
                </a:solidFill>
                <a:latin typeface="Myriad Pro" panose="020B0503030403020204" pitchFamily="34" charset="0"/>
              </a:rPr>
              <a:t>	Body Text: Myriad Pro Regular</a:t>
            </a:r>
          </a:p>
          <a:p>
            <a:r>
              <a:rPr lang="en-US" sz="1400" dirty="0" smtClean="0">
                <a:solidFill>
                  <a:srgbClr val="4A5358"/>
                </a:solidFill>
                <a:latin typeface="Myriad Pro" panose="020B0503030403020204" pitchFamily="34" charset="0"/>
              </a:rPr>
              <a:t>	*All text should be the dark grey color provided</a:t>
            </a:r>
          </a:p>
          <a:p>
            <a:endParaRPr lang="en-US" sz="1400" dirty="0">
              <a:solidFill>
                <a:srgbClr val="4A5358"/>
              </a:solidFill>
              <a:latin typeface="Myriad Pro" panose="020B0503030403020204" pitchFamily="34" charset="0"/>
            </a:endParaRPr>
          </a:p>
          <a:p>
            <a:r>
              <a:rPr lang="en-US" sz="1400" dirty="0" smtClean="0">
                <a:solidFill>
                  <a:srgbClr val="4A5358"/>
                </a:solidFill>
                <a:latin typeface="Myriad Pro" panose="020B0503030403020204" pitchFamily="34" charset="0"/>
              </a:rPr>
              <a:t>Stick to all the colors provided to create unity, try to keep the fonts relatively the same size (body text same size, headers same size, sub headers same size), and don’t cram the slides too much with text, make sure that the white negative space around the text in the slide is balanced with the positive space.</a:t>
            </a:r>
          </a:p>
          <a:p>
            <a:endParaRPr lang="en-US" sz="1400" dirty="0">
              <a:solidFill>
                <a:srgbClr val="4A5358"/>
              </a:solidFill>
              <a:latin typeface="Myriad Pro" panose="020B0503030403020204" pitchFamily="34" charset="0"/>
            </a:endParaRPr>
          </a:p>
          <a:p>
            <a:endParaRPr lang="en-US" sz="1400" dirty="0">
              <a:solidFill>
                <a:srgbClr val="4A5358"/>
              </a:solidFill>
              <a:latin typeface="Myriad Pro" panose="020B0503030403020204" pitchFamily="34" charset="0"/>
            </a:endParaRPr>
          </a:p>
        </p:txBody>
      </p:sp>
      <p:sp>
        <p:nvSpPr>
          <p:cNvPr id="10" name="Title 1"/>
          <p:cNvSpPr txBox="1">
            <a:spLocks/>
          </p:cNvSpPr>
          <p:nvPr/>
        </p:nvSpPr>
        <p:spPr>
          <a:xfrm>
            <a:off x="3084022" y="768928"/>
            <a:ext cx="7049192" cy="89777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4A5358"/>
                </a:solidFill>
                <a:latin typeface="Myriad Pro" panose="020B0503030403020204" pitchFamily="34" charset="0"/>
              </a:rPr>
              <a:t>MASTER KEY</a:t>
            </a:r>
            <a:endParaRPr lang="en-US" sz="3600" b="1" dirty="0">
              <a:solidFill>
                <a:srgbClr val="4A5358"/>
              </a:solidFill>
              <a:latin typeface="Myriad Pro" panose="020B0503030403020204" pitchFamily="34" charset="0"/>
            </a:endParaRPr>
          </a:p>
        </p:txBody>
      </p:sp>
    </p:spTree>
    <p:extLst>
      <p:ext uri="{BB962C8B-B14F-4D97-AF65-F5344CB8AC3E}">
        <p14:creationId xmlns:p14="http://schemas.microsoft.com/office/powerpoint/2010/main" val="3402239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180956" y="2980113"/>
            <a:ext cx="3830089" cy="897774"/>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800" b="1" noProof="0" dirty="0" smtClean="0">
                <a:solidFill>
                  <a:prstClr val="white"/>
                </a:solidFill>
                <a:latin typeface="Myriad Pro" panose="020B0503030403020204" pitchFamily="34" charset="0"/>
              </a:rPr>
              <a:t>TRANSITION SLIDE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0" b="1" i="0" u="none" strike="noStrike" kern="1200" cap="none" spc="0" normalizeH="0" baseline="0" dirty="0" smtClean="0">
                <a:ln>
                  <a:noFill/>
                </a:ln>
                <a:solidFill>
                  <a:prstClr val="white"/>
                </a:solidFill>
                <a:effectLst/>
                <a:uLnTx/>
                <a:uFillTx/>
                <a:latin typeface="Myriad Pro" panose="020B0503030403020204" pitchFamily="34" charset="0"/>
                <a:ea typeface="+mj-ea"/>
                <a:cs typeface="+mj-cs"/>
              </a:rPr>
              <a:t>(NEW</a:t>
            </a:r>
            <a:r>
              <a:rPr kumimoji="0" lang="en-US" sz="1400" b="1" i="0" u="none" strike="noStrike" kern="1200" cap="none" spc="0" normalizeH="0" dirty="0" smtClean="0">
                <a:ln>
                  <a:noFill/>
                </a:ln>
                <a:solidFill>
                  <a:prstClr val="white"/>
                </a:solidFill>
                <a:effectLst/>
                <a:uLnTx/>
                <a:uFillTx/>
                <a:latin typeface="Myriad Pro" panose="020B0503030403020204" pitchFamily="34" charset="0"/>
                <a:ea typeface="+mj-ea"/>
                <a:cs typeface="+mj-cs"/>
              </a:rPr>
              <a:t> ACTIVITY, DIRECTION, ETC.)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0" b="1" i="0" u="none" strike="noStrike" kern="1200" cap="none" spc="0" normalizeH="0" dirty="0" smtClean="0">
                <a:ln>
                  <a:noFill/>
                </a:ln>
                <a:solidFill>
                  <a:prstClr val="white"/>
                </a:solidFill>
                <a:effectLst/>
                <a:uLnTx/>
                <a:uFillTx/>
                <a:latin typeface="Myriad Pro" panose="020B0503030403020204" pitchFamily="34" charset="0"/>
                <a:ea typeface="+mj-ea"/>
                <a:cs typeface="+mj-cs"/>
              </a:rPr>
              <a:t>CHOOSE COLOR FOR SOLID BACKGROUND</a:t>
            </a:r>
            <a:endParaRPr kumimoji="0" lang="en-US" sz="1400" b="1" i="0" u="none" strike="noStrike" kern="1200" cap="none" spc="0" normalizeH="0" baseline="0" noProof="0" dirty="0" smtClean="0">
              <a:ln>
                <a:noFill/>
              </a:ln>
              <a:solidFill>
                <a:prstClr val="white"/>
              </a:solidFill>
              <a:effectLst/>
              <a:uLnTx/>
              <a:uFillTx/>
              <a:latin typeface="Myriad Pro" panose="020B0503030403020204" pitchFamily="34" charset="0"/>
              <a:ea typeface="+mj-ea"/>
              <a:cs typeface="+mj-cs"/>
            </a:endParaRPr>
          </a:p>
        </p:txBody>
      </p:sp>
    </p:spTree>
    <p:extLst>
      <p:ext uri="{BB962C8B-B14F-4D97-AF65-F5344CB8AC3E}">
        <p14:creationId xmlns:p14="http://schemas.microsoft.com/office/powerpoint/2010/main" val="2358190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21193250">
            <a:off x="4924777" y="599303"/>
            <a:ext cx="4050705" cy="5523689"/>
          </a:xfrm>
          <a:prstGeom prst="rect">
            <a:avLst/>
          </a:prstGeom>
        </p:spPr>
      </p:pic>
    </p:spTree>
    <p:extLst>
      <p:ext uri="{BB962C8B-B14F-4D97-AF65-F5344CB8AC3E}">
        <p14:creationId xmlns:p14="http://schemas.microsoft.com/office/powerpoint/2010/main" val="1418537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180956" y="2980113"/>
            <a:ext cx="3830089" cy="897774"/>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800" b="1" noProof="0" dirty="0" smtClean="0">
                <a:solidFill>
                  <a:prstClr val="white"/>
                </a:solidFill>
                <a:latin typeface="Myriad Pro" panose="020B0503030403020204" pitchFamily="34" charset="0"/>
              </a:rPr>
              <a:t>TRANSITION SLIDE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0" b="1" i="0" u="none" strike="noStrike" kern="1200" cap="none" spc="0" normalizeH="0" baseline="0" dirty="0" smtClean="0">
                <a:ln>
                  <a:noFill/>
                </a:ln>
                <a:solidFill>
                  <a:prstClr val="white"/>
                </a:solidFill>
                <a:effectLst/>
                <a:uLnTx/>
                <a:uFillTx/>
                <a:latin typeface="Myriad Pro" panose="020B0503030403020204" pitchFamily="34" charset="0"/>
                <a:ea typeface="+mj-ea"/>
                <a:cs typeface="+mj-cs"/>
              </a:rPr>
              <a:t>(NEW</a:t>
            </a:r>
            <a:r>
              <a:rPr kumimoji="0" lang="en-US" sz="1400" b="1" i="0" u="none" strike="noStrike" kern="1200" cap="none" spc="0" normalizeH="0" dirty="0" smtClean="0">
                <a:ln>
                  <a:noFill/>
                </a:ln>
                <a:solidFill>
                  <a:prstClr val="white"/>
                </a:solidFill>
                <a:effectLst/>
                <a:uLnTx/>
                <a:uFillTx/>
                <a:latin typeface="Myriad Pro" panose="020B0503030403020204" pitchFamily="34" charset="0"/>
                <a:ea typeface="+mj-ea"/>
                <a:cs typeface="+mj-cs"/>
              </a:rPr>
              <a:t> ACTIVITY, DIRECTION, ETC.)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0" b="1" i="0" u="none" strike="noStrike" kern="1200" cap="none" spc="0" normalizeH="0" dirty="0" smtClean="0">
                <a:ln>
                  <a:noFill/>
                </a:ln>
                <a:solidFill>
                  <a:prstClr val="white"/>
                </a:solidFill>
                <a:effectLst/>
                <a:uLnTx/>
                <a:uFillTx/>
                <a:latin typeface="Myriad Pro" panose="020B0503030403020204" pitchFamily="34" charset="0"/>
                <a:ea typeface="+mj-ea"/>
                <a:cs typeface="+mj-cs"/>
              </a:rPr>
              <a:t>CHOOSE COLOR FOR SOLID BACKGROUND</a:t>
            </a:r>
            <a:endParaRPr kumimoji="0" lang="en-US" sz="1400" b="1" i="0" u="none" strike="noStrike" kern="1200" cap="none" spc="0" normalizeH="0" baseline="0" noProof="0" dirty="0" smtClean="0">
              <a:ln>
                <a:noFill/>
              </a:ln>
              <a:solidFill>
                <a:prstClr val="white"/>
              </a:solidFill>
              <a:effectLst/>
              <a:uLnTx/>
              <a:uFillTx/>
              <a:latin typeface="Myriad Pro" panose="020B0503030403020204" pitchFamily="34" charset="0"/>
              <a:ea typeface="+mj-ea"/>
              <a:cs typeface="+mj-cs"/>
            </a:endParaRPr>
          </a:p>
        </p:txBody>
      </p:sp>
      <p:sp>
        <p:nvSpPr>
          <p:cNvPr id="2" name="TextBox 1"/>
          <p:cNvSpPr txBox="1"/>
          <p:nvPr/>
        </p:nvSpPr>
        <p:spPr>
          <a:xfrm>
            <a:off x="2734888" y="101955"/>
            <a:ext cx="9393381" cy="7571303"/>
          </a:xfrm>
          <a:prstGeom prst="rect">
            <a:avLst/>
          </a:prstGeom>
          <a:noFill/>
        </p:spPr>
        <p:txBody>
          <a:bodyPr wrap="square" rtlCol="0">
            <a:spAutoFit/>
          </a:bodyPr>
          <a:lstStyle/>
          <a:p>
            <a:r>
              <a:rPr lang="en-US" sz="3200" b="1" dirty="0" smtClean="0">
                <a:solidFill>
                  <a:srgbClr val="4B5459"/>
                </a:solidFill>
                <a:latin typeface="Myriad Pro" panose="020B0503030403020204" pitchFamily="34" charset="0"/>
              </a:rPr>
              <a:t>EXAMPLES OF INVITATIONS TO</a:t>
            </a:r>
          </a:p>
          <a:p>
            <a:r>
              <a:rPr lang="en-US" sz="3200" b="1" dirty="0" smtClean="0">
                <a:solidFill>
                  <a:srgbClr val="4B5459"/>
                </a:solidFill>
                <a:latin typeface="Myriad Pro" panose="020B0503030403020204" pitchFamily="34" charset="0"/>
              </a:rPr>
              <a:t>PRESENT THE 10 LENSES, 2006-2018:</a:t>
            </a:r>
          </a:p>
          <a:p>
            <a:endParaRPr lang="en-US" sz="2800" b="1" dirty="0" smtClean="0">
              <a:solidFill>
                <a:srgbClr val="4B5459"/>
              </a:solidFill>
              <a:latin typeface="Myriad Pro" panose="020B0503030403020204" pitchFamily="34" charset="0"/>
            </a:endParaRPr>
          </a:p>
          <a:p>
            <a:r>
              <a:rPr lang="en-US" sz="2000" dirty="0">
                <a:solidFill>
                  <a:srgbClr val="4B5459"/>
                </a:solidFill>
                <a:latin typeface="Myriad Pro" panose="020B0503030403020204" pitchFamily="34" charset="0"/>
              </a:rPr>
              <a:t>Housing and Food Services administrative and professional staff, Purdue University</a:t>
            </a:r>
          </a:p>
          <a:p>
            <a:r>
              <a:rPr lang="en-US" sz="2000" dirty="0">
                <a:solidFill>
                  <a:srgbClr val="4B5459"/>
                </a:solidFill>
                <a:latin typeface="Myriad Pro" panose="020B0503030403020204" pitchFamily="34" charset="0"/>
              </a:rPr>
              <a:t>Housing and Food Services clerical and service staff, Purdue </a:t>
            </a:r>
            <a:r>
              <a:rPr lang="en-US" sz="2000" dirty="0" smtClean="0">
                <a:solidFill>
                  <a:srgbClr val="4B5459"/>
                </a:solidFill>
                <a:latin typeface="Myriad Pro" panose="020B0503030403020204" pitchFamily="34" charset="0"/>
              </a:rPr>
              <a:t>University</a:t>
            </a:r>
          </a:p>
          <a:p>
            <a:r>
              <a:rPr lang="en-US" sz="2000" dirty="0">
                <a:solidFill>
                  <a:srgbClr val="4B5459"/>
                </a:solidFill>
                <a:latin typeface="Myriad Pro" panose="020B0503030403020204" pitchFamily="34" charset="0"/>
              </a:rPr>
              <a:t>Resident Advisors (RAs), Residential Life, Purdue </a:t>
            </a:r>
            <a:r>
              <a:rPr lang="en-US" sz="2000" dirty="0" smtClean="0">
                <a:solidFill>
                  <a:srgbClr val="4B5459"/>
                </a:solidFill>
                <a:latin typeface="Myriad Pro" panose="020B0503030403020204" pitchFamily="34" charset="0"/>
              </a:rPr>
              <a:t>University</a:t>
            </a:r>
          </a:p>
          <a:p>
            <a:endParaRPr lang="en-US" sz="2000" dirty="0">
              <a:solidFill>
                <a:srgbClr val="4B5459"/>
              </a:solidFill>
              <a:latin typeface="Myriad Pro" panose="020B0503030403020204" pitchFamily="34" charset="0"/>
            </a:endParaRPr>
          </a:p>
          <a:p>
            <a:r>
              <a:rPr lang="en-US" sz="2000" dirty="0">
                <a:solidFill>
                  <a:srgbClr val="4B5459"/>
                </a:solidFill>
                <a:latin typeface="Myriad Pro" panose="020B0503030403020204" pitchFamily="34" charset="0"/>
              </a:rPr>
              <a:t>Counseling &amp; Psychological Services, Purdue </a:t>
            </a:r>
            <a:r>
              <a:rPr lang="en-US" sz="2000" dirty="0" smtClean="0">
                <a:solidFill>
                  <a:srgbClr val="4B5459"/>
                </a:solidFill>
                <a:latin typeface="Myriad Pro" panose="020B0503030403020204" pitchFamily="34" charset="0"/>
              </a:rPr>
              <a:t>University</a:t>
            </a:r>
          </a:p>
          <a:p>
            <a:r>
              <a:rPr lang="en-US" sz="2000" dirty="0">
                <a:solidFill>
                  <a:srgbClr val="4B5459"/>
                </a:solidFill>
                <a:latin typeface="Myriad Pro" panose="020B0503030403020204" pitchFamily="34" charset="0"/>
              </a:rPr>
              <a:t>Accomplished Clerical Excellence (ACE) </a:t>
            </a:r>
            <a:r>
              <a:rPr lang="en-US" sz="2000" dirty="0" smtClean="0">
                <a:solidFill>
                  <a:srgbClr val="4B5459"/>
                </a:solidFill>
                <a:latin typeface="Myriad Pro" panose="020B0503030403020204" pitchFamily="34" charset="0"/>
              </a:rPr>
              <a:t>program, Purdue University</a:t>
            </a:r>
          </a:p>
          <a:p>
            <a:r>
              <a:rPr lang="en-US" sz="2000" dirty="0" smtClean="0">
                <a:solidFill>
                  <a:srgbClr val="4B5459"/>
                </a:solidFill>
                <a:latin typeface="Myriad Pro" panose="020B0503030403020204" pitchFamily="34" charset="0"/>
              </a:rPr>
              <a:t>Supervisor Springboard, 100 new supervisors/year for the last 3 years</a:t>
            </a:r>
          </a:p>
          <a:p>
            <a:r>
              <a:rPr lang="en-US" sz="2000" dirty="0" smtClean="0">
                <a:solidFill>
                  <a:srgbClr val="4B5459"/>
                </a:solidFill>
                <a:latin typeface="Myriad Pro" panose="020B0503030403020204" pitchFamily="34" charset="0"/>
              </a:rPr>
              <a:t>College staff retreats</a:t>
            </a:r>
          </a:p>
          <a:p>
            <a:r>
              <a:rPr lang="en-US" sz="2000" dirty="0" smtClean="0">
                <a:solidFill>
                  <a:srgbClr val="4B5459"/>
                </a:solidFill>
                <a:latin typeface="Myriad Pro" panose="020B0503030403020204" pitchFamily="34" charset="0"/>
              </a:rPr>
              <a:t>Intercultural Pedagogy Grant workshops (preps faculty for study abroad)</a:t>
            </a:r>
          </a:p>
          <a:p>
            <a:r>
              <a:rPr lang="en-US" sz="2000" dirty="0" smtClean="0">
                <a:solidFill>
                  <a:srgbClr val="4B5459"/>
                </a:solidFill>
                <a:latin typeface="Myriad Pro" panose="020B0503030403020204" pitchFamily="34" charset="0"/>
              </a:rPr>
              <a:t>Students in multicultural and global classes</a:t>
            </a:r>
            <a:endParaRPr lang="en-US" sz="2000" dirty="0">
              <a:solidFill>
                <a:srgbClr val="4B5459"/>
              </a:solidFill>
              <a:latin typeface="Myriad Pro" panose="020B0503030403020204" pitchFamily="34" charset="0"/>
            </a:endParaRPr>
          </a:p>
          <a:p>
            <a:endParaRPr lang="en-US" sz="2000" dirty="0">
              <a:solidFill>
                <a:srgbClr val="4B5459"/>
              </a:solidFill>
              <a:latin typeface="Myriad Pro" panose="020B0503030403020204" pitchFamily="34" charset="0"/>
            </a:endParaRPr>
          </a:p>
          <a:p>
            <a:r>
              <a:rPr lang="en-US" sz="2000" dirty="0" smtClean="0">
                <a:solidFill>
                  <a:srgbClr val="4B5459"/>
                </a:solidFill>
                <a:latin typeface="Myriad Pro" panose="020B0503030403020204" pitchFamily="34" charset="0"/>
              </a:rPr>
              <a:t>West Lafayette Police Department</a:t>
            </a:r>
          </a:p>
          <a:p>
            <a:r>
              <a:rPr lang="en-US" sz="2000" dirty="0" smtClean="0">
                <a:solidFill>
                  <a:srgbClr val="4B5459"/>
                </a:solidFill>
                <a:latin typeface="Myriad Pro" panose="020B0503030403020204" pitchFamily="34" charset="0"/>
              </a:rPr>
              <a:t>Tippecanoe Sheriff Department</a:t>
            </a:r>
          </a:p>
          <a:p>
            <a:r>
              <a:rPr lang="en-US" sz="2000" dirty="0" smtClean="0">
                <a:solidFill>
                  <a:srgbClr val="4B5459"/>
                </a:solidFill>
                <a:latin typeface="Myriad Pro" panose="020B0503030403020204" pitchFamily="34" charset="0"/>
              </a:rPr>
              <a:t>Tippecanoe Diversity (Matters) Summit</a:t>
            </a:r>
          </a:p>
          <a:p>
            <a:r>
              <a:rPr lang="en-US" sz="2000" dirty="0" smtClean="0">
                <a:solidFill>
                  <a:srgbClr val="4B5459"/>
                </a:solidFill>
                <a:latin typeface="Myriad Pro" panose="020B0503030403020204" pitchFamily="34" charset="0"/>
              </a:rPr>
              <a:t>Tippecanoe Realtors Association</a:t>
            </a:r>
          </a:p>
          <a:p>
            <a:r>
              <a:rPr lang="en-US" sz="2000" dirty="0" smtClean="0">
                <a:solidFill>
                  <a:srgbClr val="4B5459"/>
                </a:solidFill>
                <a:latin typeface="Myriad Pro" panose="020B0503030403020204" pitchFamily="34" charset="0"/>
              </a:rPr>
              <a:t>Tippecanoe Human Resources Association</a:t>
            </a:r>
          </a:p>
          <a:p>
            <a:pPr lvl="1"/>
            <a:endParaRPr lang="en-US" sz="2000" dirty="0" smtClean="0">
              <a:solidFill>
                <a:srgbClr val="4B5459"/>
              </a:solidFill>
              <a:latin typeface="Myriad Pro" panose="020B0503030403020204" pitchFamily="34" charset="0"/>
            </a:endParaRPr>
          </a:p>
          <a:p>
            <a:endParaRPr lang="en-US" dirty="0">
              <a:solidFill>
                <a:srgbClr val="4B5459"/>
              </a:solidFill>
              <a:latin typeface="Myriad Pro" panose="020B0503030403020204" pitchFamily="34" charset="0"/>
            </a:endParaRPr>
          </a:p>
          <a:p>
            <a:endParaRPr lang="en-US" dirty="0" smtClean="0">
              <a:solidFill>
                <a:srgbClr val="4B5459"/>
              </a:solidFill>
              <a:latin typeface="Myriad Pro" panose="020B0503030403020204" pitchFamily="34" charset="0"/>
            </a:endParaRPr>
          </a:p>
          <a:p>
            <a:endParaRPr lang="en-US" b="1" dirty="0">
              <a:solidFill>
                <a:srgbClr val="4B5459"/>
              </a:solidFill>
              <a:latin typeface="Myriad Pro" panose="020B0503030403020204" pitchFamily="34" charset="0"/>
            </a:endParaRPr>
          </a:p>
        </p:txBody>
      </p:sp>
    </p:spTree>
    <p:extLst>
      <p:ext uri="{BB962C8B-B14F-4D97-AF65-F5344CB8AC3E}">
        <p14:creationId xmlns:p14="http://schemas.microsoft.com/office/powerpoint/2010/main" val="1351691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0"/>
            <a:ext cx="12192001" cy="68580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Flowchart: Manual Input 1"/>
          <p:cNvSpPr/>
          <p:nvPr/>
        </p:nvSpPr>
        <p:spPr>
          <a:xfrm rot="5400000">
            <a:off x="4192695" y="-2214809"/>
            <a:ext cx="2020877" cy="1040627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51 w 10000"/>
              <a:gd name="connsiteY0" fmla="*/ 1150 h 10000"/>
              <a:gd name="connsiteX1" fmla="*/ 10000 w 10000"/>
              <a:gd name="connsiteY1" fmla="*/ 0 h 10000"/>
              <a:gd name="connsiteX2" fmla="*/ 10000 w 10000"/>
              <a:gd name="connsiteY2" fmla="*/ 10000 h 10000"/>
              <a:gd name="connsiteX3" fmla="*/ 0 w 10000"/>
              <a:gd name="connsiteY3" fmla="*/ 10000 h 10000"/>
              <a:gd name="connsiteX4" fmla="*/ 51 w 10000"/>
              <a:gd name="connsiteY4" fmla="*/ 115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51" y="1150"/>
                </a:moveTo>
                <a:lnTo>
                  <a:pt x="10000" y="0"/>
                </a:lnTo>
                <a:lnTo>
                  <a:pt x="10000" y="10000"/>
                </a:lnTo>
                <a:lnTo>
                  <a:pt x="0" y="10000"/>
                </a:lnTo>
                <a:lnTo>
                  <a:pt x="51" y="1150"/>
                </a:lnTo>
                <a:close/>
              </a:path>
            </a:pathLst>
          </a:custGeom>
          <a:solidFill>
            <a:srgbClr val="E3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34659" b="33045"/>
          <a:stretch/>
        </p:blipFill>
        <p:spPr bwMode="auto">
          <a:xfrm>
            <a:off x="686479" y="627472"/>
            <a:ext cx="2966110" cy="958517"/>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654394" y="2135802"/>
            <a:ext cx="9088121" cy="1403136"/>
          </a:xfrm>
          <a:prstGeom prst="rect">
            <a:avLst/>
          </a:prstGeom>
          <a:noFill/>
          <a:ln w="9525">
            <a:noFill/>
            <a:miter lim="800000"/>
            <a:headEnd/>
            <a:tailEnd/>
          </a:ln>
        </p:spPr>
        <p:txBody>
          <a:bodyPr rot="0" vert="horz" wrap="square" lIns="91440" tIns="45720" rIns="91440" bIns="45720" anchor="t" anchorCtr="0">
            <a:noAutofit/>
          </a:bodyPr>
          <a:lstStyle/>
          <a:p>
            <a:r>
              <a:rPr lang="en-US" sz="6600" b="1" dirty="0" smtClean="0">
                <a:solidFill>
                  <a:schemeClr val="bg1"/>
                </a:solidFill>
                <a:effectLst/>
                <a:latin typeface="Myriad Pro Cond" panose="020B0506030403020204" pitchFamily="34" charset="0"/>
                <a:ea typeface="Calibri" panose="020F0502020204030204" pitchFamily="34" charset="0"/>
                <a:cs typeface="Times New Roman" panose="02020603050405020304" pitchFamily="18" charset="0"/>
              </a:rPr>
              <a:t>AAC&amp;U* VALUE**</a:t>
            </a:r>
          </a:p>
          <a:p>
            <a:r>
              <a:rPr lang="en-US" sz="3200" b="1" dirty="0" smtClean="0">
                <a:solidFill>
                  <a:schemeClr val="bg1"/>
                </a:solidFill>
                <a:latin typeface="Myriad Pro Cond" panose="020B0506030403020204" pitchFamily="34" charset="0"/>
                <a:ea typeface="Calibri" panose="020F0502020204030204" pitchFamily="34" charset="0"/>
                <a:cs typeface="Times New Roman" panose="02020603050405020304" pitchFamily="18" charset="0"/>
              </a:rPr>
              <a:t>RUBRIC FOR INTERCULTURAL KNOWLEDGE &amp; COMPETENCE</a:t>
            </a:r>
            <a:endParaRPr lang="en-US" sz="2800" b="1" dirty="0" smtClean="0">
              <a:solidFill>
                <a:schemeClr val="bg1"/>
              </a:solidFill>
              <a:latin typeface="Myriad Pro Cond" panose="020B0506030403020204" pitchFamily="34" charset="0"/>
              <a:ea typeface="Calibri" panose="020F0502020204030204" pitchFamily="34" charset="0"/>
              <a:cs typeface="Times New Roman" panose="02020603050405020304" pitchFamily="18" charset="0"/>
            </a:endParaRPr>
          </a:p>
        </p:txBody>
      </p:sp>
      <p:pic>
        <p:nvPicPr>
          <p:cNvPr id="11" name="Picture 10"/>
          <p:cNvPicPr/>
          <p:nvPr/>
        </p:nvPicPr>
        <p:blipFill rotWithShape="1">
          <a:blip r:embed="rId4" cstate="print">
            <a:extLst>
              <a:ext uri="{28A0092B-C50C-407E-A947-70E740481C1C}">
                <a14:useLocalDpi xmlns:a14="http://schemas.microsoft.com/office/drawing/2010/main" val="0"/>
              </a:ext>
            </a:extLst>
          </a:blip>
          <a:srcRect l="21354" t="32986" r="19270" b="30555"/>
          <a:stretch/>
        </p:blipFill>
        <p:spPr bwMode="auto">
          <a:xfrm>
            <a:off x="9604036" y="5435241"/>
            <a:ext cx="2094321" cy="963475"/>
          </a:xfrm>
          <a:prstGeom prst="rect">
            <a:avLst/>
          </a:prstGeom>
          <a:ln>
            <a:noFill/>
          </a:ln>
          <a:extLst>
            <a:ext uri="{53640926-AAD7-44D8-BBD7-CCE9431645EC}">
              <a14:shadowObscured xmlns:a14="http://schemas.microsoft.com/office/drawing/2010/main"/>
            </a:ext>
          </a:extLst>
        </p:spPr>
      </p:pic>
      <p:sp>
        <p:nvSpPr>
          <p:cNvPr id="8" name="Text Box 2"/>
          <p:cNvSpPr txBox="1">
            <a:spLocks noChangeArrowheads="1"/>
          </p:cNvSpPr>
          <p:nvPr/>
        </p:nvSpPr>
        <p:spPr bwMode="auto">
          <a:xfrm>
            <a:off x="838200" y="5716205"/>
            <a:ext cx="6477000" cy="481670"/>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pPr>
            <a:r>
              <a:rPr lang="en-US" sz="1100"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Adapted by Purdue University.</a:t>
            </a:r>
          </a:p>
          <a:p>
            <a:pPr>
              <a:lnSpc>
                <a:spcPct val="115000"/>
              </a:lnSpc>
            </a:pPr>
            <a:r>
              <a:rPr lang="en-US" sz="1100"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*American Association of Colleges &amp; Universities **Valid Assessment of Learning in Undergraduate Education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Image result for aacu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5200" y="5774197"/>
            <a:ext cx="656830" cy="348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3572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3798252"/>
              </p:ext>
            </p:extLst>
          </p:nvPr>
        </p:nvGraphicFramePr>
        <p:xfrm>
          <a:off x="0" y="0"/>
          <a:ext cx="12252961" cy="7121707"/>
        </p:xfrm>
        <a:graphic>
          <a:graphicData uri="http://schemas.openxmlformats.org/drawingml/2006/table">
            <a:tbl>
              <a:tblPr firstRow="1" firstCol="1" bandRow="1">
                <a:tableStyleId>{5C22544A-7EE6-4342-B048-85BDC9FD1C3A}</a:tableStyleId>
              </a:tblPr>
              <a:tblGrid>
                <a:gridCol w="1529542">
                  <a:extLst>
                    <a:ext uri="{9D8B030D-6E8A-4147-A177-3AD203B41FA5}">
                      <a16:colId xmlns:a16="http://schemas.microsoft.com/office/drawing/2014/main" val="3466612458"/>
                    </a:ext>
                  </a:extLst>
                </a:gridCol>
                <a:gridCol w="3266902">
                  <a:extLst>
                    <a:ext uri="{9D8B030D-6E8A-4147-A177-3AD203B41FA5}">
                      <a16:colId xmlns:a16="http://schemas.microsoft.com/office/drawing/2014/main" val="3650774677"/>
                    </a:ext>
                  </a:extLst>
                </a:gridCol>
                <a:gridCol w="3690851">
                  <a:extLst>
                    <a:ext uri="{9D8B030D-6E8A-4147-A177-3AD203B41FA5}">
                      <a16:colId xmlns:a16="http://schemas.microsoft.com/office/drawing/2014/main" val="725653935"/>
                    </a:ext>
                  </a:extLst>
                </a:gridCol>
                <a:gridCol w="3765666">
                  <a:extLst>
                    <a:ext uri="{9D8B030D-6E8A-4147-A177-3AD203B41FA5}">
                      <a16:colId xmlns:a16="http://schemas.microsoft.com/office/drawing/2014/main" val="3479424241"/>
                    </a:ext>
                  </a:extLst>
                </a:gridCol>
              </a:tblGrid>
              <a:tr h="523702">
                <a:tc>
                  <a:txBody>
                    <a:bodyPr/>
                    <a:lstStyle/>
                    <a:p>
                      <a:pPr marL="0" marR="0" algn="ctr">
                        <a:spcBef>
                          <a:spcPts val="0"/>
                        </a:spcBef>
                        <a:spcAft>
                          <a:spcPts val="0"/>
                        </a:spcAft>
                      </a:pPr>
                      <a:r>
                        <a:rPr lang="en-US" sz="700" dirty="0" smtClean="0">
                          <a:effectLst/>
                        </a:rPr>
                        <a:t> </a:t>
                      </a:r>
                      <a:endParaRPr lang="en-US" sz="1000" dirty="0">
                        <a:solidFill>
                          <a:srgbClr val="000000"/>
                        </a:solidFill>
                        <a:effectLst/>
                        <a:latin typeface="Garamond" panose="02020404030301010803" pitchFamily="18" charset="0"/>
                        <a:ea typeface="Calibri" panose="020F0502020204030204" pitchFamily="34" charset="0"/>
                        <a:cs typeface="Garamond" panose="02020404030301010803" pitchFamily="18" charset="0"/>
                      </a:endParaRP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95455"/>
                    </a:solidFill>
                  </a:tcPr>
                </a:tc>
                <a:tc>
                  <a:txBody>
                    <a:bodyPr/>
                    <a:lstStyle/>
                    <a:p>
                      <a:pPr marL="0" marR="0" algn="ctr">
                        <a:spcBef>
                          <a:spcPts val="0"/>
                        </a:spcBef>
                        <a:spcAft>
                          <a:spcPts val="0"/>
                        </a:spcAft>
                      </a:pPr>
                      <a:r>
                        <a:rPr lang="en-US" sz="1050" dirty="0" smtClean="0">
                          <a:effectLst/>
                          <a:latin typeface="Myriad Pro" panose="020B0503030403020204" pitchFamily="34" charset="0"/>
                        </a:rPr>
                        <a:t>Developing</a:t>
                      </a:r>
                      <a:endParaRPr lang="en-US" sz="1400" dirty="0">
                        <a:solidFill>
                          <a:srgbClr val="000000"/>
                        </a:solidFill>
                        <a:effectLst/>
                        <a:latin typeface="Myriad Pro" panose="020B0503030403020204" pitchFamily="34" charset="0"/>
                        <a:ea typeface="Calibri" panose="020F0502020204030204" pitchFamily="34" charset="0"/>
                        <a:cs typeface="Garamond" panose="02020404030301010803" pitchFamily="18" charset="0"/>
                      </a:endParaRP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95455"/>
                    </a:solidFill>
                  </a:tcPr>
                </a:tc>
                <a:tc>
                  <a:txBody>
                    <a:bodyPr/>
                    <a:lstStyle/>
                    <a:p>
                      <a:pPr marL="0" marR="0" algn="ctr">
                        <a:spcBef>
                          <a:spcPts val="0"/>
                        </a:spcBef>
                        <a:spcAft>
                          <a:spcPts val="0"/>
                        </a:spcAft>
                      </a:pPr>
                      <a:r>
                        <a:rPr lang="en-US" sz="1050" dirty="0" smtClean="0">
                          <a:effectLst/>
                          <a:latin typeface="Myriad Pro" panose="020B0503030403020204" pitchFamily="34" charset="0"/>
                        </a:rPr>
                        <a:t>Emerging</a:t>
                      </a:r>
                      <a:endParaRPr lang="en-US" sz="1400" dirty="0">
                        <a:solidFill>
                          <a:srgbClr val="000000"/>
                        </a:solidFill>
                        <a:effectLst/>
                        <a:latin typeface="Myriad Pro" panose="020B0503030403020204" pitchFamily="34" charset="0"/>
                        <a:ea typeface="Calibri" panose="020F0502020204030204" pitchFamily="34" charset="0"/>
                        <a:cs typeface="Garamond" panose="02020404030301010803" pitchFamily="18" charset="0"/>
                      </a:endParaRP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95455"/>
                    </a:solidFill>
                  </a:tcPr>
                </a:tc>
                <a:tc>
                  <a:txBody>
                    <a:bodyPr/>
                    <a:lstStyle/>
                    <a:p>
                      <a:pPr marL="0" marR="0" algn="ctr">
                        <a:spcBef>
                          <a:spcPts val="0"/>
                        </a:spcBef>
                        <a:spcAft>
                          <a:spcPts val="0"/>
                        </a:spcAft>
                      </a:pPr>
                      <a:r>
                        <a:rPr lang="en-US" sz="1050" dirty="0" smtClean="0">
                          <a:effectLst/>
                          <a:latin typeface="Myriad Pro" panose="020B0503030403020204" pitchFamily="34" charset="0"/>
                        </a:rPr>
                        <a:t>Proficient</a:t>
                      </a:r>
                      <a:endParaRPr lang="en-US" sz="1400" dirty="0">
                        <a:solidFill>
                          <a:srgbClr val="000000"/>
                        </a:solidFill>
                        <a:effectLst/>
                        <a:latin typeface="Myriad Pro" panose="020B0503030403020204" pitchFamily="34" charset="0"/>
                        <a:ea typeface="Calibri" panose="020F0502020204030204" pitchFamily="34" charset="0"/>
                        <a:cs typeface="Garamond" panose="02020404030301010803" pitchFamily="18" charset="0"/>
                      </a:endParaRP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95455"/>
                    </a:solidFill>
                  </a:tcPr>
                </a:tc>
                <a:extLst>
                  <a:ext uri="{0D108BD9-81ED-4DB2-BD59-A6C34878D82A}">
                    <a16:rowId xmlns:a16="http://schemas.microsoft.com/office/drawing/2014/main" val="124634518"/>
                  </a:ext>
                </a:extLst>
              </a:tr>
              <a:tr h="867070">
                <a:tc>
                  <a:txBody>
                    <a:bodyPr/>
                    <a:lstStyle/>
                    <a:p>
                      <a:pPr marL="0" marR="0" algn="l">
                        <a:lnSpc>
                          <a:spcPct val="115000"/>
                        </a:lnSpc>
                        <a:spcBef>
                          <a:spcPts val="0"/>
                        </a:spcBef>
                        <a:spcAft>
                          <a:spcPts val="1000"/>
                        </a:spcAft>
                      </a:pPr>
                      <a:r>
                        <a:rPr lang="en-US" sz="1050" b="1" dirty="0">
                          <a:effectLst/>
                          <a:latin typeface="Myriad Pro" panose="020B0503030403020204" pitchFamily="34" charset="0"/>
                        </a:rPr>
                        <a:t>Knowledge</a:t>
                      </a:r>
                      <a:endParaRPr lang="en-US" sz="1200" b="1" dirty="0">
                        <a:effectLst/>
                        <a:latin typeface="Myriad Pro" panose="020B0503030403020204" pitchFamily="34" charset="0"/>
                      </a:endParaRPr>
                    </a:p>
                    <a:p>
                      <a:pPr marL="0" marR="0" algn="l">
                        <a:lnSpc>
                          <a:spcPct val="115000"/>
                        </a:lnSpc>
                        <a:spcBef>
                          <a:spcPts val="0"/>
                        </a:spcBef>
                        <a:spcAft>
                          <a:spcPts val="1000"/>
                        </a:spcAft>
                      </a:pPr>
                      <a:r>
                        <a:rPr lang="en-US" sz="1050" b="0" dirty="0">
                          <a:effectLst/>
                          <a:latin typeface="Myriad Pro" panose="020B0503030403020204" pitchFamily="34" charset="0"/>
                        </a:rPr>
                        <a:t>Cultural self- awareness</a:t>
                      </a:r>
                      <a:endParaRPr lang="en-US" sz="1200" b="0" dirty="0">
                        <a:effectLst/>
                        <a:latin typeface="Myriad Pro" panose="020B0503030403020204" pitchFamily="34"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3C066"/>
                    </a:solidFill>
                  </a:tcPr>
                </a:tc>
                <a:tc>
                  <a:txBody>
                    <a:bodyPr/>
                    <a:lstStyle/>
                    <a:p>
                      <a:pPr marL="0" marR="0" algn="l">
                        <a:lnSpc>
                          <a:spcPct val="115000"/>
                        </a:lnSpc>
                        <a:spcBef>
                          <a:spcPts val="0"/>
                        </a:spcBef>
                        <a:spcAft>
                          <a:spcPts val="1000"/>
                        </a:spcAft>
                      </a:pPr>
                      <a:r>
                        <a:rPr lang="en-US" sz="900" dirty="0">
                          <a:solidFill>
                            <a:srgbClr val="495455"/>
                          </a:solidFill>
                          <a:effectLst/>
                          <a:latin typeface="Myriad Pro" panose="020B0503030403020204" pitchFamily="34" charset="0"/>
                        </a:rPr>
                        <a:t>Identifies own cultural rules and biases (e.g. with a strong preference for those rules shared with own cultural group and seeks the same in others.)</a:t>
                      </a:r>
                      <a:endParaRPr lang="en-US" sz="1050" dirty="0">
                        <a:solidFill>
                          <a:srgbClr val="495455"/>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algn="l">
                        <a:lnSpc>
                          <a:spcPct val="115000"/>
                        </a:lnSpc>
                        <a:spcBef>
                          <a:spcPts val="0"/>
                        </a:spcBef>
                        <a:spcAft>
                          <a:spcPts val="1000"/>
                        </a:spcAft>
                      </a:pPr>
                      <a:r>
                        <a:rPr lang="en-US" sz="900" dirty="0">
                          <a:solidFill>
                            <a:srgbClr val="495455"/>
                          </a:solidFill>
                          <a:effectLst/>
                          <a:latin typeface="Myriad Pro" panose="020B0503030403020204" pitchFamily="34" charset="0"/>
                        </a:rPr>
                        <a:t>Recognizes new perspectives about own cultural rules and biases (e.g. not looking for sameness; comfortable with the complexities that new perspectives offer.)</a:t>
                      </a:r>
                      <a:endParaRPr lang="en-US" sz="1050" dirty="0">
                        <a:solidFill>
                          <a:srgbClr val="495455"/>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algn="l">
                        <a:lnSpc>
                          <a:spcPct val="115000"/>
                        </a:lnSpc>
                        <a:spcBef>
                          <a:spcPts val="0"/>
                        </a:spcBef>
                        <a:spcAft>
                          <a:spcPts val="1000"/>
                        </a:spcAft>
                      </a:pPr>
                      <a:r>
                        <a:rPr lang="en-US" sz="900" dirty="0">
                          <a:solidFill>
                            <a:srgbClr val="495455"/>
                          </a:solidFill>
                          <a:effectLst/>
                          <a:latin typeface="Myriad Pro" panose="020B0503030403020204" pitchFamily="34" charset="0"/>
                        </a:rPr>
                        <a:t>Articulates insights into own cultural rules and biases (e.g. seeking complexity; aware of how her/his experiences have shaped these rules, and how to recognize and respond to cultural biases, resulting in a shift in self-description.)</a:t>
                      </a:r>
                      <a:endParaRPr lang="en-US" sz="1050" dirty="0">
                        <a:solidFill>
                          <a:srgbClr val="495455"/>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49831633"/>
                  </a:ext>
                </a:extLst>
              </a:tr>
              <a:tr h="1113130">
                <a:tc>
                  <a:txBody>
                    <a:bodyPr/>
                    <a:lstStyle/>
                    <a:p>
                      <a:pPr marL="0" marR="0" algn="l">
                        <a:spcBef>
                          <a:spcPts val="0"/>
                        </a:spcBef>
                        <a:spcAft>
                          <a:spcPts val="0"/>
                        </a:spcAft>
                      </a:pPr>
                      <a:r>
                        <a:rPr lang="en-US" sz="1050" b="1" dirty="0">
                          <a:effectLst/>
                          <a:latin typeface="Myriad Pro" panose="020B0503030403020204" pitchFamily="34" charset="0"/>
                        </a:rPr>
                        <a:t>Knowledge</a:t>
                      </a:r>
                      <a:endParaRPr lang="en-US" sz="1400" b="1" dirty="0">
                        <a:effectLst/>
                        <a:latin typeface="Myriad Pro" panose="020B0503030403020204" pitchFamily="34" charset="0"/>
                      </a:endParaRPr>
                    </a:p>
                    <a:p>
                      <a:pPr marL="0" marR="0" algn="l">
                        <a:spcBef>
                          <a:spcPts val="0"/>
                        </a:spcBef>
                        <a:spcAft>
                          <a:spcPts val="0"/>
                        </a:spcAft>
                      </a:pPr>
                      <a:r>
                        <a:rPr lang="en-US" sz="1050" b="0" dirty="0">
                          <a:effectLst/>
                          <a:latin typeface="Myriad Pro" panose="020B0503030403020204" pitchFamily="34" charset="0"/>
                        </a:rPr>
                        <a:t> </a:t>
                      </a:r>
                      <a:endParaRPr lang="en-US" sz="1400" b="0" dirty="0">
                        <a:effectLst/>
                        <a:latin typeface="Myriad Pro" panose="020B0503030403020204" pitchFamily="34" charset="0"/>
                      </a:endParaRPr>
                    </a:p>
                    <a:p>
                      <a:pPr marL="0" marR="0" algn="l">
                        <a:spcBef>
                          <a:spcPts val="0"/>
                        </a:spcBef>
                        <a:spcAft>
                          <a:spcPts val="0"/>
                        </a:spcAft>
                      </a:pPr>
                      <a:r>
                        <a:rPr lang="en-US" sz="1050" b="0" dirty="0">
                          <a:effectLst/>
                          <a:latin typeface="Myriad Pro" panose="020B0503030403020204" pitchFamily="34" charset="0"/>
                        </a:rPr>
                        <a:t>Knowledge of cultural</a:t>
                      </a:r>
                      <a:endParaRPr lang="en-US" sz="1400" b="0" dirty="0">
                        <a:effectLst/>
                        <a:latin typeface="Myriad Pro" panose="020B0503030403020204" pitchFamily="34" charset="0"/>
                      </a:endParaRPr>
                    </a:p>
                    <a:p>
                      <a:pPr marL="0" marR="0" algn="l">
                        <a:spcBef>
                          <a:spcPts val="0"/>
                        </a:spcBef>
                        <a:spcAft>
                          <a:spcPts val="0"/>
                        </a:spcAft>
                      </a:pPr>
                      <a:r>
                        <a:rPr lang="en-US" sz="1050" b="0" dirty="0">
                          <a:effectLst/>
                          <a:latin typeface="Myriad Pro" panose="020B0503030403020204" pitchFamily="34" charset="0"/>
                        </a:rPr>
                        <a:t>worldview frameworks</a:t>
                      </a:r>
                      <a:endParaRPr lang="en-US" sz="1400" b="0" dirty="0">
                        <a:solidFill>
                          <a:srgbClr val="000000"/>
                        </a:solidFill>
                        <a:effectLst/>
                        <a:latin typeface="Myriad Pro" panose="020B0503030403020204" pitchFamily="34" charset="0"/>
                        <a:ea typeface="Calibri" panose="020F0502020204030204" pitchFamily="34" charset="0"/>
                        <a:cs typeface="Garamond" panose="02020404030301010803"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3C066"/>
                    </a:solidFill>
                  </a:tcPr>
                </a:tc>
                <a:tc>
                  <a:txBody>
                    <a:bodyPr/>
                    <a:lstStyle/>
                    <a:p>
                      <a:pPr marL="0" marR="0" algn="l">
                        <a:spcBef>
                          <a:spcPts val="0"/>
                        </a:spcBef>
                        <a:spcAft>
                          <a:spcPts val="0"/>
                        </a:spcAft>
                      </a:pPr>
                      <a:r>
                        <a:rPr lang="en-US" sz="900" dirty="0">
                          <a:solidFill>
                            <a:srgbClr val="495455"/>
                          </a:solidFill>
                          <a:effectLst/>
                          <a:latin typeface="Myriad Pro" panose="020B0503030403020204" pitchFamily="34" charset="0"/>
                        </a:rPr>
                        <a:t>Demonstrates partial understanding of the complexity of elements important to members of another culture in relation to its history, values, politics, communication styles, economy, or beliefs and practices.</a:t>
                      </a:r>
                      <a:endParaRPr lang="en-US" sz="1100" dirty="0">
                        <a:solidFill>
                          <a:srgbClr val="495455"/>
                        </a:solidFill>
                        <a:effectLst/>
                        <a:latin typeface="Myriad Pro" panose="020B0503030403020204" pitchFamily="34" charset="0"/>
                        <a:ea typeface="Calibri" panose="020F0502020204030204" pitchFamily="34" charset="0"/>
                        <a:cs typeface="Garamond" panose="02020404030301010803"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l">
                        <a:spcBef>
                          <a:spcPts val="0"/>
                        </a:spcBef>
                        <a:spcAft>
                          <a:spcPts val="0"/>
                        </a:spcAft>
                      </a:pPr>
                      <a:r>
                        <a:rPr lang="en-US" sz="900" dirty="0">
                          <a:solidFill>
                            <a:srgbClr val="495455"/>
                          </a:solidFill>
                          <a:effectLst/>
                          <a:latin typeface="Myriad Pro" panose="020B0503030403020204" pitchFamily="34" charset="0"/>
                        </a:rPr>
                        <a:t>Demonstrates adequate understanding of the complexity of elements important to members of another culture in relation to its history, values, politics, communication styles, economy, or beliefs and practices.</a:t>
                      </a:r>
                      <a:endParaRPr lang="en-US" sz="1100" dirty="0">
                        <a:solidFill>
                          <a:srgbClr val="495455"/>
                        </a:solidFill>
                        <a:effectLst/>
                        <a:latin typeface="Myriad Pro" panose="020B0503030403020204" pitchFamily="34" charset="0"/>
                        <a:ea typeface="Calibri" panose="020F0502020204030204" pitchFamily="34" charset="0"/>
                        <a:cs typeface="Garamond" panose="02020404030301010803"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l">
                        <a:spcBef>
                          <a:spcPts val="0"/>
                        </a:spcBef>
                        <a:spcAft>
                          <a:spcPts val="0"/>
                        </a:spcAft>
                      </a:pPr>
                      <a:r>
                        <a:rPr lang="en-US" sz="900" dirty="0">
                          <a:solidFill>
                            <a:srgbClr val="495455"/>
                          </a:solidFill>
                          <a:effectLst/>
                          <a:latin typeface="Myriad Pro" panose="020B0503030403020204" pitchFamily="34" charset="0"/>
                        </a:rPr>
                        <a:t>Demonstrates sophisticated understanding of the complexity of elements important to members of another culture in relation to its history, values, politics, communication styles, economy, or beliefs and practices.</a:t>
                      </a:r>
                      <a:endParaRPr lang="en-US" sz="1100" dirty="0">
                        <a:solidFill>
                          <a:srgbClr val="495455"/>
                        </a:solidFill>
                        <a:effectLst/>
                        <a:latin typeface="Myriad Pro" panose="020B0503030403020204" pitchFamily="34" charset="0"/>
                        <a:ea typeface="Calibri" panose="020F0502020204030204" pitchFamily="34" charset="0"/>
                        <a:cs typeface="Garamond" panose="02020404030301010803"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31717404"/>
                  </a:ext>
                </a:extLst>
              </a:tr>
              <a:tr h="761616">
                <a:tc>
                  <a:txBody>
                    <a:bodyPr/>
                    <a:lstStyle/>
                    <a:p>
                      <a:pPr marL="0" marR="0" algn="l">
                        <a:spcBef>
                          <a:spcPts val="0"/>
                        </a:spcBef>
                        <a:spcAft>
                          <a:spcPts val="0"/>
                        </a:spcAft>
                      </a:pPr>
                      <a:r>
                        <a:rPr lang="en-US" sz="1050" b="1" dirty="0" smtClean="0">
                          <a:effectLst/>
                          <a:latin typeface="Myriad Pro" panose="020B0503030403020204" pitchFamily="34" charset="0"/>
                        </a:rPr>
                        <a:t>Skill</a:t>
                      </a:r>
                      <a:endParaRPr lang="en-US" sz="1050" b="1" baseline="0" dirty="0" smtClean="0">
                        <a:effectLst/>
                        <a:latin typeface="Myriad Pro" panose="020B0503030403020204" pitchFamily="34" charset="0"/>
                      </a:endParaRPr>
                    </a:p>
                    <a:p>
                      <a:pPr marL="0" marR="0" algn="l">
                        <a:spcBef>
                          <a:spcPts val="0"/>
                        </a:spcBef>
                        <a:spcAft>
                          <a:spcPts val="0"/>
                        </a:spcAft>
                      </a:pPr>
                      <a:r>
                        <a:rPr lang="en-US" sz="1050" b="0" baseline="0" dirty="0" smtClean="0">
                          <a:effectLst/>
                          <a:latin typeface="Myriad Pro" panose="020B0503030403020204" pitchFamily="34" charset="0"/>
                        </a:rPr>
                        <a:t>Empathy</a:t>
                      </a:r>
                      <a:endParaRPr lang="en-US" sz="1050" b="0" dirty="0" smtClean="0">
                        <a:effectLst/>
                        <a:latin typeface="Myriad Pro" panose="020B0503030403020204" pitchFamily="34"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3C066"/>
                    </a:solidFill>
                  </a:tcPr>
                </a:tc>
                <a:tc>
                  <a:txBody>
                    <a:bodyPr/>
                    <a:lstStyle/>
                    <a:p>
                      <a:pPr marL="0" marR="0" algn="l">
                        <a:spcBef>
                          <a:spcPts val="0"/>
                        </a:spcBef>
                        <a:spcAft>
                          <a:spcPts val="0"/>
                        </a:spcAft>
                      </a:pPr>
                      <a:r>
                        <a:rPr lang="en-US" sz="900" dirty="0">
                          <a:solidFill>
                            <a:srgbClr val="495455"/>
                          </a:solidFill>
                          <a:effectLst/>
                          <a:latin typeface="Myriad Pro" panose="020B0503030403020204" pitchFamily="34" charset="0"/>
                        </a:rPr>
                        <a:t>Identifies components of other cultural perspectives but responds in all situations with own worldview.</a:t>
                      </a:r>
                      <a:endParaRPr lang="en-US" sz="1100" dirty="0">
                        <a:solidFill>
                          <a:srgbClr val="495455"/>
                        </a:solidFill>
                        <a:effectLst/>
                        <a:latin typeface="Myriad Pro" panose="020B0503030403020204" pitchFamily="34" charset="0"/>
                        <a:ea typeface="Calibri" panose="020F0502020204030204" pitchFamily="34" charset="0"/>
                        <a:cs typeface="Garamond" panose="02020404030301010803"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algn="l">
                        <a:spcBef>
                          <a:spcPts val="0"/>
                        </a:spcBef>
                        <a:spcAft>
                          <a:spcPts val="0"/>
                        </a:spcAft>
                      </a:pPr>
                      <a:r>
                        <a:rPr lang="en-US" sz="900" dirty="0">
                          <a:solidFill>
                            <a:srgbClr val="495455"/>
                          </a:solidFill>
                          <a:effectLst/>
                          <a:latin typeface="Myriad Pro" panose="020B0503030403020204" pitchFamily="34" charset="0"/>
                        </a:rPr>
                        <a:t>Recognizes intellectual and emotional dimensions of more than one worldview and sometimes uses more than one worldview in interactions.</a:t>
                      </a:r>
                      <a:endParaRPr lang="en-US" sz="1100" dirty="0">
                        <a:solidFill>
                          <a:srgbClr val="495455"/>
                        </a:solidFill>
                        <a:effectLst/>
                        <a:latin typeface="Myriad Pro" panose="020B0503030403020204" pitchFamily="34" charset="0"/>
                        <a:ea typeface="Calibri" panose="020F0502020204030204" pitchFamily="34" charset="0"/>
                        <a:cs typeface="Garamond" panose="02020404030301010803"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algn="l">
                        <a:spcBef>
                          <a:spcPts val="0"/>
                        </a:spcBef>
                        <a:spcAft>
                          <a:spcPts val="0"/>
                        </a:spcAft>
                      </a:pPr>
                      <a:r>
                        <a:rPr lang="en-US" sz="900" dirty="0">
                          <a:solidFill>
                            <a:srgbClr val="495455"/>
                          </a:solidFill>
                          <a:effectLst/>
                          <a:latin typeface="Myriad Pro" panose="020B0503030403020204" pitchFamily="34" charset="0"/>
                        </a:rPr>
                        <a:t>Interprets intercultural experience from the perspectives of own and more than one worldview and demonstrates ability to act in a supportive manner that recognizes the feelings of another cultural group.</a:t>
                      </a:r>
                      <a:endParaRPr lang="en-US" sz="1100" dirty="0">
                        <a:solidFill>
                          <a:srgbClr val="495455"/>
                        </a:solidFill>
                        <a:effectLst/>
                        <a:latin typeface="Myriad Pro" panose="020B0503030403020204" pitchFamily="34" charset="0"/>
                        <a:ea typeface="Calibri" panose="020F0502020204030204" pitchFamily="34" charset="0"/>
                        <a:cs typeface="Garamond" panose="02020404030301010803"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96116"/>
                  </a:ext>
                </a:extLst>
              </a:tr>
              <a:tr h="1473432">
                <a:tc>
                  <a:txBody>
                    <a:bodyPr/>
                    <a:lstStyle/>
                    <a:p>
                      <a:pPr marL="0" marR="0" algn="l">
                        <a:lnSpc>
                          <a:spcPct val="115000"/>
                        </a:lnSpc>
                        <a:spcBef>
                          <a:spcPts val="0"/>
                        </a:spcBef>
                        <a:spcAft>
                          <a:spcPts val="1000"/>
                        </a:spcAft>
                      </a:pPr>
                      <a:r>
                        <a:rPr lang="en-US" sz="1050" b="1" dirty="0" smtClean="0">
                          <a:effectLst/>
                          <a:latin typeface="Myriad Pro" panose="020B0503030403020204" pitchFamily="34" charset="0"/>
                        </a:rPr>
                        <a:t>Skill</a:t>
                      </a:r>
                      <a:endParaRPr lang="en-US" sz="1200" b="1" dirty="0">
                        <a:effectLst/>
                        <a:latin typeface="Myriad Pro" panose="020B0503030403020204" pitchFamily="34" charset="0"/>
                      </a:endParaRPr>
                    </a:p>
                    <a:p>
                      <a:pPr marL="0" marR="0" algn="l">
                        <a:lnSpc>
                          <a:spcPct val="115000"/>
                        </a:lnSpc>
                        <a:spcBef>
                          <a:spcPts val="0"/>
                        </a:spcBef>
                        <a:spcAft>
                          <a:spcPts val="1000"/>
                        </a:spcAft>
                      </a:pPr>
                      <a:r>
                        <a:rPr lang="en-US" sz="1050" b="0" dirty="0">
                          <a:effectLst/>
                          <a:latin typeface="Myriad Pro" panose="020B0503030403020204" pitchFamily="34" charset="0"/>
                        </a:rPr>
                        <a:t>Verbal &amp; Nonverbal Communication</a:t>
                      </a:r>
                      <a:endParaRPr lang="en-US" sz="1200" b="0" dirty="0">
                        <a:effectLst/>
                        <a:latin typeface="Myriad Pro" panose="020B0503030403020204" pitchFamily="34"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3C066"/>
                    </a:solidFill>
                  </a:tcPr>
                </a:tc>
                <a:tc>
                  <a:txBody>
                    <a:bodyPr/>
                    <a:lstStyle/>
                    <a:p>
                      <a:pPr marL="0" marR="0" algn="l">
                        <a:lnSpc>
                          <a:spcPct val="115000"/>
                        </a:lnSpc>
                        <a:spcBef>
                          <a:spcPts val="0"/>
                        </a:spcBef>
                        <a:spcAft>
                          <a:spcPts val="1000"/>
                        </a:spcAft>
                      </a:pPr>
                      <a:r>
                        <a:rPr lang="en-US" sz="900" dirty="0">
                          <a:solidFill>
                            <a:srgbClr val="495455"/>
                          </a:solidFill>
                          <a:effectLst/>
                          <a:latin typeface="Myriad Pro" panose="020B0503030403020204" pitchFamily="34" charset="0"/>
                        </a:rPr>
                        <a:t>Identifies some cultural differences in verbal and nonverbal communication and is aware that misunderstandings can occur based on those differences but is still unable to negotiate a shared understanding.</a:t>
                      </a:r>
                      <a:endParaRPr lang="en-US" sz="1050" dirty="0">
                        <a:solidFill>
                          <a:srgbClr val="495455"/>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15000"/>
                        </a:lnSpc>
                        <a:spcBef>
                          <a:spcPts val="0"/>
                        </a:spcBef>
                        <a:spcAft>
                          <a:spcPts val="1000"/>
                        </a:spcAft>
                      </a:pPr>
                      <a:r>
                        <a:rPr lang="en-US" sz="900" dirty="0">
                          <a:solidFill>
                            <a:srgbClr val="495455"/>
                          </a:solidFill>
                          <a:effectLst/>
                          <a:latin typeface="Myriad Pro" panose="020B0503030403020204" pitchFamily="34" charset="0"/>
                        </a:rPr>
                        <a:t>Recognizes and participates in cultural differences in verbal and nonverbal communication and begins to negotiate a shared understanding based on those differences.</a:t>
                      </a:r>
                      <a:endParaRPr lang="en-US" sz="1050" dirty="0">
                        <a:solidFill>
                          <a:srgbClr val="495455"/>
                        </a:solidFill>
                        <a:effectLst/>
                        <a:latin typeface="Myriad Pro" panose="020B0503030403020204" pitchFamily="34" charset="0"/>
                      </a:endParaRPr>
                    </a:p>
                    <a:p>
                      <a:pPr marL="0" marR="0" algn="l">
                        <a:lnSpc>
                          <a:spcPct val="115000"/>
                        </a:lnSpc>
                        <a:spcBef>
                          <a:spcPts val="0"/>
                        </a:spcBef>
                        <a:spcAft>
                          <a:spcPts val="1000"/>
                        </a:spcAft>
                      </a:pPr>
                      <a:r>
                        <a:rPr lang="en-US" sz="900" dirty="0">
                          <a:solidFill>
                            <a:srgbClr val="495455"/>
                          </a:solidFill>
                          <a:effectLst/>
                          <a:latin typeface="Myriad Pro" panose="020B0503030403020204" pitchFamily="34" charset="0"/>
                        </a:rPr>
                        <a:t> </a:t>
                      </a:r>
                      <a:endParaRPr lang="en-US" sz="1050" dirty="0">
                        <a:solidFill>
                          <a:srgbClr val="495455"/>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15000"/>
                        </a:lnSpc>
                        <a:spcBef>
                          <a:spcPts val="0"/>
                        </a:spcBef>
                        <a:spcAft>
                          <a:spcPts val="1000"/>
                        </a:spcAft>
                      </a:pPr>
                      <a:r>
                        <a:rPr lang="en-US" sz="900" dirty="0">
                          <a:solidFill>
                            <a:srgbClr val="495455"/>
                          </a:solidFill>
                          <a:effectLst/>
                          <a:latin typeface="Myriad Pro" panose="020B0503030403020204" pitchFamily="34" charset="0"/>
                        </a:rPr>
                        <a:t>Articulates a complex understanding of cultural differences in verbal and nonverbal communication (e.g., demonstrates understanding of the degree to which people use physical contact while communicating in different cultures or use direct/indirect and explicit/implicit meanings) and is able to skillfully negotiate a shared understanding based on those differences.</a:t>
                      </a:r>
                      <a:endParaRPr lang="en-US" sz="1050" dirty="0">
                        <a:solidFill>
                          <a:srgbClr val="495455"/>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97537475"/>
                  </a:ext>
                </a:extLst>
              </a:tr>
              <a:tr h="1037826">
                <a:tc>
                  <a:txBody>
                    <a:bodyPr/>
                    <a:lstStyle/>
                    <a:p>
                      <a:pPr marL="0" marR="0" algn="l">
                        <a:lnSpc>
                          <a:spcPct val="115000"/>
                        </a:lnSpc>
                        <a:spcBef>
                          <a:spcPts val="0"/>
                        </a:spcBef>
                        <a:spcAft>
                          <a:spcPts val="1000"/>
                        </a:spcAft>
                      </a:pPr>
                      <a:r>
                        <a:rPr lang="en-US" sz="1050" b="1" dirty="0" smtClean="0">
                          <a:effectLst/>
                          <a:latin typeface="Myriad Pro" panose="020B0503030403020204" pitchFamily="34" charset="0"/>
                        </a:rPr>
                        <a:t>Attitude</a:t>
                      </a:r>
                      <a:endParaRPr lang="en-US" sz="1200" b="1" dirty="0">
                        <a:effectLst/>
                        <a:latin typeface="Myriad Pro" panose="020B0503030403020204" pitchFamily="34" charset="0"/>
                      </a:endParaRPr>
                    </a:p>
                    <a:p>
                      <a:pPr marL="0" marR="0" algn="l">
                        <a:lnSpc>
                          <a:spcPct val="115000"/>
                        </a:lnSpc>
                        <a:spcBef>
                          <a:spcPts val="0"/>
                        </a:spcBef>
                        <a:spcAft>
                          <a:spcPts val="1000"/>
                        </a:spcAft>
                      </a:pPr>
                      <a:r>
                        <a:rPr lang="en-US" sz="1050" b="0" dirty="0">
                          <a:effectLst/>
                          <a:latin typeface="Myriad Pro" panose="020B0503030403020204" pitchFamily="34" charset="0"/>
                        </a:rPr>
                        <a:t>Curiosity</a:t>
                      </a:r>
                      <a:endParaRPr lang="en-US" sz="1200" b="0" dirty="0">
                        <a:effectLst/>
                        <a:latin typeface="Myriad Pro" panose="020B0503030403020204" pitchFamily="34"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3C066"/>
                    </a:solidFill>
                  </a:tcPr>
                </a:tc>
                <a:tc>
                  <a:txBody>
                    <a:bodyPr/>
                    <a:lstStyle/>
                    <a:p>
                      <a:pPr marL="0" marR="0" algn="l">
                        <a:lnSpc>
                          <a:spcPct val="115000"/>
                        </a:lnSpc>
                        <a:spcBef>
                          <a:spcPts val="0"/>
                        </a:spcBef>
                        <a:spcAft>
                          <a:spcPts val="1000"/>
                        </a:spcAft>
                      </a:pPr>
                      <a:r>
                        <a:rPr lang="en-US" sz="900" dirty="0">
                          <a:solidFill>
                            <a:srgbClr val="495455"/>
                          </a:solidFill>
                          <a:effectLst/>
                          <a:latin typeface="Myriad Pro" panose="020B0503030403020204" pitchFamily="34" charset="0"/>
                        </a:rPr>
                        <a:t>Asks simple or surface questions about other cultures.</a:t>
                      </a:r>
                      <a:endParaRPr lang="en-US" sz="1050" dirty="0">
                        <a:solidFill>
                          <a:srgbClr val="495455"/>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algn="l">
                        <a:lnSpc>
                          <a:spcPct val="115000"/>
                        </a:lnSpc>
                        <a:spcBef>
                          <a:spcPts val="0"/>
                        </a:spcBef>
                        <a:spcAft>
                          <a:spcPts val="1000"/>
                        </a:spcAft>
                      </a:pPr>
                      <a:r>
                        <a:rPr lang="en-US" sz="900" dirty="0">
                          <a:solidFill>
                            <a:srgbClr val="495455"/>
                          </a:solidFill>
                          <a:effectLst/>
                          <a:latin typeface="Myriad Pro" panose="020B0503030403020204" pitchFamily="34" charset="0"/>
                        </a:rPr>
                        <a:t>Asks deeper questions about other cultures and seeks out answers to these questions.</a:t>
                      </a:r>
                      <a:endParaRPr lang="en-US" sz="1050" dirty="0">
                        <a:solidFill>
                          <a:srgbClr val="495455"/>
                        </a:solidFill>
                        <a:effectLst/>
                        <a:latin typeface="Myriad Pro" panose="020B0503030403020204" pitchFamily="34" charset="0"/>
                      </a:endParaRPr>
                    </a:p>
                    <a:p>
                      <a:pPr marL="0" marR="0" algn="l">
                        <a:lnSpc>
                          <a:spcPct val="115000"/>
                        </a:lnSpc>
                        <a:spcBef>
                          <a:spcPts val="0"/>
                        </a:spcBef>
                        <a:spcAft>
                          <a:spcPts val="1000"/>
                        </a:spcAft>
                      </a:pPr>
                      <a:r>
                        <a:rPr lang="en-US" sz="900" dirty="0">
                          <a:solidFill>
                            <a:srgbClr val="495455"/>
                          </a:solidFill>
                          <a:effectLst/>
                          <a:latin typeface="Myriad Pro" panose="020B0503030403020204" pitchFamily="34" charset="0"/>
                        </a:rPr>
                        <a:t> </a:t>
                      </a:r>
                      <a:endParaRPr lang="en-US" sz="1050" dirty="0">
                        <a:solidFill>
                          <a:srgbClr val="495455"/>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algn="l">
                        <a:lnSpc>
                          <a:spcPct val="115000"/>
                        </a:lnSpc>
                        <a:spcBef>
                          <a:spcPts val="0"/>
                        </a:spcBef>
                        <a:spcAft>
                          <a:spcPts val="1000"/>
                        </a:spcAft>
                      </a:pPr>
                      <a:r>
                        <a:rPr lang="en-US" sz="900" dirty="0">
                          <a:solidFill>
                            <a:srgbClr val="495455"/>
                          </a:solidFill>
                          <a:effectLst/>
                          <a:latin typeface="Myriad Pro" panose="020B0503030403020204" pitchFamily="34" charset="0"/>
                        </a:rPr>
                        <a:t>Asks complex questions about other cultures, seeks out and articulates answers to these questions that reflect multiple cultural perspectives.</a:t>
                      </a:r>
                      <a:endParaRPr lang="en-US" sz="1050" dirty="0">
                        <a:solidFill>
                          <a:srgbClr val="495455"/>
                        </a:solidFill>
                        <a:effectLst/>
                        <a:latin typeface="Myriad Pro" panose="020B0503030403020204" pitchFamily="34" charset="0"/>
                      </a:endParaRPr>
                    </a:p>
                    <a:p>
                      <a:pPr marL="0" marR="0" algn="l">
                        <a:lnSpc>
                          <a:spcPct val="115000"/>
                        </a:lnSpc>
                        <a:spcBef>
                          <a:spcPts val="0"/>
                        </a:spcBef>
                        <a:spcAft>
                          <a:spcPts val="1000"/>
                        </a:spcAft>
                      </a:pPr>
                      <a:r>
                        <a:rPr lang="en-US" sz="900" dirty="0">
                          <a:solidFill>
                            <a:srgbClr val="495455"/>
                          </a:solidFill>
                          <a:effectLst/>
                          <a:latin typeface="Myriad Pro" panose="020B0503030403020204" pitchFamily="34" charset="0"/>
                        </a:rPr>
                        <a:t> </a:t>
                      </a:r>
                      <a:endParaRPr lang="en-US" sz="1050" dirty="0">
                        <a:solidFill>
                          <a:srgbClr val="495455"/>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82035615"/>
                  </a:ext>
                </a:extLst>
              </a:tr>
              <a:tr h="1271312">
                <a:tc>
                  <a:txBody>
                    <a:bodyPr/>
                    <a:lstStyle/>
                    <a:p>
                      <a:pPr marL="0" marR="0" algn="l">
                        <a:lnSpc>
                          <a:spcPct val="115000"/>
                        </a:lnSpc>
                        <a:spcBef>
                          <a:spcPts val="0"/>
                        </a:spcBef>
                        <a:spcAft>
                          <a:spcPts val="1000"/>
                        </a:spcAft>
                      </a:pPr>
                      <a:r>
                        <a:rPr lang="en-US" sz="1050" b="1" dirty="0" smtClean="0">
                          <a:effectLst/>
                          <a:latin typeface="Myriad Pro" panose="020B0503030403020204" pitchFamily="34" charset="0"/>
                        </a:rPr>
                        <a:t>Attitude</a:t>
                      </a:r>
                      <a:endParaRPr lang="en-US" sz="1200" b="1" dirty="0">
                        <a:effectLst/>
                        <a:latin typeface="Myriad Pro" panose="020B0503030403020204" pitchFamily="34" charset="0"/>
                      </a:endParaRPr>
                    </a:p>
                    <a:p>
                      <a:pPr marL="0" marR="0" algn="l">
                        <a:lnSpc>
                          <a:spcPct val="115000"/>
                        </a:lnSpc>
                        <a:spcBef>
                          <a:spcPts val="0"/>
                        </a:spcBef>
                        <a:spcAft>
                          <a:spcPts val="1000"/>
                        </a:spcAft>
                      </a:pPr>
                      <a:r>
                        <a:rPr lang="en-US" sz="1050" b="0" dirty="0">
                          <a:effectLst/>
                          <a:latin typeface="Myriad Pro" panose="020B0503030403020204" pitchFamily="34" charset="0"/>
                        </a:rPr>
                        <a:t>Openness</a:t>
                      </a:r>
                      <a:endParaRPr lang="en-US" sz="1200" b="0" dirty="0">
                        <a:effectLst/>
                        <a:latin typeface="Myriad Pro" panose="020B0503030403020204" pitchFamily="34"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3C066"/>
                    </a:solidFill>
                  </a:tcPr>
                </a:tc>
                <a:tc>
                  <a:txBody>
                    <a:bodyPr/>
                    <a:lstStyle/>
                    <a:p>
                      <a:pPr marL="0" marR="0" algn="l">
                        <a:lnSpc>
                          <a:spcPct val="115000"/>
                        </a:lnSpc>
                        <a:spcBef>
                          <a:spcPts val="0"/>
                        </a:spcBef>
                        <a:spcAft>
                          <a:spcPts val="1000"/>
                        </a:spcAft>
                      </a:pPr>
                      <a:r>
                        <a:rPr lang="en-US" sz="900" dirty="0">
                          <a:solidFill>
                            <a:srgbClr val="495455"/>
                          </a:solidFill>
                          <a:effectLst/>
                          <a:latin typeface="Myriad Pro" panose="020B0503030403020204" pitchFamily="34" charset="0"/>
                        </a:rPr>
                        <a:t>Expresses openness to most, if not all, interactions with culturally different others. Has difficulty suspending any judgment in her/his interactions with culturally different others, and is aware of own judgment and expresses a willingness to change.</a:t>
                      </a:r>
                      <a:endParaRPr lang="en-US" sz="1050" dirty="0">
                        <a:solidFill>
                          <a:srgbClr val="495455"/>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15000"/>
                        </a:lnSpc>
                        <a:spcBef>
                          <a:spcPts val="0"/>
                        </a:spcBef>
                        <a:spcAft>
                          <a:spcPts val="1000"/>
                        </a:spcAft>
                      </a:pPr>
                      <a:r>
                        <a:rPr lang="en-US" sz="900" dirty="0">
                          <a:solidFill>
                            <a:srgbClr val="495455"/>
                          </a:solidFill>
                          <a:effectLst/>
                          <a:latin typeface="Myriad Pro" panose="020B0503030403020204" pitchFamily="34" charset="0"/>
                        </a:rPr>
                        <a:t>Begins to initiate and develop interactions with culturally different others. Begins to suspend judgment in valuing her/his interactions with culturally different others. </a:t>
                      </a:r>
                      <a:endParaRPr lang="en-US" sz="1050" dirty="0">
                        <a:solidFill>
                          <a:srgbClr val="495455"/>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15000"/>
                        </a:lnSpc>
                        <a:spcBef>
                          <a:spcPts val="0"/>
                        </a:spcBef>
                        <a:spcAft>
                          <a:spcPts val="1000"/>
                        </a:spcAft>
                      </a:pPr>
                      <a:r>
                        <a:rPr lang="en-US" sz="900" dirty="0">
                          <a:solidFill>
                            <a:srgbClr val="495455"/>
                          </a:solidFill>
                          <a:effectLst/>
                          <a:latin typeface="Myriad Pro" panose="020B0503030403020204" pitchFamily="34" charset="0"/>
                        </a:rPr>
                        <a:t>Initiates and develops interactions with culturally different others. Suspends judgment in valuing her/his interactions with culturally different others.</a:t>
                      </a:r>
                      <a:endParaRPr lang="en-US" sz="1050" dirty="0">
                        <a:solidFill>
                          <a:srgbClr val="495455"/>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56975892"/>
                  </a:ext>
                </a:extLst>
              </a:tr>
            </a:tbl>
          </a:graphicData>
        </a:graphic>
      </p:graphicFrame>
    </p:spTree>
    <p:extLst>
      <p:ext uri="{BB962C8B-B14F-4D97-AF65-F5344CB8AC3E}">
        <p14:creationId xmlns:p14="http://schemas.microsoft.com/office/powerpoint/2010/main" val="14426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E3C0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4301202" y="157610"/>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3200" b="1" dirty="0" smtClean="0">
                  <a:solidFill>
                    <a:srgbClr val="FFFFFF"/>
                  </a:solidFill>
                  <a:effectLst/>
                  <a:latin typeface="Myriad Pro Cond" panose="020B0506030403020204" pitchFamily="34" charset="0"/>
                  <a:ea typeface="Calibri" panose="020F0502020204030204" pitchFamily="34" charset="0"/>
                  <a:cs typeface="Times New Roman" panose="02020603050405020304" pitchFamily="18" charset="0"/>
                </a:rPr>
                <a:t>AAC&amp;U VALUE </a:t>
              </a:r>
              <a:r>
                <a:rPr lang="en-US" sz="2000" b="1" dirty="0" smtClean="0">
                  <a:solidFill>
                    <a:srgbClr val="FFFFFF"/>
                  </a:solidFill>
                  <a:effectLst/>
                  <a:latin typeface="Myriad Pro Cond" panose="020B0506030403020204" pitchFamily="34" charset="0"/>
                  <a:ea typeface="Calibri" panose="020F0502020204030204" pitchFamily="34" charset="0"/>
                  <a:cs typeface="Times New Roman" panose="02020603050405020304" pitchFamily="18" charset="0"/>
                </a:rPr>
                <a:t>RUBRIC FOR INTERCULTURAL KNOWLEDGE &amp; COMPETENCE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 name="Rectangle 2"/>
          <p:cNvSpPr/>
          <p:nvPr/>
        </p:nvSpPr>
        <p:spPr>
          <a:xfrm>
            <a:off x="324164" y="1000704"/>
            <a:ext cx="4755326" cy="769441"/>
          </a:xfrm>
          <a:prstGeom prst="rect">
            <a:avLst/>
          </a:prstGeom>
        </p:spPr>
        <p:txBody>
          <a:bodyPr wrap="square">
            <a:spAutoFit/>
          </a:bodyPr>
          <a:lstStyle/>
          <a:p>
            <a:pPr lvl="0">
              <a:spcBef>
                <a:spcPct val="20000"/>
              </a:spcBef>
            </a:pPr>
            <a:r>
              <a:rPr lang="en-US" sz="4400" b="1" dirty="0" smtClean="0">
                <a:solidFill>
                  <a:srgbClr val="495455"/>
                </a:solidFill>
                <a:latin typeface="Myriad Pro Cond" panose="020B0506030403020204" pitchFamily="34" charset="0"/>
              </a:rPr>
              <a:t>ATTITUDE OF OPENNESS</a:t>
            </a:r>
            <a:endParaRPr lang="en-US" sz="4400" b="1" dirty="0">
              <a:solidFill>
                <a:srgbClr val="495455"/>
              </a:solidFill>
              <a:latin typeface="Myriad Pro Cond" panose="020B0506030403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066294306"/>
              </p:ext>
            </p:extLst>
          </p:nvPr>
        </p:nvGraphicFramePr>
        <p:xfrm>
          <a:off x="182881" y="1770145"/>
          <a:ext cx="11626446" cy="5013040"/>
        </p:xfrm>
        <a:graphic>
          <a:graphicData uri="http://schemas.openxmlformats.org/drawingml/2006/table">
            <a:tbl>
              <a:tblPr firstRow="1" firstCol="1" bandRow="1">
                <a:tableStyleId>{5C22544A-7EE6-4342-B048-85BDC9FD1C3A}</a:tableStyleId>
              </a:tblPr>
              <a:tblGrid>
                <a:gridCol w="1806348">
                  <a:extLst>
                    <a:ext uri="{9D8B030D-6E8A-4147-A177-3AD203B41FA5}">
                      <a16:colId xmlns:a16="http://schemas.microsoft.com/office/drawing/2014/main" val="1301923957"/>
                    </a:ext>
                  </a:extLst>
                </a:gridCol>
                <a:gridCol w="3025076">
                  <a:extLst>
                    <a:ext uri="{9D8B030D-6E8A-4147-A177-3AD203B41FA5}">
                      <a16:colId xmlns:a16="http://schemas.microsoft.com/office/drawing/2014/main" val="152554307"/>
                    </a:ext>
                  </a:extLst>
                </a:gridCol>
                <a:gridCol w="3277166">
                  <a:extLst>
                    <a:ext uri="{9D8B030D-6E8A-4147-A177-3AD203B41FA5}">
                      <a16:colId xmlns:a16="http://schemas.microsoft.com/office/drawing/2014/main" val="2826670759"/>
                    </a:ext>
                  </a:extLst>
                </a:gridCol>
                <a:gridCol w="3517856">
                  <a:extLst>
                    <a:ext uri="{9D8B030D-6E8A-4147-A177-3AD203B41FA5}">
                      <a16:colId xmlns:a16="http://schemas.microsoft.com/office/drawing/2014/main" val="2038091233"/>
                    </a:ext>
                  </a:extLst>
                </a:gridCol>
              </a:tblGrid>
              <a:tr h="889533">
                <a:tc>
                  <a:txBody>
                    <a:bodyPr/>
                    <a:lstStyle/>
                    <a:p>
                      <a:pPr marL="0" marR="0" algn="ctr">
                        <a:spcBef>
                          <a:spcPts val="0"/>
                        </a:spcBef>
                        <a:spcAft>
                          <a:spcPts val="0"/>
                        </a:spcAft>
                      </a:pPr>
                      <a:r>
                        <a:rPr lang="en-US" sz="1100" dirty="0" smtClean="0">
                          <a:effectLst/>
                        </a:rPr>
                        <a:t> </a:t>
                      </a:r>
                      <a:endParaRPr lang="en-US" sz="1600" dirty="0">
                        <a:solidFill>
                          <a:srgbClr val="000000"/>
                        </a:solidFill>
                        <a:effectLst/>
                        <a:latin typeface="Garamond" panose="02020404030301010803" pitchFamily="18" charset="0"/>
                        <a:ea typeface="Calibri" panose="020F0502020204030204" pitchFamily="34" charset="0"/>
                        <a:cs typeface="Garamond" panose="02020404030301010803" pitchFamily="18" charset="0"/>
                      </a:endParaRP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95455"/>
                    </a:solidFill>
                  </a:tcPr>
                </a:tc>
                <a:tc>
                  <a:txBody>
                    <a:bodyPr/>
                    <a:lstStyle/>
                    <a:p>
                      <a:pPr marL="0" marR="0" algn="ctr">
                        <a:spcBef>
                          <a:spcPts val="0"/>
                        </a:spcBef>
                        <a:spcAft>
                          <a:spcPts val="0"/>
                        </a:spcAft>
                      </a:pPr>
                      <a:r>
                        <a:rPr lang="en-US" sz="2400" dirty="0" smtClean="0">
                          <a:effectLst/>
                          <a:latin typeface="Myriad Pro" panose="020B0503030403020204" pitchFamily="34" charset="0"/>
                        </a:rPr>
                        <a:t>Developing</a:t>
                      </a:r>
                      <a:endParaRPr lang="en-US" sz="3600" dirty="0">
                        <a:solidFill>
                          <a:srgbClr val="000000"/>
                        </a:solidFill>
                        <a:effectLst/>
                        <a:latin typeface="Myriad Pro" panose="020B0503030403020204" pitchFamily="34" charset="0"/>
                        <a:ea typeface="Calibri" panose="020F0502020204030204" pitchFamily="34" charset="0"/>
                        <a:cs typeface="Garamond" panose="02020404030301010803" pitchFamily="18" charset="0"/>
                      </a:endParaRP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95455"/>
                    </a:solidFill>
                  </a:tcPr>
                </a:tc>
                <a:tc>
                  <a:txBody>
                    <a:bodyPr/>
                    <a:lstStyle/>
                    <a:p>
                      <a:pPr marL="0" marR="0" algn="ctr">
                        <a:spcBef>
                          <a:spcPts val="0"/>
                        </a:spcBef>
                        <a:spcAft>
                          <a:spcPts val="0"/>
                        </a:spcAft>
                      </a:pPr>
                      <a:r>
                        <a:rPr lang="en-US" sz="2400" dirty="0" smtClean="0">
                          <a:effectLst/>
                          <a:latin typeface="Myriad Pro" panose="020B0503030403020204" pitchFamily="34" charset="0"/>
                        </a:rPr>
                        <a:t>Emerging</a:t>
                      </a:r>
                      <a:endParaRPr lang="en-US" sz="3600" dirty="0">
                        <a:solidFill>
                          <a:srgbClr val="000000"/>
                        </a:solidFill>
                        <a:effectLst/>
                        <a:latin typeface="Myriad Pro" panose="020B0503030403020204" pitchFamily="34" charset="0"/>
                        <a:ea typeface="Calibri" panose="020F0502020204030204" pitchFamily="34" charset="0"/>
                        <a:cs typeface="Garamond" panose="02020404030301010803" pitchFamily="18" charset="0"/>
                      </a:endParaRP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95455"/>
                    </a:solidFill>
                  </a:tcPr>
                </a:tc>
                <a:tc>
                  <a:txBody>
                    <a:bodyPr/>
                    <a:lstStyle/>
                    <a:p>
                      <a:pPr marL="0" marR="0" algn="ctr">
                        <a:spcBef>
                          <a:spcPts val="0"/>
                        </a:spcBef>
                        <a:spcAft>
                          <a:spcPts val="0"/>
                        </a:spcAft>
                      </a:pPr>
                      <a:r>
                        <a:rPr lang="en-US" sz="2400" dirty="0" smtClean="0">
                          <a:effectLst/>
                          <a:latin typeface="Myriad Pro" panose="020B0503030403020204" pitchFamily="34" charset="0"/>
                        </a:rPr>
                        <a:t>Proficient</a:t>
                      </a:r>
                      <a:endParaRPr lang="en-US" sz="3600" dirty="0">
                        <a:solidFill>
                          <a:srgbClr val="000000"/>
                        </a:solidFill>
                        <a:effectLst/>
                        <a:latin typeface="Myriad Pro" panose="020B0503030403020204" pitchFamily="34" charset="0"/>
                        <a:ea typeface="Calibri" panose="020F0502020204030204" pitchFamily="34" charset="0"/>
                        <a:cs typeface="Garamond" panose="02020404030301010803" pitchFamily="18" charset="0"/>
                      </a:endParaRP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95455"/>
                    </a:solidFill>
                  </a:tcPr>
                </a:tc>
                <a:extLst>
                  <a:ext uri="{0D108BD9-81ED-4DB2-BD59-A6C34878D82A}">
                    <a16:rowId xmlns:a16="http://schemas.microsoft.com/office/drawing/2014/main" val="4075684657"/>
                  </a:ext>
                </a:extLst>
              </a:tr>
              <a:tr h="4123507">
                <a:tc>
                  <a:txBody>
                    <a:bodyPr/>
                    <a:lstStyle/>
                    <a:p>
                      <a:pPr marL="0" marR="0" algn="l">
                        <a:spcBef>
                          <a:spcPts val="0"/>
                        </a:spcBef>
                        <a:spcAft>
                          <a:spcPts val="0"/>
                        </a:spcAft>
                      </a:pPr>
                      <a:r>
                        <a:rPr lang="en-US" sz="2400" b="1" dirty="0" smtClean="0">
                          <a:solidFill>
                            <a:schemeClr val="lt1"/>
                          </a:solidFill>
                          <a:effectLst/>
                          <a:latin typeface="Myriad Pro" panose="020B0503030403020204" pitchFamily="34" charset="0"/>
                          <a:ea typeface="+mn-ea"/>
                          <a:cs typeface="+mn-cs"/>
                        </a:rPr>
                        <a:t>Attitude</a:t>
                      </a:r>
                      <a:r>
                        <a:rPr lang="en-US" sz="2400" b="1" baseline="0" dirty="0" smtClean="0">
                          <a:solidFill>
                            <a:schemeClr val="lt1"/>
                          </a:solidFill>
                          <a:effectLst/>
                          <a:latin typeface="Myriad Pro" panose="020B0503030403020204" pitchFamily="34" charset="0"/>
                          <a:ea typeface="+mn-ea"/>
                          <a:cs typeface="+mn-cs"/>
                        </a:rPr>
                        <a:t> of Openness</a:t>
                      </a:r>
                      <a:endParaRPr lang="en-US" sz="3600" b="1" dirty="0">
                        <a:solidFill>
                          <a:srgbClr val="000000"/>
                        </a:solidFill>
                        <a:effectLst/>
                        <a:latin typeface="Myriad Pro" panose="020B0503030403020204" pitchFamily="34" charset="0"/>
                        <a:ea typeface="Calibri" panose="020F0502020204030204" pitchFamily="34" charset="0"/>
                        <a:cs typeface="Garamond" panose="02020404030301010803"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3C066"/>
                    </a:solidFill>
                  </a:tcPr>
                </a:tc>
                <a:tc>
                  <a:txBody>
                    <a:bodyPr/>
                    <a:lstStyle/>
                    <a:p>
                      <a:pPr marL="0" marR="0" algn="l">
                        <a:lnSpc>
                          <a:spcPct val="115000"/>
                        </a:lnSpc>
                        <a:spcBef>
                          <a:spcPts val="0"/>
                        </a:spcBef>
                        <a:spcAft>
                          <a:spcPts val="1000"/>
                        </a:spcAft>
                      </a:pPr>
                      <a:r>
                        <a:rPr lang="en-US" sz="1800" dirty="0">
                          <a:solidFill>
                            <a:srgbClr val="495455"/>
                          </a:solidFill>
                          <a:effectLst/>
                          <a:latin typeface="Myriad Pro" panose="020B0503030403020204" pitchFamily="34" charset="0"/>
                        </a:rPr>
                        <a:t>Expresses openness to most, if not all, interactions with culturally different others. Has difficulty suspending any judgment in her/his interactions with culturally different others, and is aware of own judgment and expresses a willingness to change.</a:t>
                      </a:r>
                      <a:endParaRPr lang="en-US" sz="1800" dirty="0">
                        <a:solidFill>
                          <a:srgbClr val="495455"/>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algn="l">
                        <a:lnSpc>
                          <a:spcPct val="115000"/>
                        </a:lnSpc>
                        <a:spcBef>
                          <a:spcPts val="0"/>
                        </a:spcBef>
                        <a:spcAft>
                          <a:spcPts val="1000"/>
                        </a:spcAft>
                      </a:pPr>
                      <a:r>
                        <a:rPr lang="en-US" sz="1800" dirty="0">
                          <a:solidFill>
                            <a:srgbClr val="495455"/>
                          </a:solidFill>
                          <a:effectLst/>
                          <a:latin typeface="Myriad Pro" panose="020B0503030403020204" pitchFamily="34" charset="0"/>
                        </a:rPr>
                        <a:t>Begins to initiate and develop interactions with culturally different others. Begins to suspend judgment in valuing her/his interactions with culturally different others. </a:t>
                      </a:r>
                      <a:endParaRPr lang="en-US" sz="1800" dirty="0">
                        <a:solidFill>
                          <a:srgbClr val="495455"/>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algn="l">
                        <a:lnSpc>
                          <a:spcPct val="115000"/>
                        </a:lnSpc>
                        <a:spcBef>
                          <a:spcPts val="0"/>
                        </a:spcBef>
                        <a:spcAft>
                          <a:spcPts val="1000"/>
                        </a:spcAft>
                      </a:pPr>
                      <a:r>
                        <a:rPr lang="en-US" sz="1800" dirty="0">
                          <a:solidFill>
                            <a:srgbClr val="495455"/>
                          </a:solidFill>
                          <a:effectLst/>
                          <a:latin typeface="Myriad Pro" panose="020B0503030403020204" pitchFamily="34" charset="0"/>
                        </a:rPr>
                        <a:t>Initiates and develops interactions with culturally different others. Suspends judgment in valuing her/his interactions with culturally different others.</a:t>
                      </a:r>
                      <a:endParaRPr lang="en-US" sz="1800" dirty="0">
                        <a:solidFill>
                          <a:srgbClr val="495455"/>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60662035"/>
                  </a:ext>
                </a:extLst>
              </a:tr>
            </a:tbl>
          </a:graphicData>
        </a:graphic>
      </p:graphicFrame>
      <p:pic>
        <p:nvPicPr>
          <p:cNvPr id="11" name="Picture 10"/>
          <p:cNvPicPr/>
          <p:nvPr/>
        </p:nvPicPr>
        <p:blipFill rotWithShape="1">
          <a:blip r:embed="rId3" cstate="print">
            <a:extLst>
              <a:ext uri="{BEBA8EAE-BF5A-486C-A8C5-ECC9F3942E4B}">
                <a14:imgProps xmlns:a14="http://schemas.microsoft.com/office/drawing/2010/main">
                  <a14:imgLayer r:embed="rId4">
                    <a14:imgEffect>
                      <a14:saturation sat="0"/>
                    </a14:imgEffect>
                    <a14:imgEffect>
                      <a14:brightnessContrast bright="35000" contrast="99000"/>
                    </a14:imgEffect>
                  </a14:imgLayer>
                </a14:imgProps>
              </a:ext>
              <a:ext uri="{28A0092B-C50C-407E-A947-70E740481C1C}">
                <a14:useLocalDpi xmlns:a14="http://schemas.microsoft.com/office/drawing/2010/main" val="0"/>
              </a:ext>
            </a:extLst>
          </a:blip>
          <a:srcRect l="21354" t="32986" r="19270" b="30555"/>
          <a:stretch/>
        </p:blipFill>
        <p:spPr bwMode="auto">
          <a:xfrm>
            <a:off x="607506" y="5734050"/>
            <a:ext cx="1237749" cy="5694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69204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E3C0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4301202" y="157610"/>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3200" b="1" dirty="0" smtClean="0">
                  <a:solidFill>
                    <a:srgbClr val="FFFFFF"/>
                  </a:solidFill>
                  <a:effectLst/>
                  <a:latin typeface="Myriad Pro Cond" panose="020B0506030403020204" pitchFamily="34" charset="0"/>
                  <a:ea typeface="Calibri" panose="020F0502020204030204" pitchFamily="34" charset="0"/>
                  <a:cs typeface="Times New Roman" panose="02020603050405020304" pitchFamily="18" charset="0"/>
                </a:rPr>
                <a:t>AAC&amp;U VALUE </a:t>
              </a:r>
              <a:r>
                <a:rPr lang="en-US" sz="2000" b="1" dirty="0" smtClean="0">
                  <a:solidFill>
                    <a:srgbClr val="FFFFFF"/>
                  </a:solidFill>
                  <a:effectLst/>
                  <a:latin typeface="Myriad Pro Cond" panose="020B0506030403020204" pitchFamily="34" charset="0"/>
                  <a:ea typeface="Calibri" panose="020F0502020204030204" pitchFamily="34" charset="0"/>
                  <a:cs typeface="Times New Roman" panose="02020603050405020304" pitchFamily="18" charset="0"/>
                </a:rPr>
                <a:t>RUBRIC FOR INTERCULTURAL KNOWLEDGE &amp; COMPETENCE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 name="Rectangle 2"/>
          <p:cNvSpPr/>
          <p:nvPr/>
        </p:nvSpPr>
        <p:spPr>
          <a:xfrm>
            <a:off x="324163" y="1000704"/>
            <a:ext cx="6800537" cy="769441"/>
          </a:xfrm>
          <a:prstGeom prst="rect">
            <a:avLst/>
          </a:prstGeom>
        </p:spPr>
        <p:txBody>
          <a:bodyPr wrap="square">
            <a:spAutoFit/>
          </a:bodyPr>
          <a:lstStyle/>
          <a:p>
            <a:pPr lvl="0">
              <a:spcBef>
                <a:spcPct val="20000"/>
              </a:spcBef>
            </a:pPr>
            <a:r>
              <a:rPr lang="en-US" sz="4400" b="1" dirty="0" smtClean="0">
                <a:solidFill>
                  <a:srgbClr val="495455"/>
                </a:solidFill>
                <a:latin typeface="Myriad Pro Cond" panose="020B0506030403020204" pitchFamily="34" charset="0"/>
              </a:rPr>
              <a:t>KNOWLEDGE OF SELF-AWARENESS</a:t>
            </a:r>
            <a:endParaRPr lang="en-US" sz="4400" b="1" dirty="0">
              <a:solidFill>
                <a:srgbClr val="495455"/>
              </a:solidFill>
              <a:latin typeface="Myriad Pro Cond" panose="020B0506030403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652521526"/>
              </p:ext>
            </p:extLst>
          </p:nvPr>
        </p:nvGraphicFramePr>
        <p:xfrm>
          <a:off x="324163" y="1770145"/>
          <a:ext cx="11717886" cy="4996415"/>
        </p:xfrm>
        <a:graphic>
          <a:graphicData uri="http://schemas.openxmlformats.org/drawingml/2006/table">
            <a:tbl>
              <a:tblPr firstRow="1" firstCol="1" bandRow="1">
                <a:tableStyleId>{5C22544A-7EE6-4342-B048-85BDC9FD1C3A}</a:tableStyleId>
              </a:tblPr>
              <a:tblGrid>
                <a:gridCol w="1645962">
                  <a:extLst>
                    <a:ext uri="{9D8B030D-6E8A-4147-A177-3AD203B41FA5}">
                      <a16:colId xmlns:a16="http://schemas.microsoft.com/office/drawing/2014/main" val="1301923957"/>
                    </a:ext>
                  </a:extLst>
                </a:gridCol>
                <a:gridCol w="3106197">
                  <a:extLst>
                    <a:ext uri="{9D8B030D-6E8A-4147-A177-3AD203B41FA5}">
                      <a16:colId xmlns:a16="http://schemas.microsoft.com/office/drawing/2014/main" val="152554307"/>
                    </a:ext>
                  </a:extLst>
                </a:gridCol>
                <a:gridCol w="3364504">
                  <a:extLst>
                    <a:ext uri="{9D8B030D-6E8A-4147-A177-3AD203B41FA5}">
                      <a16:colId xmlns:a16="http://schemas.microsoft.com/office/drawing/2014/main" val="2826670759"/>
                    </a:ext>
                  </a:extLst>
                </a:gridCol>
                <a:gridCol w="3601223">
                  <a:extLst>
                    <a:ext uri="{9D8B030D-6E8A-4147-A177-3AD203B41FA5}">
                      <a16:colId xmlns:a16="http://schemas.microsoft.com/office/drawing/2014/main" val="2038091233"/>
                    </a:ext>
                  </a:extLst>
                </a:gridCol>
              </a:tblGrid>
              <a:tr h="886583">
                <a:tc>
                  <a:txBody>
                    <a:bodyPr/>
                    <a:lstStyle/>
                    <a:p>
                      <a:pPr marL="0" marR="0" algn="ctr">
                        <a:spcBef>
                          <a:spcPts val="0"/>
                        </a:spcBef>
                        <a:spcAft>
                          <a:spcPts val="0"/>
                        </a:spcAft>
                      </a:pPr>
                      <a:r>
                        <a:rPr lang="en-US" sz="1100" dirty="0" smtClean="0">
                          <a:effectLst/>
                        </a:rPr>
                        <a:t> </a:t>
                      </a:r>
                      <a:endParaRPr lang="en-US" sz="1600" dirty="0">
                        <a:solidFill>
                          <a:srgbClr val="000000"/>
                        </a:solidFill>
                        <a:effectLst/>
                        <a:latin typeface="Garamond" panose="02020404030301010803" pitchFamily="18" charset="0"/>
                        <a:ea typeface="Calibri" panose="020F0502020204030204" pitchFamily="34" charset="0"/>
                        <a:cs typeface="Garamond" panose="02020404030301010803" pitchFamily="18" charset="0"/>
                      </a:endParaRP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95455"/>
                    </a:solidFill>
                  </a:tcPr>
                </a:tc>
                <a:tc>
                  <a:txBody>
                    <a:bodyPr/>
                    <a:lstStyle/>
                    <a:p>
                      <a:pPr marL="0" marR="0" algn="ctr">
                        <a:spcBef>
                          <a:spcPts val="0"/>
                        </a:spcBef>
                        <a:spcAft>
                          <a:spcPts val="0"/>
                        </a:spcAft>
                      </a:pPr>
                      <a:r>
                        <a:rPr lang="en-US" sz="2400" dirty="0" smtClean="0">
                          <a:effectLst/>
                          <a:latin typeface="Myriad Pro" panose="020B0503030403020204" pitchFamily="34" charset="0"/>
                        </a:rPr>
                        <a:t>Developing</a:t>
                      </a:r>
                      <a:endParaRPr lang="en-US" sz="3600" dirty="0">
                        <a:solidFill>
                          <a:srgbClr val="000000"/>
                        </a:solidFill>
                        <a:effectLst/>
                        <a:latin typeface="Myriad Pro" panose="020B0503030403020204" pitchFamily="34" charset="0"/>
                        <a:ea typeface="Calibri" panose="020F0502020204030204" pitchFamily="34" charset="0"/>
                        <a:cs typeface="Garamond" panose="02020404030301010803" pitchFamily="18" charset="0"/>
                      </a:endParaRP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95455"/>
                    </a:solidFill>
                  </a:tcPr>
                </a:tc>
                <a:tc>
                  <a:txBody>
                    <a:bodyPr/>
                    <a:lstStyle/>
                    <a:p>
                      <a:pPr marL="0" marR="0" algn="ctr">
                        <a:spcBef>
                          <a:spcPts val="0"/>
                        </a:spcBef>
                        <a:spcAft>
                          <a:spcPts val="0"/>
                        </a:spcAft>
                      </a:pPr>
                      <a:r>
                        <a:rPr lang="en-US" sz="2400" dirty="0" smtClean="0">
                          <a:effectLst/>
                          <a:latin typeface="Myriad Pro" panose="020B0503030403020204" pitchFamily="34" charset="0"/>
                        </a:rPr>
                        <a:t>Emerging</a:t>
                      </a:r>
                      <a:endParaRPr lang="en-US" sz="3600" dirty="0">
                        <a:solidFill>
                          <a:srgbClr val="000000"/>
                        </a:solidFill>
                        <a:effectLst/>
                        <a:latin typeface="Myriad Pro" panose="020B0503030403020204" pitchFamily="34" charset="0"/>
                        <a:ea typeface="Calibri" panose="020F0502020204030204" pitchFamily="34" charset="0"/>
                        <a:cs typeface="Garamond" panose="02020404030301010803" pitchFamily="18" charset="0"/>
                      </a:endParaRP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95455"/>
                    </a:solidFill>
                  </a:tcPr>
                </a:tc>
                <a:tc>
                  <a:txBody>
                    <a:bodyPr/>
                    <a:lstStyle/>
                    <a:p>
                      <a:pPr marL="0" marR="0" algn="ctr">
                        <a:spcBef>
                          <a:spcPts val="0"/>
                        </a:spcBef>
                        <a:spcAft>
                          <a:spcPts val="0"/>
                        </a:spcAft>
                      </a:pPr>
                      <a:r>
                        <a:rPr lang="en-US" sz="2400" dirty="0" smtClean="0">
                          <a:effectLst/>
                          <a:latin typeface="Myriad Pro" panose="020B0503030403020204" pitchFamily="34" charset="0"/>
                        </a:rPr>
                        <a:t>Proficient</a:t>
                      </a:r>
                      <a:endParaRPr lang="en-US" sz="3600" dirty="0">
                        <a:solidFill>
                          <a:srgbClr val="000000"/>
                        </a:solidFill>
                        <a:effectLst/>
                        <a:latin typeface="Myriad Pro" panose="020B0503030403020204" pitchFamily="34" charset="0"/>
                        <a:ea typeface="Calibri" panose="020F0502020204030204" pitchFamily="34" charset="0"/>
                        <a:cs typeface="Garamond" panose="02020404030301010803" pitchFamily="18" charset="0"/>
                      </a:endParaRP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95455"/>
                    </a:solidFill>
                  </a:tcPr>
                </a:tc>
                <a:extLst>
                  <a:ext uri="{0D108BD9-81ED-4DB2-BD59-A6C34878D82A}">
                    <a16:rowId xmlns:a16="http://schemas.microsoft.com/office/drawing/2014/main" val="4075684657"/>
                  </a:ext>
                </a:extLst>
              </a:tr>
              <a:tr h="4109832">
                <a:tc>
                  <a:txBody>
                    <a:bodyPr/>
                    <a:lstStyle/>
                    <a:p>
                      <a:pPr marL="0" marR="0" algn="l">
                        <a:spcBef>
                          <a:spcPts val="0"/>
                        </a:spcBef>
                        <a:spcAft>
                          <a:spcPts val="0"/>
                        </a:spcAft>
                      </a:pPr>
                      <a:r>
                        <a:rPr lang="en-US" sz="2000" dirty="0" smtClean="0"/>
                        <a:t>Knowledge of Cultural Self-Awareness</a:t>
                      </a:r>
                      <a:endParaRPr lang="en-US" sz="2000" dirty="0"/>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3C066"/>
                    </a:solidFill>
                  </a:tcPr>
                </a:tc>
                <a:tc>
                  <a:txBody>
                    <a:bodyPr/>
                    <a:lstStyle/>
                    <a:p>
                      <a:pPr marL="0" marR="0" algn="l">
                        <a:lnSpc>
                          <a:spcPct val="115000"/>
                        </a:lnSpc>
                        <a:spcBef>
                          <a:spcPts val="0"/>
                        </a:spcBef>
                        <a:spcAft>
                          <a:spcPts val="1000"/>
                        </a:spcAft>
                      </a:pPr>
                      <a:r>
                        <a:rPr lang="en-US" sz="2000" dirty="0">
                          <a:solidFill>
                            <a:srgbClr val="495455"/>
                          </a:solidFill>
                          <a:effectLst/>
                          <a:latin typeface="Myriad Pro" panose="020B0503030403020204" pitchFamily="34" charset="0"/>
                        </a:rPr>
                        <a:t>Identifies own cultural rules and biases (e.g. with a strong preference for those rules shared with own cultural group and seeks the same in others.)</a:t>
                      </a:r>
                      <a:endParaRPr lang="en-US" sz="2000" dirty="0">
                        <a:solidFill>
                          <a:srgbClr val="495455"/>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algn="l">
                        <a:lnSpc>
                          <a:spcPct val="115000"/>
                        </a:lnSpc>
                        <a:spcBef>
                          <a:spcPts val="0"/>
                        </a:spcBef>
                        <a:spcAft>
                          <a:spcPts val="1000"/>
                        </a:spcAft>
                      </a:pPr>
                      <a:r>
                        <a:rPr lang="en-US" sz="2000" dirty="0">
                          <a:solidFill>
                            <a:srgbClr val="495455"/>
                          </a:solidFill>
                          <a:effectLst/>
                          <a:latin typeface="Myriad Pro" panose="020B0503030403020204" pitchFamily="34" charset="0"/>
                        </a:rPr>
                        <a:t>Recognizes new perspectives about own cultural rules and biases (e.g. not looking for sameness; comfortable with the complexities that new perspectives offer.)</a:t>
                      </a:r>
                      <a:endParaRPr lang="en-US" sz="2000" dirty="0">
                        <a:solidFill>
                          <a:srgbClr val="495455"/>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algn="l">
                        <a:lnSpc>
                          <a:spcPct val="115000"/>
                        </a:lnSpc>
                        <a:spcBef>
                          <a:spcPts val="0"/>
                        </a:spcBef>
                        <a:spcAft>
                          <a:spcPts val="1000"/>
                        </a:spcAft>
                      </a:pPr>
                      <a:r>
                        <a:rPr lang="en-US" sz="2000" dirty="0">
                          <a:solidFill>
                            <a:srgbClr val="495455"/>
                          </a:solidFill>
                          <a:effectLst/>
                          <a:latin typeface="Myriad Pro" panose="020B0503030403020204" pitchFamily="34" charset="0"/>
                        </a:rPr>
                        <a:t>Articulates insights into own cultural rules and biases (e.g. seeking complexity; aware of how her/his experiences have shaped these rules, and how to recognize and respond to cultural biases, resulting in a shift in self-description.)</a:t>
                      </a:r>
                      <a:endParaRPr lang="en-US" sz="2000" dirty="0">
                        <a:solidFill>
                          <a:srgbClr val="495455"/>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60662035"/>
                  </a:ext>
                </a:extLst>
              </a:tr>
            </a:tbl>
          </a:graphicData>
        </a:graphic>
      </p:graphicFrame>
      <p:pic>
        <p:nvPicPr>
          <p:cNvPr id="11" name="Picture 10"/>
          <p:cNvPicPr/>
          <p:nvPr/>
        </p:nvPicPr>
        <p:blipFill rotWithShape="1">
          <a:blip r:embed="rId3" cstate="print">
            <a:extLst>
              <a:ext uri="{BEBA8EAE-BF5A-486C-A8C5-ECC9F3942E4B}">
                <a14:imgProps xmlns:a14="http://schemas.microsoft.com/office/drawing/2010/main">
                  <a14:imgLayer r:embed="rId4">
                    <a14:imgEffect>
                      <a14:saturation sat="0"/>
                    </a14:imgEffect>
                    <a14:imgEffect>
                      <a14:brightnessContrast bright="35000" contrast="99000"/>
                    </a14:imgEffect>
                  </a14:imgLayer>
                </a14:imgProps>
              </a:ext>
              <a:ext uri="{28A0092B-C50C-407E-A947-70E740481C1C}">
                <a14:useLocalDpi xmlns:a14="http://schemas.microsoft.com/office/drawing/2010/main" val="0"/>
              </a:ext>
            </a:extLst>
          </a:blip>
          <a:srcRect l="21354" t="32986" r="19270" b="30555"/>
          <a:stretch/>
        </p:blipFill>
        <p:spPr bwMode="auto">
          <a:xfrm>
            <a:off x="607506" y="5734050"/>
            <a:ext cx="1237749" cy="5694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94167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84022" y="2095000"/>
            <a:ext cx="6549076" cy="1569660"/>
          </a:xfrm>
          <a:prstGeom prst="rect">
            <a:avLst/>
          </a:prstGeom>
          <a:noFill/>
        </p:spPr>
        <p:txBody>
          <a:bodyPr wrap="square" rtlCol="0">
            <a:spAutoFit/>
          </a:bodyPr>
          <a:lstStyle/>
          <a:p>
            <a:r>
              <a:rPr lang="en-US" sz="3200" dirty="0" smtClean="0">
                <a:solidFill>
                  <a:srgbClr val="4A5358"/>
                </a:solidFill>
                <a:latin typeface="Myriad Pro" panose="020B0503030403020204" pitchFamily="34" charset="0"/>
              </a:rPr>
              <a:t>People </a:t>
            </a:r>
            <a:r>
              <a:rPr lang="en-US" sz="3200" dirty="0">
                <a:solidFill>
                  <a:srgbClr val="4A5358"/>
                </a:solidFill>
                <a:latin typeface="Myriad Pro" panose="020B0503030403020204" pitchFamily="34" charset="0"/>
              </a:rPr>
              <a:t>have the tendency </a:t>
            </a:r>
            <a:r>
              <a:rPr lang="en-US" sz="3200" dirty="0" smtClean="0">
                <a:solidFill>
                  <a:srgbClr val="4A5358"/>
                </a:solidFill>
                <a:latin typeface="Myriad Pro" panose="020B0503030403020204" pitchFamily="34" charset="0"/>
              </a:rPr>
              <a:t>to think </a:t>
            </a:r>
            <a:r>
              <a:rPr lang="en-US" sz="3200" dirty="0">
                <a:solidFill>
                  <a:srgbClr val="4A5358"/>
                </a:solidFill>
                <a:latin typeface="Myriad Pro" panose="020B0503030403020204" pitchFamily="34" charset="0"/>
              </a:rPr>
              <a:t>that their perspective is the </a:t>
            </a:r>
            <a:r>
              <a:rPr lang="en-US" sz="3200" b="1" i="1" dirty="0" smtClean="0">
                <a:solidFill>
                  <a:srgbClr val="4A5358"/>
                </a:solidFill>
                <a:latin typeface="Myriad Pro" panose="020B0503030403020204" pitchFamily="34" charset="0"/>
              </a:rPr>
              <a:t>right</a:t>
            </a:r>
            <a:r>
              <a:rPr lang="en-US" sz="3200" dirty="0" smtClean="0">
                <a:solidFill>
                  <a:srgbClr val="4A5358"/>
                </a:solidFill>
                <a:latin typeface="Myriad Pro" panose="020B0503030403020204" pitchFamily="34" charset="0"/>
              </a:rPr>
              <a:t> and </a:t>
            </a:r>
            <a:r>
              <a:rPr lang="en-US" sz="3200" dirty="0">
                <a:solidFill>
                  <a:srgbClr val="4A5358"/>
                </a:solidFill>
                <a:latin typeface="Myriad Pro" panose="020B0503030403020204" pitchFamily="34" charset="0"/>
              </a:rPr>
              <a:t>the </a:t>
            </a:r>
            <a:r>
              <a:rPr lang="en-US" sz="3200" b="1" i="1" dirty="0">
                <a:solidFill>
                  <a:srgbClr val="4A5358"/>
                </a:solidFill>
                <a:latin typeface="Myriad Pro" panose="020B0503030403020204" pitchFamily="34" charset="0"/>
              </a:rPr>
              <a:t>only one </a:t>
            </a:r>
            <a:r>
              <a:rPr lang="en-US" sz="3200" dirty="0">
                <a:solidFill>
                  <a:srgbClr val="4A5358"/>
                </a:solidFill>
                <a:latin typeface="Myriad Pro" panose="020B0503030403020204" pitchFamily="34" charset="0"/>
              </a:rPr>
              <a:t>operating</a:t>
            </a:r>
            <a:r>
              <a:rPr lang="en-US" sz="3200" dirty="0" smtClean="0">
                <a:solidFill>
                  <a:srgbClr val="4A5358"/>
                </a:solidFill>
                <a:latin typeface="Myriad Pro" panose="020B0503030403020204" pitchFamily="34" charset="0"/>
              </a:rPr>
              <a:t>.</a:t>
            </a:r>
            <a:endParaRPr lang="en-US" sz="3200" dirty="0">
              <a:solidFill>
                <a:srgbClr val="4A5358"/>
              </a:solidFill>
              <a:latin typeface="Myriad Pro" panose="020B0503030403020204" pitchFamily="34" charset="0"/>
            </a:endParaRPr>
          </a:p>
        </p:txBody>
      </p:sp>
      <p:sp>
        <p:nvSpPr>
          <p:cNvPr id="6" name="Title 1"/>
          <p:cNvSpPr txBox="1">
            <a:spLocks/>
          </p:cNvSpPr>
          <p:nvPr/>
        </p:nvSpPr>
        <p:spPr>
          <a:xfrm>
            <a:off x="3084022" y="1002845"/>
            <a:ext cx="7049192" cy="89777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4A5358"/>
                </a:solidFill>
                <a:latin typeface="Myriad Pro" panose="020B0503030403020204" pitchFamily="34" charset="0"/>
              </a:rPr>
              <a:t>WHY ARE WE HERE TODAY?</a:t>
            </a:r>
          </a:p>
        </p:txBody>
      </p:sp>
      <p:pic>
        <p:nvPicPr>
          <p:cNvPr id="2" name="Picture 1"/>
          <p:cNvPicPr>
            <a:picLocks noChangeAspect="1"/>
          </p:cNvPicPr>
          <p:nvPr/>
        </p:nvPicPr>
        <p:blipFill>
          <a:blip r:embed="rId2"/>
          <a:stretch>
            <a:fillRect/>
          </a:stretch>
        </p:blipFill>
        <p:spPr>
          <a:xfrm>
            <a:off x="9910145" y="4758152"/>
            <a:ext cx="1827130" cy="1828800"/>
          </a:xfrm>
          <a:prstGeom prst="rect">
            <a:avLst/>
          </a:prstGeom>
        </p:spPr>
      </p:pic>
    </p:spTree>
    <p:extLst>
      <p:ext uri="{BB962C8B-B14F-4D97-AF65-F5344CB8AC3E}">
        <p14:creationId xmlns:p14="http://schemas.microsoft.com/office/powerpoint/2010/main" val="16307329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TotalTime>
  <Words>1365</Words>
  <Application>Microsoft Office PowerPoint</Application>
  <PresentationFormat>Widescreen</PresentationFormat>
  <Paragraphs>275</Paragraphs>
  <Slides>25</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Calibri Light</vt:lpstr>
      <vt:lpstr>Garamond</vt:lpstr>
      <vt:lpstr>Georgia</vt:lpstr>
      <vt:lpstr>Myriad Pro</vt:lpstr>
      <vt:lpstr>Myriad Pro Cond</vt:lpstr>
      <vt:lpstr>Times New Roman</vt:lpstr>
      <vt:lpstr>Office Theme</vt:lpstr>
      <vt:lpstr>PowerPoint Presentation</vt:lpstr>
      <vt:lpstr>THE TEN LENSES: DECODING CULTURAL BELIEFS  Presented by:   Annette Benson Communication Strategist Center for Intercultural Learning, Mentorship, Assessment and Research Purdue University   Adapted from Mark A. Williams’ The 10 Lenses: Your guide to living &amp; working in a multicultural world.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WE’D LOVE TO HEAR FROM YOU!</vt:lpstr>
      <vt:lpstr>PowerPoint Presentation</vt:lpstr>
      <vt:lpstr>PowerPoint Presentation</vt:lpstr>
      <vt:lpstr>PowerPoint Presentation</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MYRIAD PRO (BOLD)  SUBHEADER CILMAR BLAH  Smart Presenter Person</dc:title>
  <dc:creator>Davis, Alexandra E</dc:creator>
  <cp:lastModifiedBy>Benson, Annette K.</cp:lastModifiedBy>
  <cp:revision>34</cp:revision>
  <dcterms:created xsi:type="dcterms:W3CDTF">2018-10-31T12:50:36Z</dcterms:created>
  <dcterms:modified xsi:type="dcterms:W3CDTF">2018-11-05T20:48:51Z</dcterms:modified>
</cp:coreProperties>
</file>