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82" r:id="rId3"/>
    <p:sldId id="283" r:id="rId4"/>
    <p:sldId id="284" r:id="rId5"/>
    <p:sldId id="257" r:id="rId6"/>
    <p:sldId id="291" r:id="rId7"/>
    <p:sldId id="366" r:id="rId8"/>
    <p:sldId id="328" r:id="rId9"/>
    <p:sldId id="329" r:id="rId10"/>
    <p:sldId id="367" r:id="rId11"/>
    <p:sldId id="369" r:id="rId12"/>
    <p:sldId id="368" r:id="rId1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8B4D"/>
    <a:srgbClr val="C5CCD6"/>
    <a:srgbClr val="4B5459"/>
    <a:srgbClr val="808080"/>
    <a:srgbClr val="FFFFFF"/>
    <a:srgbClr val="E3C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2" autoAdjust="0"/>
    <p:restoredTop sz="94660"/>
  </p:normalViewPr>
  <p:slideViewPr>
    <p:cSldViewPr snapToGrid="0">
      <p:cViewPr varScale="1">
        <p:scale>
          <a:sx n="42" d="100"/>
          <a:sy n="42" d="100"/>
        </p:scale>
        <p:origin x="710" y="5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FCEB1D-FF9C-4856-A441-A79BA9C7DB76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0DBD6-0C5A-4198-9072-6AC2D9AAB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911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Hand out AAC&amp;U rubric. Tell them there are other models</a:t>
            </a:r>
            <a:r>
              <a:rPr lang="en-US" baseline="0" dirty="0" smtClean="0"/>
              <a:t> but why I share this one.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04245A-7DB7-4843-A393-67A0AC48507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856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E6A96-C2EE-4A90-8576-2D2FA1700411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FAC9B-7CE5-4B8A-A5FE-8D5C3A737D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82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E6A96-C2EE-4A90-8576-2D2FA1700411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FAC9B-7CE5-4B8A-A5FE-8D5C3A737D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425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E6A96-C2EE-4A90-8576-2D2FA1700411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FAC9B-7CE5-4B8A-A5FE-8D5C3A737D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858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E6A96-C2EE-4A90-8576-2D2FA1700411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FAC9B-7CE5-4B8A-A5FE-8D5C3A737D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343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E6A96-C2EE-4A90-8576-2D2FA1700411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FAC9B-7CE5-4B8A-A5FE-8D5C3A737D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992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E6A96-C2EE-4A90-8576-2D2FA1700411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FAC9B-7CE5-4B8A-A5FE-8D5C3A737D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541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E6A96-C2EE-4A90-8576-2D2FA1700411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FAC9B-7CE5-4B8A-A5FE-8D5C3A737D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156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E6A96-C2EE-4A90-8576-2D2FA1700411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FAC9B-7CE5-4B8A-A5FE-8D5C3A737D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109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E6A96-C2EE-4A90-8576-2D2FA1700411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FAC9B-7CE5-4B8A-A5FE-8D5C3A737D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012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E6A96-C2EE-4A90-8576-2D2FA1700411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FAC9B-7CE5-4B8A-A5FE-8D5C3A737D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407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E6A96-C2EE-4A90-8576-2D2FA1700411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FAC9B-7CE5-4B8A-A5FE-8D5C3A737D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258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E6A96-C2EE-4A90-8576-2D2FA1700411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FAC9B-7CE5-4B8A-A5FE-8D5C3A737D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920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2932670" y="659327"/>
            <a:ext cx="8023654" cy="5247503"/>
          </a:xfrm>
        </p:spPr>
        <p:txBody>
          <a:bodyPr>
            <a:noAutofit/>
          </a:bodyPr>
          <a:lstStyle/>
          <a:p>
            <a:pPr algn="l"/>
            <a:r>
              <a:rPr lang="en-US" b="1" dirty="0" smtClean="0">
                <a:solidFill>
                  <a:srgbClr val="4A5358"/>
                </a:solidFill>
                <a:latin typeface="Myriad Pro" panose="020B0503030403020204" pitchFamily="34" charset="0"/>
              </a:rPr>
              <a:t>SLC Intercultural Learning Study Group</a:t>
            </a:r>
            <a:br>
              <a:rPr lang="en-US" b="1" dirty="0" smtClean="0">
                <a:solidFill>
                  <a:srgbClr val="4A5358"/>
                </a:solidFill>
                <a:latin typeface="Myriad Pro" panose="020B0503030403020204" pitchFamily="34" charset="0"/>
              </a:rPr>
            </a:br>
            <a:r>
              <a:rPr lang="en-US" sz="4000" b="1" i="1" dirty="0" smtClean="0">
                <a:solidFill>
                  <a:srgbClr val="4A5358"/>
                </a:solidFill>
                <a:latin typeface="Myriad Pro" panose="020B0503030403020204" pitchFamily="34" charset="0"/>
              </a:rPr>
              <a:t/>
            </a:r>
            <a:br>
              <a:rPr lang="en-US" sz="4000" b="1" i="1" dirty="0" smtClean="0">
                <a:solidFill>
                  <a:srgbClr val="4A5358"/>
                </a:solidFill>
                <a:latin typeface="Myriad Pro" panose="020B0503030403020204" pitchFamily="34" charset="0"/>
              </a:rPr>
            </a:br>
            <a:r>
              <a:rPr lang="en-US" sz="3200" b="1" i="1" dirty="0" smtClean="0">
                <a:solidFill>
                  <a:srgbClr val="4A5358"/>
                </a:solidFill>
                <a:latin typeface="Myriad Pro" panose="020B0503030403020204" pitchFamily="34" charset="0"/>
              </a:rPr>
              <a:t>Fall </a:t>
            </a:r>
            <a:r>
              <a:rPr lang="en-US" sz="3200" b="1" i="1" dirty="0" smtClean="0">
                <a:solidFill>
                  <a:srgbClr val="4A5358"/>
                </a:solidFill>
                <a:latin typeface="Myriad Pro" panose="020B0503030403020204" pitchFamily="34" charset="0"/>
              </a:rPr>
              <a:t>2019</a:t>
            </a:r>
            <a:r>
              <a:rPr lang="en-US" sz="3200" b="1" i="1" smtClean="0">
                <a:solidFill>
                  <a:srgbClr val="4A5358"/>
                </a:solidFill>
                <a:latin typeface="Myriad Pro" panose="020B0503030403020204" pitchFamily="34" charset="0"/>
              </a:rPr>
              <a:t/>
            </a:r>
            <a:br>
              <a:rPr lang="en-US" sz="3200" b="1" i="1" smtClean="0">
                <a:solidFill>
                  <a:srgbClr val="4A5358"/>
                </a:solidFill>
                <a:latin typeface="Myriad Pro" panose="020B0503030403020204" pitchFamily="34" charset="0"/>
              </a:rPr>
            </a:br>
            <a:r>
              <a:rPr lang="en-US" sz="3200" b="1" i="1" smtClean="0">
                <a:solidFill>
                  <a:srgbClr val="4A5358"/>
                </a:solidFill>
                <a:latin typeface="Myriad Pro" panose="020B0503030403020204" pitchFamily="34" charset="0"/>
              </a:rPr>
              <a:t>Session 1</a:t>
            </a:r>
            <a:r>
              <a:rPr lang="en-US" sz="4000" b="1" i="1" dirty="0" smtClean="0">
                <a:solidFill>
                  <a:srgbClr val="4A5358"/>
                </a:solidFill>
                <a:latin typeface="Myriad Pro" panose="020B0503030403020204" pitchFamily="34" charset="0"/>
              </a:rPr>
              <a:t/>
            </a:r>
            <a:br>
              <a:rPr lang="en-US" sz="4000" b="1" i="1" dirty="0" smtClean="0">
                <a:solidFill>
                  <a:srgbClr val="4A5358"/>
                </a:solidFill>
                <a:latin typeface="Myriad Pro" panose="020B0503030403020204" pitchFamily="34" charset="0"/>
              </a:rPr>
            </a:br>
            <a:r>
              <a:rPr lang="en-US" sz="4000" b="1" i="1" dirty="0" smtClean="0">
                <a:solidFill>
                  <a:srgbClr val="4A5358"/>
                </a:solidFill>
                <a:latin typeface="Myriad Pro" panose="020B0503030403020204" pitchFamily="34" charset="0"/>
              </a:rPr>
              <a:t/>
            </a:r>
            <a:br>
              <a:rPr lang="en-US" sz="4000" b="1" i="1" dirty="0" smtClean="0">
                <a:solidFill>
                  <a:srgbClr val="4A5358"/>
                </a:solidFill>
                <a:latin typeface="Myriad Pro" panose="020B0503030403020204" pitchFamily="34" charset="0"/>
              </a:rPr>
            </a:br>
            <a:r>
              <a:rPr lang="en-US" sz="2000" b="1" dirty="0" smtClean="0">
                <a:solidFill>
                  <a:srgbClr val="4A5358"/>
                </a:solidFill>
                <a:latin typeface="Myriad Pro" panose="020B0503030403020204" pitchFamily="34" charset="0"/>
              </a:rPr>
              <a:t>Aletha Stahl, PhD</a:t>
            </a:r>
            <a:br>
              <a:rPr lang="en-US" sz="2000" b="1" dirty="0" smtClean="0">
                <a:solidFill>
                  <a:srgbClr val="4A5358"/>
                </a:solidFill>
                <a:latin typeface="Myriad Pro" panose="020B0503030403020204" pitchFamily="34" charset="0"/>
              </a:rPr>
            </a:br>
            <a:r>
              <a:rPr lang="en-US" sz="2000" b="1" dirty="0" smtClean="0">
                <a:solidFill>
                  <a:srgbClr val="4A5358"/>
                </a:solidFill>
                <a:latin typeface="Myriad Pro" panose="020B0503030403020204" pitchFamily="34" charset="0"/>
              </a:rPr>
              <a:t>Senior Intercultural Learning Specialist</a:t>
            </a:r>
            <a:endParaRPr lang="en-US" sz="4400" b="1" dirty="0">
              <a:solidFill>
                <a:srgbClr val="4A5358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563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2540" y="601362"/>
            <a:ext cx="8841259" cy="33528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accent3">
                    <a:lumMod val="50000"/>
                  </a:schemeClr>
                </a:solidFill>
                <a:latin typeface="Myriad Pro"/>
              </a:rPr>
              <a:t>Reading discussion</a:t>
            </a:r>
            <a:br>
              <a:rPr lang="en-US" sz="4800" b="1" dirty="0" smtClean="0">
                <a:solidFill>
                  <a:schemeClr val="accent3">
                    <a:lumMod val="50000"/>
                  </a:schemeClr>
                </a:solidFill>
                <a:latin typeface="Myriad Pro"/>
              </a:rPr>
            </a:br>
            <a:endParaRPr lang="en-US" sz="4800" b="1" dirty="0">
              <a:solidFill>
                <a:schemeClr val="accent3">
                  <a:lumMod val="50000"/>
                </a:schemeClr>
              </a:solidFill>
              <a:latin typeface="Myriad Pr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2540" y="2547257"/>
            <a:ext cx="8982774" cy="3476037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spcBef>
                <a:spcPts val="1200"/>
              </a:spcBef>
              <a:spcAft>
                <a:spcPts val="600"/>
              </a:spcAft>
              <a:buAutoNum type="arabicPeriod"/>
            </a:pP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Myriad Pro"/>
                <a:ea typeface="+mj-ea"/>
                <a:cs typeface="+mj-cs"/>
              </a:rPr>
              <a:t>At what point in the reading did you have a new insight or realization? Explain/Cite text.</a:t>
            </a:r>
          </a:p>
          <a:p>
            <a:pPr marL="514350" indent="-514350">
              <a:spcBef>
                <a:spcPts val="1200"/>
              </a:spcBef>
              <a:spcAft>
                <a:spcPts val="600"/>
              </a:spcAft>
              <a:buAutoNum type="arabicPeriod"/>
            </a:pP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Myriad Pro"/>
                <a:ea typeface="+mj-ea"/>
                <a:cs typeface="+mj-cs"/>
              </a:rPr>
              <a:t>What in the reading puzzled you or led you to want to push back? Explain. </a:t>
            </a:r>
          </a:p>
          <a:p>
            <a:pPr marL="514350" indent="-514350">
              <a:spcBef>
                <a:spcPts val="1200"/>
              </a:spcBef>
              <a:spcAft>
                <a:spcPts val="600"/>
              </a:spcAft>
              <a:buAutoNum type="arabicPeriod"/>
            </a:pP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Myriad Pro"/>
                <a:ea typeface="+mj-ea"/>
                <a:cs typeface="+mj-cs"/>
              </a:rPr>
              <a:t>What connections do you make with your own work?</a:t>
            </a:r>
          </a:p>
          <a:p>
            <a:pPr marL="514350" indent="-514350">
              <a:spcBef>
                <a:spcPts val="1200"/>
              </a:spcBef>
              <a:spcAft>
                <a:spcPts val="600"/>
              </a:spcAft>
              <a:buAutoNum type="arabicPeriod"/>
            </a:pP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Myriad Pro"/>
                <a:ea typeface="+mj-ea"/>
                <a:cs typeface="+mj-cs"/>
              </a:rPr>
              <a:t>What do you want to explore further? </a:t>
            </a:r>
          </a:p>
        </p:txBody>
      </p:sp>
    </p:spTree>
    <p:extLst>
      <p:ext uri="{BB962C8B-B14F-4D97-AF65-F5344CB8AC3E}">
        <p14:creationId xmlns:p14="http://schemas.microsoft.com/office/powerpoint/2010/main" val="496296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2540" y="601362"/>
            <a:ext cx="8841259" cy="33528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accent3">
                    <a:lumMod val="50000"/>
                  </a:schemeClr>
                </a:solidFill>
                <a:latin typeface="Myriad Pro"/>
              </a:rPr>
              <a:t>Small group discussion</a:t>
            </a:r>
            <a:br>
              <a:rPr lang="en-US" sz="4800" b="1" dirty="0" smtClean="0">
                <a:solidFill>
                  <a:schemeClr val="accent3">
                    <a:lumMod val="50000"/>
                  </a:schemeClr>
                </a:solidFill>
                <a:latin typeface="Myriad Pro"/>
              </a:rPr>
            </a:br>
            <a:endParaRPr lang="en-US" sz="4800" b="1" dirty="0">
              <a:solidFill>
                <a:schemeClr val="accent3">
                  <a:lumMod val="50000"/>
                </a:schemeClr>
              </a:solidFill>
              <a:latin typeface="Myriad Pr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2540" y="2693773"/>
            <a:ext cx="8841260" cy="3329521"/>
          </a:xfrm>
        </p:spPr>
        <p:txBody>
          <a:bodyPr>
            <a:normAutofit fontScale="92500" lnSpcReduction="20000"/>
          </a:bodyPr>
          <a:lstStyle/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Myriad Pro"/>
                <a:ea typeface="+mj-ea"/>
                <a:cs typeface="+mj-cs"/>
              </a:rPr>
              <a:t>Which intercultural learning outcome/s do you already address in your courses? </a:t>
            </a: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Myriad Pro"/>
                <a:ea typeface="+mj-ea"/>
                <a:cs typeface="+mj-cs"/>
              </a:rPr>
              <a:t>How?</a:t>
            </a: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Myriad Pro"/>
                <a:ea typeface="+mj-ea"/>
                <a:cs typeface="+mj-cs"/>
              </a:rPr>
              <a:t>How do you know your students are achieving these outcomes?</a:t>
            </a: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Myriad Pro"/>
                <a:ea typeface="+mj-ea"/>
                <a:cs typeface="+mj-cs"/>
              </a:rPr>
              <a:t>What intercultural learning outcome/s do you </a:t>
            </a:r>
            <a:r>
              <a:rPr lang="en-US" sz="3200" i="1" dirty="0" smtClean="0">
                <a:solidFill>
                  <a:schemeClr val="accent3">
                    <a:lumMod val="50000"/>
                  </a:schemeClr>
                </a:solidFill>
                <a:latin typeface="Myriad Pro"/>
                <a:ea typeface="+mj-ea"/>
                <a:cs typeface="+mj-cs"/>
              </a:rPr>
              <a:t>want </a:t>
            </a: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Myriad Pro"/>
                <a:ea typeface="+mj-ea"/>
                <a:cs typeface="+mj-cs"/>
              </a:rPr>
              <a:t>to address in your courses?</a:t>
            </a:r>
          </a:p>
        </p:txBody>
      </p:sp>
    </p:spTree>
    <p:extLst>
      <p:ext uri="{BB962C8B-B14F-4D97-AF65-F5344CB8AC3E}">
        <p14:creationId xmlns:p14="http://schemas.microsoft.com/office/powerpoint/2010/main" val="1128869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2540" y="601362"/>
            <a:ext cx="8841260" cy="2964798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accent3">
                    <a:lumMod val="50000"/>
                  </a:schemeClr>
                </a:solidFill>
                <a:latin typeface="Myriad Pro"/>
              </a:rPr>
              <a:t>Wrap-up</a:t>
            </a:r>
            <a:br>
              <a:rPr lang="en-US" sz="4800" b="1" dirty="0" smtClean="0">
                <a:solidFill>
                  <a:schemeClr val="accent3">
                    <a:lumMod val="50000"/>
                  </a:schemeClr>
                </a:solidFill>
                <a:latin typeface="Myriad Pro"/>
              </a:rPr>
            </a:br>
            <a:endParaRPr lang="en-US" sz="4800" b="1" dirty="0">
              <a:solidFill>
                <a:schemeClr val="accent3">
                  <a:lumMod val="50000"/>
                </a:schemeClr>
              </a:solidFill>
              <a:latin typeface="Myriad Pr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2540" y="2693773"/>
            <a:ext cx="8841260" cy="3329521"/>
          </a:xfrm>
        </p:spPr>
        <p:txBody>
          <a:bodyPr>
            <a:normAutofit/>
          </a:bodyPr>
          <a:lstStyle/>
          <a:p>
            <a:pPr marL="742950" indent="-742950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US" sz="3600" dirty="0" smtClean="0">
                <a:solidFill>
                  <a:schemeClr val="accent3">
                    <a:lumMod val="50000"/>
                  </a:schemeClr>
                </a:solidFill>
                <a:latin typeface="Myriad Pro"/>
              </a:rPr>
              <a:t>Overall takeaways?</a:t>
            </a:r>
          </a:p>
          <a:p>
            <a:pPr marL="742950" indent="-742950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US" sz="3600" dirty="0" smtClean="0">
                <a:solidFill>
                  <a:schemeClr val="accent3">
                    <a:lumMod val="50000"/>
                  </a:schemeClr>
                </a:solidFill>
                <a:latin typeface="Myriad Pro"/>
              </a:rPr>
              <a:t>Intro </a:t>
            </a:r>
            <a:r>
              <a:rPr lang="en-US" sz="3600" dirty="0">
                <a:solidFill>
                  <a:schemeClr val="accent3">
                    <a:lumMod val="50000"/>
                  </a:schemeClr>
                </a:solidFill>
                <a:latin typeface="Myriad Pro"/>
              </a:rPr>
              <a:t>to </a:t>
            </a:r>
            <a:r>
              <a:rPr lang="en-US" sz="3600" dirty="0" err="1" smtClean="0">
                <a:solidFill>
                  <a:schemeClr val="accent3">
                    <a:lumMod val="50000"/>
                  </a:schemeClr>
                </a:solidFill>
                <a:latin typeface="Myriad Pro"/>
              </a:rPr>
              <a:t>HubICL</a:t>
            </a:r>
            <a:endParaRPr lang="en-US" sz="3600" dirty="0">
              <a:solidFill>
                <a:schemeClr val="accent3">
                  <a:lumMod val="50000"/>
                </a:schemeClr>
              </a:solidFill>
              <a:latin typeface="Myriad Pro"/>
              <a:ea typeface="+mj-ea"/>
              <a:cs typeface="+mj-cs"/>
            </a:endParaRPr>
          </a:p>
          <a:p>
            <a:pPr marL="742950" indent="-742950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US" sz="3600" dirty="0" smtClean="0">
                <a:solidFill>
                  <a:schemeClr val="accent3">
                    <a:lumMod val="50000"/>
                  </a:schemeClr>
                </a:solidFill>
                <a:latin typeface="Myriad Pro"/>
                <a:ea typeface="+mj-ea"/>
                <a:cs typeface="+mj-cs"/>
              </a:rPr>
              <a:t>Next time: 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Myriad Pro"/>
                <a:ea typeface="+mj-ea"/>
                <a:cs typeface="+mj-cs"/>
              </a:rPr>
              <a:t>Curiosity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Myriad Pro"/>
                <a:ea typeface="+mj-ea"/>
                <a:cs typeface="+mj-cs"/>
              </a:rPr>
              <a:t>Intercultural developmental models</a:t>
            </a:r>
          </a:p>
        </p:txBody>
      </p:sp>
    </p:spTree>
    <p:extLst>
      <p:ext uri="{BB962C8B-B14F-4D97-AF65-F5344CB8AC3E}">
        <p14:creationId xmlns:p14="http://schemas.microsoft.com/office/powerpoint/2010/main" val="272254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2540" y="365125"/>
            <a:ext cx="8841259" cy="1325563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accent3">
                    <a:lumMod val="50000"/>
                  </a:schemeClr>
                </a:solidFill>
                <a:latin typeface="Myriad Pro"/>
              </a:rPr>
              <a:t>Meet the Facilitator</a:t>
            </a:r>
            <a:endParaRPr lang="en-US" sz="4800" b="1" dirty="0">
              <a:solidFill>
                <a:schemeClr val="accent3">
                  <a:lumMod val="50000"/>
                </a:schemeClr>
              </a:solidFill>
              <a:latin typeface="Myriad Pr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2540" y="1825625"/>
            <a:ext cx="884126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i="1" dirty="0" smtClean="0">
                <a:solidFill>
                  <a:schemeClr val="accent3">
                    <a:lumMod val="50000"/>
                  </a:schemeClr>
                </a:solidFill>
                <a:latin typeface="Myriad Pro"/>
                <a:ea typeface="+mj-ea"/>
                <a:cs typeface="+mj-cs"/>
              </a:rPr>
              <a:t>Your questions – to answer in small groups</a:t>
            </a:r>
          </a:p>
          <a:p>
            <a:pPr marL="0" indent="0">
              <a:buNone/>
            </a:pPr>
            <a:r>
              <a:rPr lang="en-US" sz="3600" b="1" i="1" dirty="0" smtClean="0">
                <a:solidFill>
                  <a:schemeClr val="accent3">
                    <a:lumMod val="50000"/>
                  </a:schemeClr>
                </a:solidFill>
                <a:latin typeface="Myriad Pro"/>
                <a:ea typeface="+mj-ea"/>
                <a:cs typeface="+mj-cs"/>
              </a:rPr>
              <a:t>1.</a:t>
            </a:r>
          </a:p>
          <a:p>
            <a:pPr marL="0" indent="0">
              <a:buNone/>
            </a:pPr>
            <a:r>
              <a:rPr lang="en-US" sz="3600" b="1" i="1" dirty="0" smtClean="0">
                <a:solidFill>
                  <a:schemeClr val="accent3">
                    <a:lumMod val="50000"/>
                  </a:schemeClr>
                </a:solidFill>
                <a:latin typeface="Myriad Pro"/>
                <a:ea typeface="+mj-ea"/>
                <a:cs typeface="+mj-cs"/>
              </a:rPr>
              <a:t>2.</a:t>
            </a:r>
          </a:p>
          <a:p>
            <a:pPr marL="0" indent="0">
              <a:buNone/>
            </a:pPr>
            <a:r>
              <a:rPr lang="en-US" sz="3600" b="1" i="1" dirty="0" smtClean="0">
                <a:solidFill>
                  <a:schemeClr val="accent3">
                    <a:lumMod val="50000"/>
                  </a:schemeClr>
                </a:solidFill>
                <a:latin typeface="Myriad Pro"/>
                <a:ea typeface="+mj-ea"/>
                <a:cs typeface="+mj-cs"/>
              </a:rPr>
              <a:t>3.</a:t>
            </a:r>
          </a:p>
          <a:p>
            <a:pPr marL="0" indent="0">
              <a:buNone/>
            </a:pPr>
            <a:endParaRPr lang="en-US" sz="3600" b="1" i="1" dirty="0" smtClean="0">
              <a:solidFill>
                <a:schemeClr val="accent3">
                  <a:lumMod val="50000"/>
                </a:schemeClr>
              </a:solidFill>
              <a:latin typeface="Myriad Pro"/>
              <a:ea typeface="+mj-ea"/>
              <a:cs typeface="+mj-cs"/>
            </a:endParaRPr>
          </a:p>
          <a:p>
            <a:pPr>
              <a:spcAft>
                <a:spcPts val="600"/>
              </a:spcAft>
            </a:pPr>
            <a:endParaRPr lang="en-US" sz="4400" b="1" dirty="0">
              <a:latin typeface="Myriad Pro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45823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2540" y="365125"/>
            <a:ext cx="8841259" cy="1325563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accent3">
                    <a:lumMod val="50000"/>
                  </a:schemeClr>
                </a:solidFill>
                <a:latin typeface="Myriad Pro"/>
              </a:rPr>
              <a:t>Debrief</a:t>
            </a:r>
            <a:endParaRPr lang="en-US" sz="4800" b="1" dirty="0">
              <a:solidFill>
                <a:schemeClr val="accent3">
                  <a:lumMod val="50000"/>
                </a:schemeClr>
              </a:solidFill>
              <a:latin typeface="Myriad Pr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2540" y="1825625"/>
            <a:ext cx="8841260" cy="435133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3600" dirty="0" smtClean="0">
                <a:solidFill>
                  <a:schemeClr val="accent3">
                    <a:lumMod val="50000"/>
                  </a:schemeClr>
                </a:solidFill>
                <a:latin typeface="Myriad Pro" panose="020B0503030403020204"/>
              </a:rPr>
              <a:t>Who answered questions correctly? </a:t>
            </a:r>
          </a:p>
          <a:p>
            <a:pPr>
              <a:spcBef>
                <a:spcPts val="1200"/>
              </a:spcBef>
            </a:pPr>
            <a:r>
              <a:rPr lang="en-US" sz="3600" dirty="0" smtClean="0">
                <a:solidFill>
                  <a:schemeClr val="accent3">
                    <a:lumMod val="50000"/>
                  </a:schemeClr>
                </a:solidFill>
                <a:latin typeface="Myriad Pro" panose="020B0503030403020204"/>
              </a:rPr>
              <a:t>What </a:t>
            </a:r>
            <a:r>
              <a:rPr lang="en-US" sz="3600" dirty="0">
                <a:solidFill>
                  <a:schemeClr val="accent3">
                    <a:lumMod val="50000"/>
                  </a:schemeClr>
                </a:solidFill>
                <a:latin typeface="Myriad Pro" panose="020B0503030403020204"/>
              </a:rPr>
              <a:t>are </a:t>
            </a:r>
            <a:r>
              <a:rPr lang="en-US" sz="3600" dirty="0" smtClean="0">
                <a:solidFill>
                  <a:schemeClr val="accent3">
                    <a:lumMod val="50000"/>
                  </a:schemeClr>
                </a:solidFill>
                <a:latin typeface="Myriad Pro" panose="020B0503030403020204"/>
              </a:rPr>
              <a:t>some </a:t>
            </a:r>
            <a:r>
              <a:rPr lang="en-US" sz="3600" dirty="0">
                <a:solidFill>
                  <a:schemeClr val="accent3">
                    <a:lumMod val="50000"/>
                  </a:schemeClr>
                </a:solidFill>
                <a:latin typeface="Myriad Pro" panose="020B0503030403020204"/>
              </a:rPr>
              <a:t>incorrect guesses? </a:t>
            </a:r>
            <a:endParaRPr lang="en-US" sz="3600" dirty="0" smtClean="0">
              <a:solidFill>
                <a:schemeClr val="accent3">
                  <a:lumMod val="50000"/>
                </a:schemeClr>
              </a:solidFill>
              <a:latin typeface="Myriad Pro" panose="020B0503030403020204"/>
            </a:endParaRPr>
          </a:p>
          <a:p>
            <a:pPr>
              <a:spcBef>
                <a:spcPts val="1200"/>
              </a:spcBef>
            </a:pPr>
            <a:r>
              <a:rPr lang="en-US" sz="3600" dirty="0" smtClean="0">
                <a:solidFill>
                  <a:schemeClr val="accent3">
                    <a:lumMod val="50000"/>
                  </a:schemeClr>
                </a:solidFill>
                <a:latin typeface="Myriad Pro" panose="020B0503030403020204"/>
              </a:rPr>
              <a:t>What </a:t>
            </a:r>
            <a:r>
              <a:rPr lang="en-US" sz="3600" dirty="0">
                <a:solidFill>
                  <a:schemeClr val="accent3">
                    <a:lumMod val="50000"/>
                  </a:schemeClr>
                </a:solidFill>
                <a:latin typeface="Myriad Pro" panose="020B0503030403020204"/>
              </a:rPr>
              <a:t>assumptions led you to </a:t>
            </a:r>
            <a:r>
              <a:rPr lang="en-US" sz="3600" dirty="0" smtClean="0">
                <a:solidFill>
                  <a:schemeClr val="accent3">
                    <a:lumMod val="50000"/>
                  </a:schemeClr>
                </a:solidFill>
                <a:latin typeface="Myriad Pro" panose="020B0503030403020204"/>
              </a:rPr>
              <a:t>incorrect guesses, and how did you discuss them?</a:t>
            </a:r>
          </a:p>
          <a:p>
            <a:pPr>
              <a:spcBef>
                <a:spcPts val="1200"/>
              </a:spcBef>
            </a:pPr>
            <a:r>
              <a:rPr lang="en-US" sz="3600" dirty="0" smtClean="0">
                <a:solidFill>
                  <a:schemeClr val="accent3">
                    <a:lumMod val="50000"/>
                  </a:schemeClr>
                </a:solidFill>
                <a:latin typeface="Myriad Pro" panose="020B0503030403020204"/>
              </a:rPr>
              <a:t>What are your takeaways from this activity?</a:t>
            </a:r>
            <a:endParaRPr lang="en-US" sz="3600" b="1" dirty="0">
              <a:solidFill>
                <a:schemeClr val="accent3">
                  <a:lumMod val="50000"/>
                </a:schemeClr>
              </a:solidFill>
              <a:latin typeface="Myriad Pro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7710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2540" y="365125"/>
            <a:ext cx="8841259" cy="1325563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accent3">
                    <a:lumMod val="50000"/>
                  </a:schemeClr>
                </a:solidFill>
                <a:latin typeface="Myriad Pro"/>
              </a:rPr>
              <a:t>Takeaways</a:t>
            </a:r>
            <a:endParaRPr lang="en-US" sz="4800" b="1" dirty="0">
              <a:solidFill>
                <a:schemeClr val="accent3">
                  <a:lumMod val="50000"/>
                </a:schemeClr>
              </a:solidFill>
              <a:latin typeface="Myriad Pr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2540" y="1825625"/>
            <a:ext cx="8841260" cy="435133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3200" dirty="0">
                <a:solidFill>
                  <a:schemeClr val="accent3">
                    <a:lumMod val="50000"/>
                  </a:schemeClr>
                </a:solidFill>
                <a:latin typeface="Myriad Pro" panose="020B0503030403020204"/>
              </a:rPr>
              <a:t>We easily </a:t>
            </a: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Myriad Pro" panose="020B0503030403020204"/>
              </a:rPr>
              <a:t>and necessarily make </a:t>
            </a:r>
            <a:r>
              <a:rPr lang="en-US" sz="3200" dirty="0">
                <a:solidFill>
                  <a:schemeClr val="accent3">
                    <a:lumMod val="50000"/>
                  </a:schemeClr>
                </a:solidFill>
                <a:latin typeface="Myriad Pro" panose="020B0503030403020204"/>
              </a:rPr>
              <a:t>assumptions about a person, even when we lack accurate information. </a:t>
            </a:r>
          </a:p>
          <a:p>
            <a:pPr>
              <a:spcBef>
                <a:spcPts val="1200"/>
              </a:spcBef>
            </a:pP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Myriad Pro" panose="020B0503030403020204"/>
              </a:rPr>
              <a:t>Assumptions are influenced by information such as appearance, name, perceived accent, etc. </a:t>
            </a:r>
            <a:endParaRPr lang="en-US" sz="3200" dirty="0">
              <a:solidFill>
                <a:schemeClr val="accent3">
                  <a:lumMod val="50000"/>
                </a:schemeClr>
              </a:solidFill>
              <a:latin typeface="Myriad Pro" panose="020B0503030403020204"/>
            </a:endParaRPr>
          </a:p>
          <a:p>
            <a:pPr>
              <a:spcBef>
                <a:spcPts val="1200"/>
              </a:spcBef>
            </a:pP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Myriad Pro" panose="020B0503030403020204"/>
              </a:rPr>
              <a:t>Sometimes we interpret/”read” the information correctly; </a:t>
            </a:r>
            <a:r>
              <a:rPr lang="en-US" sz="3200" dirty="0">
                <a:solidFill>
                  <a:schemeClr val="accent3">
                    <a:lumMod val="50000"/>
                  </a:schemeClr>
                </a:solidFill>
                <a:latin typeface="Myriad Pro" panose="020B0503030403020204"/>
              </a:rPr>
              <a:t>sometimes </a:t>
            </a: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Myriad Pro" panose="020B0503030403020204"/>
              </a:rPr>
              <a:t>we don’t.</a:t>
            </a:r>
            <a:endParaRPr lang="en-US" sz="3200" b="1" dirty="0">
              <a:solidFill>
                <a:schemeClr val="accent3">
                  <a:lumMod val="50000"/>
                </a:schemeClr>
              </a:solidFill>
              <a:latin typeface="Myriad Pro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3624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408413" y="436605"/>
            <a:ext cx="8313945" cy="84849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4A5358"/>
                </a:solidFill>
                <a:latin typeface="Myriad Pro" panose="020B0503030403020204" pitchFamily="34" charset="0"/>
              </a:rPr>
              <a:t>Voices from the Past </a:t>
            </a:r>
            <a:r>
              <a:rPr lang="en-US" dirty="0" smtClean="0">
                <a:solidFill>
                  <a:srgbClr val="4A5358"/>
                </a:solidFill>
                <a:latin typeface="Myriad Pro" panose="020B0503030403020204" pitchFamily="34" charset="0"/>
              </a:rPr>
              <a:t>(</a:t>
            </a:r>
            <a:r>
              <a:rPr lang="en-US" i="1" dirty="0" smtClean="0">
                <a:solidFill>
                  <a:srgbClr val="4A5358"/>
                </a:solidFill>
                <a:latin typeface="Myriad Pro" panose="020B0503030403020204" pitchFamily="34" charset="0"/>
              </a:rPr>
              <a:t>handout</a:t>
            </a:r>
            <a:r>
              <a:rPr lang="en-US" dirty="0" smtClean="0">
                <a:solidFill>
                  <a:srgbClr val="4A5358"/>
                </a:solidFill>
                <a:latin typeface="Myriad Pro" panose="020B0503030403020204" pitchFamily="34" charset="0"/>
              </a:rPr>
              <a:t>)</a:t>
            </a:r>
          </a:p>
          <a:p>
            <a:endParaRPr lang="en-US" sz="3200" b="1" i="1" dirty="0" smtClean="0">
              <a:solidFill>
                <a:srgbClr val="4A5358"/>
              </a:solidFill>
              <a:latin typeface="Myriad Pro" panose="020B0503030403020204" pitchFamily="34" charset="0"/>
            </a:endParaRPr>
          </a:p>
          <a:p>
            <a:r>
              <a:rPr lang="en-US" sz="3200" b="1" i="1" dirty="0" smtClean="0">
                <a:solidFill>
                  <a:srgbClr val="4A5358"/>
                </a:solidFill>
                <a:latin typeface="Myriad Pro" panose="020B0503030403020204" pitchFamily="34" charset="0"/>
              </a:rPr>
              <a:t>Debrief </a:t>
            </a:r>
          </a:p>
          <a:p>
            <a:endParaRPr lang="en-US" sz="3200" dirty="0">
              <a:solidFill>
                <a:srgbClr val="4A5358"/>
              </a:solidFill>
              <a:latin typeface="Myriad Pro" panose="020B0503030403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4A5358"/>
                </a:solidFill>
                <a:latin typeface="Myriad Pro" panose="020B0503030403020204" pitchFamily="34" charset="0"/>
              </a:rPr>
              <a:t>What do you notice about the messages people shared?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4A5358"/>
              </a:solidFill>
              <a:latin typeface="Myriad Pro" panose="020B0503030403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4A5358"/>
                </a:solidFill>
                <a:latin typeface="Myriad Pro" panose="020B0503030403020204" pitchFamily="34" charset="0"/>
              </a:rPr>
              <a:t>Any surprises in what people chose to share?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4A5358"/>
              </a:solidFill>
              <a:latin typeface="Myriad Pro" panose="020B0503030403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4A5358"/>
                </a:solidFill>
                <a:latin typeface="Myriad Pro" panose="020B0503030403020204" pitchFamily="34" charset="0"/>
              </a:rPr>
              <a:t>How is this introduction different from what you normally get in an introduction? What impact do these differences have?</a:t>
            </a:r>
            <a:endParaRPr lang="en-US" sz="3600" dirty="0">
              <a:solidFill>
                <a:srgbClr val="4A5358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011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408413" y="436605"/>
            <a:ext cx="9099846" cy="84849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4A5358"/>
                </a:solidFill>
                <a:latin typeface="Myriad Pro" panose="020B0503030403020204" pitchFamily="34" charset="0"/>
              </a:rPr>
              <a:t>Permissions</a:t>
            </a:r>
            <a:endParaRPr lang="en-US" dirty="0" smtClean="0">
              <a:solidFill>
                <a:srgbClr val="4A5358"/>
              </a:solidFill>
              <a:latin typeface="Myriad Pro" panose="020B0503030403020204" pitchFamily="34" charset="0"/>
            </a:endParaRPr>
          </a:p>
          <a:p>
            <a:endParaRPr lang="en-US" sz="3200" b="1" i="1" dirty="0">
              <a:solidFill>
                <a:srgbClr val="4A5358"/>
              </a:solidFill>
              <a:latin typeface="Myriad Pro" panose="020B0503030403020204" pitchFamily="34" charset="0"/>
            </a:endParaRPr>
          </a:p>
          <a:p>
            <a:r>
              <a:rPr lang="en-US" sz="3000" b="1" i="1" dirty="0" smtClean="0">
                <a:solidFill>
                  <a:srgbClr val="4A5358"/>
                </a:solidFill>
                <a:latin typeface="Myriad Pro" panose="020B0503030403020204" pitchFamily="34" charset="0"/>
              </a:rPr>
              <a:t>What “</a:t>
            </a:r>
            <a:r>
              <a:rPr lang="en-US" sz="3000" b="1" i="1" dirty="0">
                <a:solidFill>
                  <a:srgbClr val="4A5358"/>
                </a:solidFill>
                <a:latin typeface="Myriad Pro" panose="020B0503030403020204" pitchFamily="34" charset="0"/>
              </a:rPr>
              <a:t>permissions” </a:t>
            </a:r>
            <a:r>
              <a:rPr lang="en-US" sz="3000" b="1" i="1" dirty="0" smtClean="0">
                <a:solidFill>
                  <a:srgbClr val="4A5358"/>
                </a:solidFill>
                <a:latin typeface="Myriad Pro" panose="020B0503030403020204" pitchFamily="34" charset="0"/>
              </a:rPr>
              <a:t>or </a:t>
            </a:r>
            <a:r>
              <a:rPr lang="en-US" sz="3000" b="1" i="1" dirty="0">
                <a:solidFill>
                  <a:srgbClr val="4A5358"/>
                </a:solidFill>
                <a:latin typeface="Myriad Pro" panose="020B0503030403020204" pitchFamily="34" charset="0"/>
              </a:rPr>
              <a:t>“invitations” </a:t>
            </a:r>
            <a:r>
              <a:rPr lang="en-US" sz="3000" b="1" i="1" dirty="0" smtClean="0">
                <a:solidFill>
                  <a:srgbClr val="4A5358"/>
                </a:solidFill>
                <a:latin typeface="Myriad Pro" panose="020B0503030403020204" pitchFamily="34" charset="0"/>
              </a:rPr>
              <a:t>would help you feel like you belong in this workshop and want to be here?</a:t>
            </a:r>
          </a:p>
          <a:p>
            <a:pPr marL="514350" indent="-514350">
              <a:lnSpc>
                <a:spcPct val="100000"/>
              </a:lnSpc>
              <a:spcBef>
                <a:spcPts val="1200"/>
              </a:spcBef>
              <a:buAutoNum type="arabicPeriod"/>
            </a:pPr>
            <a:r>
              <a:rPr lang="en-US" sz="3000" dirty="0" smtClean="0">
                <a:solidFill>
                  <a:srgbClr val="4A5358"/>
                </a:solidFill>
                <a:latin typeface="Myriad Pro" panose="020B0503030403020204" pitchFamily="34" charset="0"/>
              </a:rPr>
              <a:t>Permission </a:t>
            </a:r>
            <a:r>
              <a:rPr lang="en-US" sz="3000" dirty="0">
                <a:solidFill>
                  <a:srgbClr val="4A5358"/>
                </a:solidFill>
                <a:latin typeface="Myriad Pro" panose="020B0503030403020204" pitchFamily="34" charset="0"/>
              </a:rPr>
              <a:t>to take care of your bio needs --  bathroom, sleepiness, </a:t>
            </a:r>
            <a:r>
              <a:rPr lang="en-US" sz="3000" dirty="0" smtClean="0">
                <a:solidFill>
                  <a:srgbClr val="4A5358"/>
                </a:solidFill>
                <a:latin typeface="Myriad Pro" panose="020B0503030403020204" pitchFamily="34" charset="0"/>
              </a:rPr>
              <a:t>comfort</a:t>
            </a:r>
            <a:endParaRPr lang="en-US" sz="3000" dirty="0">
              <a:solidFill>
                <a:srgbClr val="4A5358"/>
              </a:solidFill>
              <a:latin typeface="Myriad Pro" panose="020B0503030403020204" pitchFamily="34" charset="0"/>
            </a:endParaRPr>
          </a:p>
          <a:p>
            <a:pPr marL="514350" indent="-514350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US" sz="3000" dirty="0" smtClean="0">
                <a:solidFill>
                  <a:srgbClr val="4A5358"/>
                </a:solidFill>
                <a:latin typeface="Myriad Pro" panose="020B0503030403020204" pitchFamily="34" charset="0"/>
              </a:rPr>
              <a:t>Invitation </a:t>
            </a:r>
            <a:r>
              <a:rPr lang="en-US" sz="3000" dirty="0">
                <a:solidFill>
                  <a:srgbClr val="4A5358"/>
                </a:solidFill>
                <a:latin typeface="Myriad Pro" panose="020B0503030403020204" pitchFamily="34" charset="0"/>
              </a:rPr>
              <a:t>to speak to each other, not just </a:t>
            </a:r>
            <a:r>
              <a:rPr lang="en-US" sz="3000" dirty="0" smtClean="0">
                <a:solidFill>
                  <a:srgbClr val="4A5358"/>
                </a:solidFill>
                <a:latin typeface="Myriad Pro" panose="020B0503030403020204" pitchFamily="34" charset="0"/>
              </a:rPr>
              <a:t>me</a:t>
            </a:r>
          </a:p>
          <a:p>
            <a:pPr marL="514350" indent="-514350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US" sz="3000" dirty="0" smtClean="0">
                <a:solidFill>
                  <a:srgbClr val="4A5358"/>
                </a:solidFill>
                <a:latin typeface="Myriad Pro" panose="020B0503030403020204" pitchFamily="34" charset="0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endParaRPr lang="en-US" sz="3000" dirty="0" smtClean="0">
              <a:solidFill>
                <a:srgbClr val="4A5358"/>
              </a:solidFill>
              <a:latin typeface="Myriad Pro" panose="020B0503030403020204" pitchFamily="34" charset="0"/>
            </a:endParaRPr>
          </a:p>
          <a:p>
            <a:r>
              <a:rPr lang="en-US" sz="3000" dirty="0" smtClean="0">
                <a:solidFill>
                  <a:srgbClr val="4A5358"/>
                </a:solidFill>
                <a:latin typeface="Myriad Pro" panose="020B0503030403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88827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2540" y="601362"/>
            <a:ext cx="8841259" cy="33528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accent3">
                    <a:lumMod val="50000"/>
                  </a:schemeClr>
                </a:solidFill>
                <a:latin typeface="Myriad Pro"/>
              </a:rPr>
              <a:t>Frameworks for Group Study</a:t>
            </a:r>
            <a:br>
              <a:rPr lang="en-US" sz="4800" b="1" dirty="0" smtClean="0">
                <a:solidFill>
                  <a:schemeClr val="accent3">
                    <a:lumMod val="50000"/>
                  </a:schemeClr>
                </a:solidFill>
                <a:latin typeface="Myriad Pro"/>
              </a:rPr>
            </a:br>
            <a:r>
              <a:rPr lang="en-US" sz="4800" b="1" dirty="0" smtClean="0">
                <a:solidFill>
                  <a:schemeClr val="accent3">
                    <a:lumMod val="50000"/>
                  </a:schemeClr>
                </a:solidFill>
                <a:latin typeface="Myriad Pro"/>
              </a:rPr>
              <a:t/>
            </a:r>
            <a:br>
              <a:rPr lang="en-US" sz="4800" b="1" dirty="0" smtClean="0">
                <a:solidFill>
                  <a:schemeClr val="accent3">
                    <a:lumMod val="50000"/>
                  </a:schemeClr>
                </a:solidFill>
                <a:latin typeface="Myriad Pro"/>
              </a:rPr>
            </a:br>
            <a:endParaRPr lang="en-US" sz="4800" b="1" dirty="0">
              <a:solidFill>
                <a:schemeClr val="accent3">
                  <a:lumMod val="50000"/>
                </a:schemeClr>
              </a:solidFill>
              <a:latin typeface="Myriad Pr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2539" y="2259875"/>
            <a:ext cx="9048089" cy="3763420"/>
          </a:xfrm>
        </p:spPr>
        <p:txBody>
          <a:bodyPr>
            <a:normAutofit fontScale="92500" lnSpcReduction="20000"/>
          </a:bodyPr>
          <a:lstStyle/>
          <a:p>
            <a:pPr marL="0" indent="0">
              <a:spcBef>
                <a:spcPts val="1800"/>
              </a:spcBef>
              <a:spcAft>
                <a:spcPts val="1200"/>
              </a:spcAft>
              <a:buNone/>
            </a:pP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Myriad Pro"/>
                <a:ea typeface="+mj-ea"/>
                <a:cs typeface="+mj-cs"/>
              </a:rPr>
              <a:t>AAC&amp;U rubric</a:t>
            </a:r>
          </a:p>
          <a:p>
            <a:pPr marL="0" indent="0">
              <a:spcBef>
                <a:spcPts val="1800"/>
              </a:spcBef>
              <a:spcAft>
                <a:spcPts val="1200"/>
              </a:spcAft>
              <a:buNone/>
            </a:pP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Myriad Pro"/>
                <a:ea typeface="+mj-ea"/>
                <a:cs typeface="+mj-cs"/>
              </a:rPr>
              <a:t>Disciplinary and interdisciplinary approaches: </a:t>
            </a:r>
          </a:p>
          <a:p>
            <a:pPr>
              <a:spcBef>
                <a:spcPts val="1200"/>
              </a:spcBef>
            </a:pP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Myriad Pro"/>
                <a:ea typeface="+mj-ea"/>
                <a:cs typeface="+mj-cs"/>
              </a:rPr>
              <a:t>Communication Studies</a:t>
            </a:r>
          </a:p>
          <a:p>
            <a:pPr>
              <a:spcBef>
                <a:spcPts val="1200"/>
              </a:spcBef>
            </a:pP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Myriad Pro"/>
                <a:ea typeface="+mj-ea"/>
                <a:cs typeface="+mj-cs"/>
              </a:rPr>
              <a:t>Developmental models (Psychology)</a:t>
            </a:r>
          </a:p>
          <a:p>
            <a:pPr>
              <a:spcBef>
                <a:spcPts val="1200"/>
              </a:spcBef>
            </a:pP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Myriad Pro"/>
                <a:ea typeface="+mj-ea"/>
                <a:cs typeface="+mj-cs"/>
              </a:rPr>
              <a:t>Language </a:t>
            </a:r>
            <a:r>
              <a:rPr lang="en-US" sz="3200" dirty="0">
                <a:solidFill>
                  <a:schemeClr val="accent3">
                    <a:lumMod val="50000"/>
                  </a:schemeClr>
                </a:solidFill>
                <a:latin typeface="Myriad Pro"/>
                <a:ea typeface="+mj-ea"/>
                <a:cs typeface="+mj-cs"/>
              </a:rPr>
              <a:t>a</a:t>
            </a: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Myriad Pro"/>
                <a:ea typeface="+mj-ea"/>
                <a:cs typeface="+mj-cs"/>
              </a:rPr>
              <a:t>cquisition &amp; pedagogy</a:t>
            </a:r>
          </a:p>
          <a:p>
            <a:pPr>
              <a:spcBef>
                <a:spcPts val="1200"/>
              </a:spcBef>
            </a:pP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Myriad Pro"/>
                <a:ea typeface="+mj-ea"/>
                <a:cs typeface="+mj-cs"/>
              </a:rPr>
              <a:t>Culture-specific models (Anthropology)</a:t>
            </a:r>
          </a:p>
          <a:p>
            <a:pPr>
              <a:spcBef>
                <a:spcPts val="1200"/>
              </a:spcBef>
            </a:pPr>
            <a:r>
              <a:rPr lang="en-US" sz="3200" dirty="0">
                <a:solidFill>
                  <a:schemeClr val="accent3">
                    <a:lumMod val="50000"/>
                  </a:schemeClr>
                </a:solidFill>
                <a:latin typeface="Myriad Pro"/>
                <a:ea typeface="+mj-ea"/>
                <a:cs typeface="+mj-cs"/>
              </a:rPr>
              <a:t>S</a:t>
            </a: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Myriad Pro"/>
                <a:ea typeface="+mj-ea"/>
                <a:cs typeface="+mj-cs"/>
              </a:rPr>
              <a:t>cholarship of teaching &amp; learning in higher </a:t>
            </a:r>
            <a:r>
              <a:rPr lang="en-US" sz="3200" dirty="0" err="1" smtClean="0">
                <a:solidFill>
                  <a:schemeClr val="accent3">
                    <a:lumMod val="50000"/>
                  </a:schemeClr>
                </a:solidFill>
                <a:latin typeface="Myriad Pro"/>
                <a:ea typeface="+mj-ea"/>
                <a:cs typeface="+mj-cs"/>
              </a:rPr>
              <a:t>ed</a:t>
            </a:r>
            <a:endParaRPr lang="en-US" sz="3200" dirty="0" smtClean="0">
              <a:solidFill>
                <a:schemeClr val="accent3">
                  <a:lumMod val="50000"/>
                </a:schemeClr>
              </a:solidFill>
              <a:latin typeface="Myriad Pro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3867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-126320" y="-84841"/>
          <a:ext cx="12252961" cy="73379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29542">
                  <a:extLst>
                    <a:ext uri="{9D8B030D-6E8A-4147-A177-3AD203B41FA5}">
                      <a16:colId xmlns:a16="http://schemas.microsoft.com/office/drawing/2014/main" val="3466612458"/>
                    </a:ext>
                  </a:extLst>
                </a:gridCol>
                <a:gridCol w="3266902">
                  <a:extLst>
                    <a:ext uri="{9D8B030D-6E8A-4147-A177-3AD203B41FA5}">
                      <a16:colId xmlns:a16="http://schemas.microsoft.com/office/drawing/2014/main" val="3650774677"/>
                    </a:ext>
                  </a:extLst>
                </a:gridCol>
                <a:gridCol w="3690851">
                  <a:extLst>
                    <a:ext uri="{9D8B030D-6E8A-4147-A177-3AD203B41FA5}">
                      <a16:colId xmlns:a16="http://schemas.microsoft.com/office/drawing/2014/main" val="725653935"/>
                    </a:ext>
                  </a:extLst>
                </a:gridCol>
                <a:gridCol w="3765666">
                  <a:extLst>
                    <a:ext uri="{9D8B030D-6E8A-4147-A177-3AD203B41FA5}">
                      <a16:colId xmlns:a16="http://schemas.microsoft.com/office/drawing/2014/main" val="3479424241"/>
                    </a:ext>
                  </a:extLst>
                </a:gridCol>
              </a:tblGrid>
              <a:tr h="581303"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0" dirty="0">
                          <a:solidFill>
                            <a:schemeClr val="bg1"/>
                          </a:solidFill>
                          <a:effectLst/>
                          <a:latin typeface="Myriad Pro" panose="020B0503030403020204" pitchFamily="34" charset="0"/>
                          <a:ea typeface="Calibri" panose="020F0502020204030204" pitchFamily="34" charset="0"/>
                          <a:cs typeface="Garamond" panose="02020404030301010803" pitchFamily="18" charset="0"/>
                        </a:rPr>
                        <a:t>AAC&amp;U Value – Rubric for Intercultural Knowledge and Competence</a:t>
                      </a:r>
                    </a:p>
                  </a:txBody>
                  <a:tcPr marL="137160" marR="137160" marT="137160" marB="13716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4B54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Myriad Pro" panose="020B0503030403020204" pitchFamily="34" charset="0"/>
                        <a:ea typeface="Calibri" panose="020F0502020204030204" pitchFamily="34" charset="0"/>
                        <a:cs typeface="Garamond" panose="02020404030301010803" pitchFamily="18" charset="0"/>
                      </a:endParaRPr>
                    </a:p>
                  </a:txBody>
                  <a:tcPr marL="137160" marR="137160" marT="137160" marB="13716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95455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Myriad Pro" panose="020B0503030403020204" pitchFamily="34" charset="0"/>
                        <a:ea typeface="Calibri" panose="020F0502020204030204" pitchFamily="34" charset="0"/>
                        <a:cs typeface="Garamond" panose="02020404030301010803" pitchFamily="18" charset="0"/>
                      </a:endParaRPr>
                    </a:p>
                  </a:txBody>
                  <a:tcPr marL="137160" marR="137160" marT="137160" marB="13716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95455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Myriad Pro" panose="020B0503030403020204" pitchFamily="34" charset="0"/>
                        <a:ea typeface="Calibri" panose="020F0502020204030204" pitchFamily="34" charset="0"/>
                        <a:cs typeface="Garamond" panose="02020404030301010803" pitchFamily="18" charset="0"/>
                      </a:endParaRPr>
                    </a:p>
                  </a:txBody>
                  <a:tcPr marL="137160" marR="137160" marT="137160" marB="13716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9545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3448585"/>
                  </a:ext>
                </a:extLst>
              </a:tr>
              <a:tr h="3289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Garamond" panose="02020404030301010803" pitchFamily="18" charset="0"/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6F7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Myriad Pro" panose="020B0503030403020204" pitchFamily="34" charset="0"/>
                        </a:rPr>
                        <a:t>Developing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  <a:latin typeface="Myriad Pro" panose="020B0503030403020204" pitchFamily="34" charset="0"/>
                        <a:ea typeface="Calibri" panose="020F0502020204030204" pitchFamily="34" charset="0"/>
                        <a:cs typeface="Garamond" panose="02020404030301010803" pitchFamily="18" charset="0"/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6F7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Myriad Pro" panose="020B0503030403020204" pitchFamily="34" charset="0"/>
                        </a:rPr>
                        <a:t>Emerging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  <a:latin typeface="Myriad Pro" panose="020B0503030403020204" pitchFamily="34" charset="0"/>
                        <a:ea typeface="Calibri" panose="020F0502020204030204" pitchFamily="34" charset="0"/>
                        <a:cs typeface="Garamond" panose="02020404030301010803" pitchFamily="18" charset="0"/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6F7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Myriad Pro" panose="020B0503030403020204" pitchFamily="34" charset="0"/>
                        </a:rPr>
                        <a:t>Proficient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  <a:latin typeface="Myriad Pro" panose="020B0503030403020204" pitchFamily="34" charset="0"/>
                        <a:ea typeface="Calibri" panose="020F0502020204030204" pitchFamily="34" charset="0"/>
                        <a:cs typeface="Garamond" panose="02020404030301010803" pitchFamily="18" charset="0"/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6F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634518"/>
                  </a:ext>
                </a:extLst>
              </a:tr>
              <a:tr h="106444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  <a:latin typeface="Myriad Pro" panose="020B0503030403020204" pitchFamily="34" charset="0"/>
                        </a:rPr>
                        <a:t>Knowledge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0" dirty="0">
                          <a:effectLst/>
                          <a:latin typeface="Myriad Pro" panose="020B0503030403020204" pitchFamily="34" charset="0"/>
                        </a:rPr>
                        <a:t>Cultural self- awareness</a:t>
                      </a:r>
                      <a:endParaRPr lang="en-US" sz="1200" b="0" dirty="0">
                        <a:effectLst/>
                        <a:latin typeface="Myriad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160" marR="137160" marT="137160" marB="13716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6F7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solidFill>
                            <a:srgbClr val="495455"/>
                          </a:solidFill>
                          <a:effectLst/>
                          <a:latin typeface="Myriad Pro" panose="020B0503030403020204" pitchFamily="34" charset="0"/>
                        </a:rPr>
                        <a:t>Identifies own cultural rules and biases (e.g. with a strong preference for those rules shared with own cultural group and seeks the same in others.)</a:t>
                      </a:r>
                      <a:endParaRPr lang="en-US" sz="900" dirty="0">
                        <a:solidFill>
                          <a:srgbClr val="495455"/>
                        </a:solidFill>
                        <a:effectLst/>
                        <a:latin typeface="Myriad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160" marR="137160" marT="137160" marB="13716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solidFill>
                            <a:srgbClr val="495455"/>
                          </a:solidFill>
                          <a:effectLst/>
                          <a:latin typeface="Myriad Pro" panose="020B0503030403020204" pitchFamily="34" charset="0"/>
                        </a:rPr>
                        <a:t>Recognizes new perspectives about own cultural rules and biases (e.g. not looking for sameness; comfortable with the complexities that new perspectives offer.)</a:t>
                      </a:r>
                      <a:endParaRPr lang="en-US" sz="900" dirty="0">
                        <a:solidFill>
                          <a:srgbClr val="495455"/>
                        </a:solidFill>
                        <a:effectLst/>
                        <a:latin typeface="Myriad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160" marR="137160" marT="137160" marB="13716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solidFill>
                            <a:srgbClr val="495455"/>
                          </a:solidFill>
                          <a:effectLst/>
                          <a:latin typeface="Myriad Pro" panose="020B0503030403020204" pitchFamily="34" charset="0"/>
                        </a:rPr>
                        <a:t>Articulates insights into own cultural rules and biases (e.g. seeking complexity; aware of how her/his experiences have shaped these rules, and how to recognize and respond to cultural biases, resulting in a shift in self-description.)</a:t>
                      </a:r>
                      <a:endParaRPr lang="en-US" sz="900" dirty="0">
                        <a:solidFill>
                          <a:srgbClr val="495455"/>
                        </a:solidFill>
                        <a:effectLst/>
                        <a:latin typeface="Myriad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160" marR="137160" marT="137160" marB="13716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9831633"/>
                  </a:ext>
                </a:extLst>
              </a:tr>
              <a:tr h="104022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Myriad Pro" panose="020B0503030403020204" pitchFamily="34" charset="0"/>
                        </a:rPr>
                        <a:t>Knowledge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Myriad Pro" panose="020B0503030403020204" pitchFamily="34" charset="0"/>
                        </a:rPr>
                        <a:t> 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Myriad Pro" panose="020B0503030403020204" pitchFamily="34" charset="0"/>
                        </a:rPr>
                        <a:t>Cultural worldview frameworks</a:t>
                      </a:r>
                      <a:endParaRPr lang="en-US" sz="1200" b="0" dirty="0">
                        <a:solidFill>
                          <a:srgbClr val="000000"/>
                        </a:solidFill>
                        <a:effectLst/>
                        <a:latin typeface="Myriad Pro" panose="020B0503030403020204" pitchFamily="34" charset="0"/>
                        <a:ea typeface="Calibri" panose="020F0502020204030204" pitchFamily="34" charset="0"/>
                        <a:cs typeface="Garamond" panose="02020404030301010803" pitchFamily="18" charset="0"/>
                      </a:endParaRPr>
                    </a:p>
                  </a:txBody>
                  <a:tcPr marL="137160" marR="137160" marT="137160" marB="13716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6F7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495455"/>
                          </a:solidFill>
                          <a:effectLst/>
                          <a:latin typeface="Myriad Pro" panose="020B0503030403020204" pitchFamily="34" charset="0"/>
                        </a:rPr>
                        <a:t>Demonstrates partial understanding of the complexity of elements important to members of another culture in relation to its history, values, politics, communication styles, economy, or beliefs and practices.</a:t>
                      </a:r>
                      <a:endParaRPr lang="en-US" sz="900" dirty="0">
                        <a:solidFill>
                          <a:srgbClr val="495455"/>
                        </a:solidFill>
                        <a:effectLst/>
                        <a:latin typeface="Myriad Pro" panose="020B0503030403020204" pitchFamily="34" charset="0"/>
                        <a:ea typeface="Calibri" panose="020F0502020204030204" pitchFamily="34" charset="0"/>
                        <a:cs typeface="Garamond" panose="02020404030301010803" pitchFamily="18" charset="0"/>
                      </a:endParaRPr>
                    </a:p>
                  </a:txBody>
                  <a:tcPr marL="137160" marR="137160" marT="137160" marB="13716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495455"/>
                          </a:solidFill>
                          <a:effectLst/>
                          <a:latin typeface="Myriad Pro" panose="020B0503030403020204" pitchFamily="34" charset="0"/>
                        </a:rPr>
                        <a:t>Demonstrates adequate understanding of the complexity of elements important to members of another culture in relation to its history, values, politics, communication styles, economy, or beliefs and practices.</a:t>
                      </a:r>
                      <a:endParaRPr lang="en-US" sz="900" dirty="0">
                        <a:solidFill>
                          <a:srgbClr val="495455"/>
                        </a:solidFill>
                        <a:effectLst/>
                        <a:latin typeface="Myriad Pro" panose="020B0503030403020204" pitchFamily="34" charset="0"/>
                        <a:ea typeface="Calibri" panose="020F0502020204030204" pitchFamily="34" charset="0"/>
                        <a:cs typeface="Garamond" panose="02020404030301010803" pitchFamily="18" charset="0"/>
                      </a:endParaRPr>
                    </a:p>
                  </a:txBody>
                  <a:tcPr marL="137160" marR="137160" marT="137160" marB="13716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495455"/>
                          </a:solidFill>
                          <a:effectLst/>
                          <a:latin typeface="Myriad Pro" panose="020B0503030403020204" pitchFamily="34" charset="0"/>
                        </a:rPr>
                        <a:t>Demonstrates sophisticated understanding of the complexity of elements important to members of another culture in relation to its history, values, politics, communication styles, economy, or beliefs and practices.</a:t>
                      </a:r>
                      <a:endParaRPr lang="en-US" sz="900" dirty="0">
                        <a:solidFill>
                          <a:srgbClr val="495455"/>
                        </a:solidFill>
                        <a:effectLst/>
                        <a:latin typeface="Myriad Pro" panose="020B0503030403020204" pitchFamily="34" charset="0"/>
                        <a:ea typeface="Calibri" panose="020F0502020204030204" pitchFamily="34" charset="0"/>
                        <a:cs typeface="Garamond" panose="02020404030301010803" pitchFamily="18" charset="0"/>
                      </a:endParaRPr>
                    </a:p>
                  </a:txBody>
                  <a:tcPr marL="137160" marR="137160" marT="137160" marB="13716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1717404"/>
                  </a:ext>
                </a:extLst>
              </a:tr>
              <a:tr h="68838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Myriad Pro" panose="020B0503030403020204" pitchFamily="34" charset="0"/>
                        </a:rPr>
                        <a:t>Skill</a:t>
                      </a:r>
                      <a:endParaRPr lang="en-US" sz="1400" b="1" baseline="0" dirty="0">
                        <a:effectLst/>
                        <a:latin typeface="Myriad Pro" panose="020B0503030403020204" pitchFamily="34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baseline="0" dirty="0">
                          <a:effectLst/>
                          <a:latin typeface="Myriad Pro" panose="020B0503030403020204" pitchFamily="34" charset="0"/>
                        </a:rPr>
                        <a:t>Empathy</a:t>
                      </a:r>
                      <a:endParaRPr lang="en-US" sz="1200" b="0" dirty="0">
                        <a:effectLst/>
                        <a:latin typeface="Myriad Pro" panose="020B0503030403020204" pitchFamily="34" charset="0"/>
                      </a:endParaRPr>
                    </a:p>
                  </a:txBody>
                  <a:tcPr marL="137160" marR="137160" marT="137160" marB="13716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6F7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495455"/>
                          </a:solidFill>
                          <a:effectLst/>
                          <a:latin typeface="Myriad Pro" panose="020B0503030403020204" pitchFamily="34" charset="0"/>
                        </a:rPr>
                        <a:t>Identifies components of other cultural perspectives but responds in all situations with own worldview.</a:t>
                      </a:r>
                      <a:endParaRPr lang="en-US" sz="900" dirty="0">
                        <a:solidFill>
                          <a:srgbClr val="495455"/>
                        </a:solidFill>
                        <a:effectLst/>
                        <a:latin typeface="Myriad Pro" panose="020B0503030403020204" pitchFamily="34" charset="0"/>
                        <a:ea typeface="Calibri" panose="020F0502020204030204" pitchFamily="34" charset="0"/>
                        <a:cs typeface="Garamond" panose="02020404030301010803" pitchFamily="18" charset="0"/>
                      </a:endParaRPr>
                    </a:p>
                  </a:txBody>
                  <a:tcPr marL="137160" marR="137160" marT="137160" marB="13716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495455"/>
                          </a:solidFill>
                          <a:effectLst/>
                          <a:latin typeface="Myriad Pro" panose="020B0503030403020204" pitchFamily="34" charset="0"/>
                        </a:rPr>
                        <a:t>Recognizes intellectual and emotional dimensions of more than one worldview and sometimes uses more than one worldview in interactions.</a:t>
                      </a:r>
                      <a:endParaRPr lang="en-US" sz="900" dirty="0">
                        <a:solidFill>
                          <a:srgbClr val="495455"/>
                        </a:solidFill>
                        <a:effectLst/>
                        <a:latin typeface="Myriad Pro" panose="020B0503030403020204" pitchFamily="34" charset="0"/>
                        <a:ea typeface="Calibri" panose="020F0502020204030204" pitchFamily="34" charset="0"/>
                        <a:cs typeface="Garamond" panose="02020404030301010803" pitchFamily="18" charset="0"/>
                      </a:endParaRPr>
                    </a:p>
                  </a:txBody>
                  <a:tcPr marL="137160" marR="137160" marT="137160" marB="13716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495455"/>
                          </a:solidFill>
                          <a:effectLst/>
                          <a:latin typeface="Myriad Pro" panose="020B0503030403020204" pitchFamily="34" charset="0"/>
                        </a:rPr>
                        <a:t>Interprets intercultural experience from the perspectives of own and more than one worldview and demonstrates ability to act in a supportive manner that recognizes the feelings of another cultural group.</a:t>
                      </a:r>
                      <a:endParaRPr lang="en-US" sz="900" dirty="0">
                        <a:solidFill>
                          <a:srgbClr val="495455"/>
                        </a:solidFill>
                        <a:effectLst/>
                        <a:latin typeface="Myriad Pro" panose="020B0503030403020204" pitchFamily="34" charset="0"/>
                        <a:ea typeface="Calibri" panose="020F0502020204030204" pitchFamily="34" charset="0"/>
                        <a:cs typeface="Garamond" panose="02020404030301010803" pitchFamily="18" charset="0"/>
                      </a:endParaRPr>
                    </a:p>
                  </a:txBody>
                  <a:tcPr marL="137160" marR="137160" marT="137160" marB="13716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96116"/>
                  </a:ext>
                </a:extLst>
              </a:tr>
              <a:tr h="140190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  <a:latin typeface="Myriad Pro" panose="020B0503030403020204" pitchFamily="34" charset="0"/>
                        </a:rPr>
                        <a:t>Skill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0" dirty="0">
                          <a:effectLst/>
                          <a:latin typeface="Myriad Pro" panose="020B0503030403020204" pitchFamily="34" charset="0"/>
                        </a:rPr>
                        <a:t>Verbal &amp; Nonverbal Communication</a:t>
                      </a:r>
                      <a:endParaRPr lang="en-US" sz="1200" b="0" dirty="0">
                        <a:effectLst/>
                        <a:latin typeface="Myriad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160" marR="137160" marT="137160" marB="13716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6F7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solidFill>
                            <a:srgbClr val="495455"/>
                          </a:solidFill>
                          <a:effectLst/>
                          <a:latin typeface="Myriad Pro" panose="020B0503030403020204" pitchFamily="34" charset="0"/>
                        </a:rPr>
                        <a:t>Identifies some cultural differences in verbal and nonverbal communication and is aware that misunderstandings can occur based on those differences but is still unable to negotiate a shared understanding.</a:t>
                      </a:r>
                      <a:endParaRPr lang="en-US" sz="900" dirty="0">
                        <a:solidFill>
                          <a:srgbClr val="495455"/>
                        </a:solidFill>
                        <a:effectLst/>
                        <a:latin typeface="Myriad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160" marR="137160" marT="137160" marB="13716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solidFill>
                            <a:srgbClr val="495455"/>
                          </a:solidFill>
                          <a:effectLst/>
                          <a:latin typeface="Myriad Pro" panose="020B0503030403020204" pitchFamily="34" charset="0"/>
                        </a:rPr>
                        <a:t>Recognizes and participates in cultural differences in verbal and nonverbal communication and begins to negotiate a shared understanding based on those differences.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solidFill>
                            <a:srgbClr val="495455"/>
                          </a:solidFill>
                          <a:effectLst/>
                          <a:latin typeface="Myriad Pro" panose="020B0503030403020204" pitchFamily="34" charset="0"/>
                        </a:rPr>
                        <a:t> </a:t>
                      </a:r>
                      <a:endParaRPr lang="en-US" sz="900" dirty="0">
                        <a:solidFill>
                          <a:srgbClr val="495455"/>
                        </a:solidFill>
                        <a:effectLst/>
                        <a:latin typeface="Myriad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160" marR="137160" marT="137160" marB="13716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solidFill>
                            <a:srgbClr val="495455"/>
                          </a:solidFill>
                          <a:effectLst/>
                          <a:latin typeface="Myriad Pro" panose="020B0503030403020204" pitchFamily="34" charset="0"/>
                        </a:rPr>
                        <a:t>Articulates a complex understanding of cultural differences in verbal and nonverbal communication (e.g., demonstrates understanding of the degree to which people use physical contact while communicating in different cultures or use direct/indirect and explicit/implicit meanings) and is able to skillfully negotiate a shared understanding based on those differences.</a:t>
                      </a:r>
                      <a:endParaRPr lang="en-US" sz="900" dirty="0">
                        <a:solidFill>
                          <a:srgbClr val="495455"/>
                        </a:solidFill>
                        <a:effectLst/>
                        <a:latin typeface="Myriad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160" marR="137160" marT="137160" marB="13716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7537475"/>
                  </a:ext>
                </a:extLst>
              </a:tr>
              <a:tr h="87265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  <a:latin typeface="Myriad Pro" panose="020B0503030403020204" pitchFamily="34" charset="0"/>
                        </a:rPr>
                        <a:t>Attitude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0" dirty="0">
                          <a:effectLst/>
                          <a:latin typeface="Myriad Pro" panose="020B0503030403020204" pitchFamily="34" charset="0"/>
                        </a:rPr>
                        <a:t>Curiosity</a:t>
                      </a:r>
                      <a:endParaRPr lang="en-US" sz="1200" b="0" dirty="0">
                        <a:effectLst/>
                        <a:latin typeface="Myriad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160" marR="137160" marT="137160" marB="13716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6F7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solidFill>
                            <a:srgbClr val="495455"/>
                          </a:solidFill>
                          <a:effectLst/>
                          <a:latin typeface="Myriad Pro" panose="020B0503030403020204" pitchFamily="34" charset="0"/>
                        </a:rPr>
                        <a:t>Asks simple or surface questions about other cultures.</a:t>
                      </a:r>
                      <a:endParaRPr lang="en-US" sz="900" dirty="0">
                        <a:solidFill>
                          <a:srgbClr val="495455"/>
                        </a:solidFill>
                        <a:effectLst/>
                        <a:latin typeface="Myriad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160" marR="137160" marT="137160" marB="13716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solidFill>
                            <a:srgbClr val="495455"/>
                          </a:solidFill>
                          <a:effectLst/>
                          <a:latin typeface="Myriad Pro" panose="020B0503030403020204" pitchFamily="34" charset="0"/>
                        </a:rPr>
                        <a:t>Asks deeper questions about other cultures and seeks out answers to these questions.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solidFill>
                            <a:srgbClr val="495455"/>
                          </a:solidFill>
                          <a:effectLst/>
                          <a:latin typeface="Myriad Pro" panose="020B0503030403020204" pitchFamily="34" charset="0"/>
                        </a:rPr>
                        <a:t> </a:t>
                      </a:r>
                      <a:endParaRPr lang="en-US" sz="900" dirty="0">
                        <a:solidFill>
                          <a:srgbClr val="495455"/>
                        </a:solidFill>
                        <a:effectLst/>
                        <a:latin typeface="Myriad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160" marR="137160" marT="137160" marB="13716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solidFill>
                            <a:srgbClr val="495455"/>
                          </a:solidFill>
                          <a:effectLst/>
                          <a:latin typeface="Myriad Pro" panose="020B0503030403020204" pitchFamily="34" charset="0"/>
                        </a:rPr>
                        <a:t>Asks complex questions about other cultures, seeks out and articulates answers to these questions that reflect multiple cultural perspectives.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solidFill>
                            <a:srgbClr val="495455"/>
                          </a:solidFill>
                          <a:effectLst/>
                          <a:latin typeface="Myriad Pro" panose="020B0503030403020204" pitchFamily="34" charset="0"/>
                        </a:rPr>
                        <a:t> </a:t>
                      </a:r>
                      <a:endParaRPr lang="en-US" sz="900" dirty="0">
                        <a:solidFill>
                          <a:srgbClr val="495455"/>
                        </a:solidFill>
                        <a:effectLst/>
                        <a:latin typeface="Myriad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160" marR="137160" marT="137160" marB="13716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2035615"/>
                  </a:ext>
                </a:extLst>
              </a:tr>
              <a:tr h="10618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  <a:latin typeface="Myriad Pro" panose="020B0503030403020204" pitchFamily="34" charset="0"/>
                        </a:rPr>
                        <a:t>Attitude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0" dirty="0">
                          <a:effectLst/>
                          <a:latin typeface="Myriad Pro" panose="020B0503030403020204" pitchFamily="34" charset="0"/>
                        </a:rPr>
                        <a:t>Openness</a:t>
                      </a:r>
                      <a:endParaRPr lang="en-US" sz="1200" b="0" dirty="0">
                        <a:effectLst/>
                        <a:latin typeface="Myriad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160" marR="137160" marT="137160" marB="13716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6F7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solidFill>
                            <a:srgbClr val="495455"/>
                          </a:solidFill>
                          <a:effectLst/>
                          <a:latin typeface="Myriad Pro" panose="020B0503030403020204" pitchFamily="34" charset="0"/>
                        </a:rPr>
                        <a:t>Expresses openness to most, if not all, interactions with culturally different others. Has difficulty suspending any judgment in her/his interactions with culturally different others, and is aware of own judgment and expresses a willingness to change.</a:t>
                      </a:r>
                      <a:endParaRPr lang="en-US" sz="900" dirty="0">
                        <a:solidFill>
                          <a:srgbClr val="495455"/>
                        </a:solidFill>
                        <a:effectLst/>
                        <a:latin typeface="Myriad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160" marR="137160" marT="137160" marB="13716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solidFill>
                            <a:srgbClr val="495455"/>
                          </a:solidFill>
                          <a:effectLst/>
                          <a:latin typeface="Myriad Pro" panose="020B0503030403020204" pitchFamily="34" charset="0"/>
                        </a:rPr>
                        <a:t>Begins to initiate and develop interactions with culturally different others. Begins to suspend judgment in valuing her/his interactions with culturally different others. </a:t>
                      </a:r>
                      <a:endParaRPr lang="en-US" sz="900" dirty="0">
                        <a:solidFill>
                          <a:srgbClr val="495455"/>
                        </a:solidFill>
                        <a:effectLst/>
                        <a:latin typeface="Myriad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160" marR="137160" marT="137160" marB="13716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solidFill>
                            <a:srgbClr val="495455"/>
                          </a:solidFill>
                          <a:effectLst/>
                          <a:latin typeface="Myriad Pro" panose="020B0503030403020204" pitchFamily="34" charset="0"/>
                        </a:rPr>
                        <a:t>Initiates and develops interactions with culturally different others. Suspends judgment in valuing her/his interactions with culturally different others.</a:t>
                      </a:r>
                      <a:endParaRPr lang="en-US" sz="900" dirty="0">
                        <a:solidFill>
                          <a:srgbClr val="495455"/>
                        </a:solidFill>
                        <a:effectLst/>
                        <a:latin typeface="Myriad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160" marR="137160" marT="137160" marB="13716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69758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508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2540" y="601362"/>
            <a:ext cx="8841259" cy="33528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accent3">
                    <a:lumMod val="50000"/>
                  </a:schemeClr>
                </a:solidFill>
                <a:latin typeface="Myriad Pro"/>
              </a:rPr>
              <a:t>Pause to assess</a:t>
            </a:r>
            <a:br>
              <a:rPr lang="en-US" sz="4800" b="1" dirty="0" smtClean="0">
                <a:solidFill>
                  <a:schemeClr val="accent3">
                    <a:lumMod val="50000"/>
                  </a:schemeClr>
                </a:solidFill>
                <a:latin typeface="Myriad Pro"/>
              </a:rPr>
            </a:br>
            <a:endParaRPr lang="en-US" sz="4800" b="1" dirty="0">
              <a:solidFill>
                <a:schemeClr val="accent3">
                  <a:lumMod val="50000"/>
                </a:schemeClr>
              </a:solidFill>
              <a:latin typeface="Myriad Pr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2540" y="2693773"/>
            <a:ext cx="8841260" cy="3329521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  <a:latin typeface="Myriad Pro"/>
                <a:ea typeface="+mj-ea"/>
                <a:cs typeface="+mj-cs"/>
              </a:rPr>
              <a:t>Which intercultural learning outcome/s were addressed by the activities we did?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200" i="1" dirty="0" smtClean="0">
                <a:solidFill>
                  <a:schemeClr val="accent3">
                    <a:lumMod val="50000"/>
                  </a:schemeClr>
                </a:solidFill>
                <a:latin typeface="Myriad Pro"/>
                <a:ea typeface="+mj-ea"/>
                <a:cs typeface="+mj-cs"/>
              </a:rPr>
              <a:t>Meet the Facilitator?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200" i="1" dirty="0" smtClean="0">
                <a:solidFill>
                  <a:schemeClr val="accent3">
                    <a:lumMod val="50000"/>
                  </a:schemeClr>
                </a:solidFill>
                <a:latin typeface="Myriad Pro"/>
                <a:ea typeface="+mj-ea"/>
                <a:cs typeface="+mj-cs"/>
              </a:rPr>
              <a:t>Voices from the Past?</a:t>
            </a:r>
          </a:p>
        </p:txBody>
      </p:sp>
    </p:spTree>
    <p:extLst>
      <p:ext uri="{BB962C8B-B14F-4D97-AF65-F5344CB8AC3E}">
        <p14:creationId xmlns:p14="http://schemas.microsoft.com/office/powerpoint/2010/main" val="115875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3858</TotalTime>
  <Words>917</Words>
  <Application>Microsoft Office PowerPoint</Application>
  <PresentationFormat>Widescreen</PresentationFormat>
  <Paragraphs>101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Garamond</vt:lpstr>
      <vt:lpstr>Myriad Pro</vt:lpstr>
      <vt:lpstr>Times New Roman</vt:lpstr>
      <vt:lpstr>Office Theme</vt:lpstr>
      <vt:lpstr>SLC Intercultural Learning Study Group  Fall 2019 Session 1  Aletha Stahl, PhD Senior Intercultural Learning Specialist</vt:lpstr>
      <vt:lpstr>Meet the Facilitator</vt:lpstr>
      <vt:lpstr>Debrief</vt:lpstr>
      <vt:lpstr>Takeaways</vt:lpstr>
      <vt:lpstr>PowerPoint Presentation</vt:lpstr>
      <vt:lpstr>PowerPoint Presentation</vt:lpstr>
      <vt:lpstr>Frameworks for Group Study  </vt:lpstr>
      <vt:lpstr>PowerPoint Presentation</vt:lpstr>
      <vt:lpstr>Pause to assess </vt:lpstr>
      <vt:lpstr>Reading discussion </vt:lpstr>
      <vt:lpstr>Small group discussion </vt:lpstr>
      <vt:lpstr>Wrap-up </vt:lpstr>
    </vt:vector>
  </TitlesOfParts>
  <Company>Purdue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MYRIAD PRO (BOLD)  SUBHEADER CILMAR BLAH  Smart Presenter Person</dc:title>
  <dc:creator>Davis, Alexandra E</dc:creator>
  <cp:lastModifiedBy>Stahl, Aletha D</cp:lastModifiedBy>
  <cp:revision>143</cp:revision>
  <dcterms:created xsi:type="dcterms:W3CDTF">2018-10-31T12:50:36Z</dcterms:created>
  <dcterms:modified xsi:type="dcterms:W3CDTF">2019-09-12T18:00:28Z</dcterms:modified>
</cp:coreProperties>
</file>