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1" r:id="rId3"/>
    <p:sldId id="282" r:id="rId4"/>
    <p:sldId id="370" r:id="rId5"/>
    <p:sldId id="372" r:id="rId6"/>
    <p:sldId id="373" r:id="rId7"/>
    <p:sldId id="374" r:id="rId8"/>
    <p:sldId id="375" r:id="rId9"/>
    <p:sldId id="376" r:id="rId10"/>
    <p:sldId id="377" r:id="rId11"/>
    <p:sldId id="378" r:id="rId12"/>
    <p:sldId id="283" r:id="rId13"/>
    <p:sldId id="284" r:id="rId14"/>
    <p:sldId id="257" r:id="rId15"/>
    <p:sldId id="367" r:id="rId16"/>
    <p:sldId id="379" r:id="rId17"/>
    <p:sldId id="36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8B4D"/>
    <a:srgbClr val="C5CCD6"/>
    <a:srgbClr val="4B5459"/>
    <a:srgbClr val="808080"/>
    <a:srgbClr val="FFFFFF"/>
    <a:srgbClr val="E3C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4660"/>
  </p:normalViewPr>
  <p:slideViewPr>
    <p:cSldViewPr snapToGrid="0">
      <p:cViewPr varScale="1">
        <p:scale>
          <a:sx n="41" d="100"/>
          <a:sy n="41" d="100"/>
        </p:scale>
        <p:origin x="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4FCEB1D-FF9C-4856-A441-A79BA9C7DB76}" type="datetimeFigureOut">
              <a:rPr lang="en-US" smtClean="0"/>
              <a:t>9/12/2019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B0DBD6-0C5A-4198-9072-6AC2D9AAB1BD}" type="slidenum">
              <a:rPr lang="en-US" smtClean="0"/>
              <a:t>‹#›</a:t>
            </a:fld>
            <a:endParaRPr lang="en-US"/>
          </a:p>
        </p:txBody>
      </p:sp>
    </p:spTree>
    <p:extLst>
      <p:ext uri="{BB962C8B-B14F-4D97-AF65-F5344CB8AC3E}">
        <p14:creationId xmlns:p14="http://schemas.microsoft.com/office/powerpoint/2010/main" val="50491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5</a:t>
            </a:fld>
            <a:endParaRPr lang="en-US"/>
          </a:p>
        </p:txBody>
      </p:sp>
    </p:spTree>
    <p:extLst>
      <p:ext uri="{BB962C8B-B14F-4D97-AF65-F5344CB8AC3E}">
        <p14:creationId xmlns:p14="http://schemas.microsoft.com/office/powerpoint/2010/main" val="105559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t>
            </a:r>
            <a:r>
              <a:rPr lang="en-US" dirty="0" err="1" smtClean="0"/>
              <a:t>Berardo</a:t>
            </a:r>
            <a:r>
              <a:rPr lang="en-US" dirty="0" smtClean="0"/>
              <a:t> (2012): “Like an onion, people are</a:t>
            </a:r>
            <a:r>
              <a:rPr lang="en-US" baseline="0" dirty="0" smtClean="0"/>
              <a:t> shaped by many layers of culture: national culture, regional culture, organizational culture, and many other types of culture (gender, religion, family, etc.)” </a:t>
            </a:r>
            <a:r>
              <a:rPr lang="en-US" dirty="0" smtClean="0"/>
              <a:t>(p. 62).</a:t>
            </a:r>
          </a:p>
          <a:p>
            <a:r>
              <a:rPr lang="en-US" dirty="0" smtClean="0"/>
              <a:t>When we focus</a:t>
            </a:r>
            <a:r>
              <a:rPr lang="en-US" baseline="0" dirty="0" smtClean="0"/>
              <a:t> on only one layer, we can fall back on ideas of “us” vs. “them.” This also reduces a person to a single layer and not a complex being (p. 62).</a:t>
            </a:r>
          </a:p>
          <a:p>
            <a:endParaRPr lang="en-US" baseline="0" dirty="0" smtClean="0"/>
          </a:p>
          <a:p>
            <a:r>
              <a:rPr lang="en-US" baseline="0" dirty="0" smtClean="0"/>
              <a:t>Benefits of thinking of culture like an onion include emphasizing the complexity of human identity (many cultural layers) and understanding that some layers/aspects of identity are closer to the surface or more visible than others. </a:t>
            </a:r>
          </a:p>
          <a:p>
            <a:endParaRPr lang="en-US" baseline="0" dirty="0" smtClean="0"/>
          </a:p>
          <a:p>
            <a:r>
              <a:rPr lang="en-US" baseline="0" dirty="0" smtClean="0"/>
              <a:t>Drawbacks to this analogy include the implication that layers are separate from each other (not intersecting, as they are in reality) and the idea that peeling back layers is destructive to the self</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6</a:t>
            </a:fld>
            <a:endParaRPr lang="en-US"/>
          </a:p>
        </p:txBody>
      </p:sp>
    </p:spTree>
    <p:extLst>
      <p:ext uri="{BB962C8B-B14F-4D97-AF65-F5344CB8AC3E}">
        <p14:creationId xmlns:p14="http://schemas.microsoft.com/office/powerpoint/2010/main" val="176623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 is also like an iceberg: there are elements</a:t>
            </a:r>
            <a:r>
              <a:rPr lang="en-US" baseline="0" dirty="0" smtClean="0"/>
              <a:t> that are visible above the water and hidden elements below the water. These hidden elements represent the deeper, often invisible, elements of culture. By focusing only on the visible, we miss important pieces and can easily stereotype a culture. However, it is more difficult to adapt to these deeper elements (</a:t>
            </a:r>
            <a:r>
              <a:rPr lang="en-US" baseline="0" dirty="0" err="1" smtClean="0"/>
              <a:t>Berardo</a:t>
            </a:r>
            <a:r>
              <a:rPr lang="en-US" baseline="0" dirty="0" smtClean="0"/>
              <a:t>, 2012, p. 62). </a:t>
            </a:r>
          </a:p>
          <a:p>
            <a:endParaRPr lang="en-US" baseline="0" dirty="0" smtClean="0"/>
          </a:p>
          <a:p>
            <a:r>
              <a:rPr lang="en-US" baseline="0" dirty="0" smtClean="0"/>
              <a:t>Benefits of thinking about culture like an iceberg include the understanding that most of culture is hidden, and that the hidden part is what presents a danger to miscommunication (like hidden ice to ships).</a:t>
            </a:r>
          </a:p>
          <a:p>
            <a:endParaRPr lang="en-US" baseline="0" dirty="0" smtClean="0"/>
          </a:p>
          <a:p>
            <a:r>
              <a:rPr lang="en-US" baseline="0" dirty="0" smtClean="0"/>
              <a:t>Drawbacks include thinking about culture as monolithic (all the same for everyone in the culture) and solid (static, unchanging).</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7</a:t>
            </a:fld>
            <a:endParaRPr lang="en-US"/>
          </a:p>
        </p:txBody>
      </p:sp>
    </p:spTree>
    <p:extLst>
      <p:ext uri="{BB962C8B-B14F-4D97-AF65-F5344CB8AC3E}">
        <p14:creationId xmlns:p14="http://schemas.microsoft.com/office/powerpoint/2010/main" val="159798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According to </a:t>
            </a:r>
            <a:r>
              <a:rPr lang="en-US" dirty="0" err="1" smtClean="0"/>
              <a:t>Berardo</a:t>
            </a:r>
            <a:r>
              <a:rPr lang="en-US" dirty="0" smtClean="0"/>
              <a:t> (2012): “Like water</a:t>
            </a:r>
            <a:r>
              <a:rPr lang="en-US" baseline="0" dirty="0" smtClean="0"/>
              <a:t> to a fish, the influence of our own culture is often invisible to us: It is simply what we know and what we depend on for survival” </a:t>
            </a:r>
            <a:r>
              <a:rPr lang="en-US" dirty="0" smtClean="0"/>
              <a:t>(p. 62).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we become like a “fish out of water,” then we can start to recognize our culture and our dependency</a:t>
            </a:r>
            <a:r>
              <a:rPr lang="en-US" baseline="0" dirty="0" smtClean="0"/>
              <a:t> on it (</a:t>
            </a:r>
            <a:r>
              <a:rPr lang="en-US" baseline="0" dirty="0" err="1" smtClean="0"/>
              <a:t>Berardo</a:t>
            </a:r>
            <a:r>
              <a:rPr lang="en-US" baseline="0" dirty="0" smtClean="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Benefits of thinking about culture as like a fishbowl include the way it can constrain our thinking, and that we can’t even see those constraints until we jump out of our fishbowl into another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Drawbacks include the framing of an individual fish solo in an environment that is inanimate and static, and the idea of cultural boundaries being rigid and non-porous.</a:t>
            </a:r>
            <a:endParaRPr lang="en-US" dirty="0" smtClean="0"/>
          </a:p>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8</a:t>
            </a:fld>
            <a:endParaRPr lang="en-US"/>
          </a:p>
        </p:txBody>
      </p:sp>
    </p:spTree>
    <p:extLst>
      <p:ext uri="{BB962C8B-B14F-4D97-AF65-F5344CB8AC3E}">
        <p14:creationId xmlns:p14="http://schemas.microsoft.com/office/powerpoint/2010/main" val="262494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t>
            </a:r>
            <a:r>
              <a:rPr lang="en-US" dirty="0" err="1" smtClean="0"/>
              <a:t>Berardo</a:t>
            </a:r>
            <a:r>
              <a:rPr lang="en-US" dirty="0" smtClean="0"/>
              <a:t> (2012), since all “culture is a system for making meaning of things, and as a result, we all wear</a:t>
            </a:r>
            <a:r>
              <a:rPr lang="en-US" baseline="0" dirty="0" smtClean="0"/>
              <a:t> cultural lens or filters when we interpret a situation” (p.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Like the fish out of water, we have to work to recognize our own lenses (</a:t>
            </a:r>
            <a:r>
              <a:rPr lang="en-US" baseline="0" dirty="0" err="1" smtClean="0"/>
              <a:t>Berardo</a:t>
            </a:r>
            <a:r>
              <a:rPr lang="en-US" baseline="0" dirty="0" smtClean="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Benefits of thinking about culture as a pair of lenses include the idea that it shapes our perceptions and experiences, and the concept that we are not trapped by these perceptions (we can take off the glasses).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Drawbacks include thinking that we are objective without the lenses, and that it is easy to escape our cultural biases by removing the lenses.</a:t>
            </a:r>
            <a:endParaRPr lang="en-US" dirty="0" smtClean="0"/>
          </a:p>
        </p:txBody>
      </p:sp>
      <p:sp>
        <p:nvSpPr>
          <p:cNvPr id="4" name="Slide Number Placeholder 3"/>
          <p:cNvSpPr>
            <a:spLocks noGrp="1"/>
          </p:cNvSpPr>
          <p:nvPr>
            <p:ph type="sldNum" sz="quarter" idx="10"/>
          </p:nvPr>
        </p:nvSpPr>
        <p:spPr/>
        <p:txBody>
          <a:bodyPr/>
          <a:lstStyle/>
          <a:p>
            <a:fld id="{CC37C742-4989-48CB-8225-8DCA17F414C6}" type="slidenum">
              <a:rPr lang="en-US" smtClean="0"/>
              <a:t>9</a:t>
            </a:fld>
            <a:endParaRPr lang="en-US"/>
          </a:p>
        </p:txBody>
      </p:sp>
    </p:spTree>
    <p:extLst>
      <p:ext uri="{BB962C8B-B14F-4D97-AF65-F5344CB8AC3E}">
        <p14:creationId xmlns:p14="http://schemas.microsoft.com/office/powerpoint/2010/main" val="211398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learners into groups to discuss</a:t>
            </a:r>
            <a:r>
              <a:rPr lang="en-US" baseline="0" dirty="0" smtClean="0"/>
              <a:t> these additional metaphors with the prompts above.</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10</a:t>
            </a:fld>
            <a:endParaRPr lang="en-US"/>
          </a:p>
        </p:txBody>
      </p:sp>
    </p:spTree>
    <p:extLst>
      <p:ext uri="{BB962C8B-B14F-4D97-AF65-F5344CB8AC3E}">
        <p14:creationId xmlns:p14="http://schemas.microsoft.com/office/powerpoint/2010/main" val="227096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Jennifer E. Beer (1997-2003), force fields are invisible but “unifying and powerful.” This suggests that culture is dynamic and “beyond individual control” (</a:t>
            </a:r>
            <a:r>
              <a:rPr lang="en-US" baseline="0" dirty="0" err="1" smtClean="0"/>
              <a:t>n.p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11</a:t>
            </a:fld>
            <a:endParaRPr lang="en-US"/>
          </a:p>
        </p:txBody>
      </p:sp>
    </p:spTree>
    <p:extLst>
      <p:ext uri="{BB962C8B-B14F-4D97-AF65-F5344CB8AC3E}">
        <p14:creationId xmlns:p14="http://schemas.microsoft.com/office/powerpoint/2010/main" val="151248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model for thinking about how individuals develop intercultural effectiveness is the Intercultural Development Continuum. </a:t>
            </a:r>
          </a:p>
          <a:p>
            <a:pPr marL="171450" indent="-171450">
              <a:buFont typeface="Arial" panose="020B0604020202020204" pitchFamily="34" charset="0"/>
              <a:buChar char="•"/>
            </a:pPr>
            <a:r>
              <a:rPr lang="en-US" dirty="0"/>
              <a:t>Suggests people move from a monocultural to an intercultural or ethnocentric to </a:t>
            </a:r>
            <a:r>
              <a:rPr lang="en-US" dirty="0" err="1"/>
              <a:t>ethnorelative</a:t>
            </a:r>
            <a:r>
              <a:rPr lang="en-US" dirty="0"/>
              <a:t> mindset. </a:t>
            </a:r>
          </a:p>
          <a:p>
            <a:pPr marL="171450" indent="-171450">
              <a:buFont typeface="Arial" panose="020B0604020202020204" pitchFamily="34" charset="0"/>
              <a:buChar char="•"/>
            </a:pPr>
            <a:r>
              <a:rPr lang="en-US" dirty="0"/>
              <a:t>IDI logo – Intercultural Development Inventory, widely used assessment tool at Purdue. High validity, 70+ dissertations have used it, Polytechnic pre/post. </a:t>
            </a:r>
          </a:p>
          <a:p>
            <a:pPr marL="171450" indent="-171450">
              <a:buFont typeface="Arial" panose="020B0604020202020204" pitchFamily="34" charset="0"/>
              <a:buChar char="•"/>
            </a:pPr>
            <a:r>
              <a:rPr lang="en-US" dirty="0"/>
              <a:t>Criticisms of IDI -- self-reporting,</a:t>
            </a:r>
            <a:r>
              <a:rPr lang="en-US" baseline="0" dirty="0"/>
              <a:t> numerical data for a highly subjective experience.</a:t>
            </a:r>
            <a:endParaRPr lang="en-US" dirty="0"/>
          </a:p>
          <a:p>
            <a:pPr marL="171450" indent="-171450">
              <a:buFont typeface="Arial" panose="020B0604020202020204" pitchFamily="34" charset="0"/>
              <a:buChar char="•"/>
            </a:pPr>
            <a:r>
              <a:rPr lang="en-US" dirty="0"/>
              <a:t>Criticisms of IDC model: suggests teleology; individual experience may be more like a pendulum.</a:t>
            </a:r>
          </a:p>
          <a:p>
            <a:pPr marL="171450" indent="-171450">
              <a:buFont typeface="Arial" panose="020B0604020202020204" pitchFamily="34" charset="0"/>
              <a:buChar char="•"/>
            </a:pPr>
            <a:r>
              <a:rPr lang="en-US" dirty="0"/>
              <a:t>Useful as a diagnostic tool to think about where your students are and where they might go and even for designing learning activities that help them get there. </a:t>
            </a:r>
          </a:p>
        </p:txBody>
      </p:sp>
      <p:sp>
        <p:nvSpPr>
          <p:cNvPr id="4" name="Slide Number Placeholder 3"/>
          <p:cNvSpPr>
            <a:spLocks noGrp="1"/>
          </p:cNvSpPr>
          <p:nvPr>
            <p:ph type="sldNum" sz="quarter" idx="5"/>
          </p:nvPr>
        </p:nvSpPr>
        <p:spPr/>
        <p:txBody>
          <a:bodyPr/>
          <a:lstStyle/>
          <a:p>
            <a:fld id="{2D04245A-7DB7-4843-A393-67A0AC48507C}" type="slidenum">
              <a:rPr lang="en-US" smtClean="0"/>
              <a:t>16</a:t>
            </a:fld>
            <a:endParaRPr lang="en-US"/>
          </a:p>
        </p:txBody>
      </p:sp>
    </p:spTree>
    <p:extLst>
      <p:ext uri="{BB962C8B-B14F-4D97-AF65-F5344CB8AC3E}">
        <p14:creationId xmlns:p14="http://schemas.microsoft.com/office/powerpoint/2010/main" val="268126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462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64442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0585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0134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E6A96-C2EE-4A90-8576-2D2FA1700411}"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46699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E6A96-C2EE-4A90-8576-2D2FA1700411}"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56454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E6A96-C2EE-4A90-8576-2D2FA1700411}"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2151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E6A96-C2EE-4A90-8576-2D2FA1700411}"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412610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6A96-C2EE-4A90-8576-2D2FA1700411}"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2201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7240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95325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6A96-C2EE-4A90-8576-2D2FA1700411}"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AC9B-7CE5-4B8A-A5FE-8D5C3A737D2B}" type="slidenum">
              <a:rPr lang="en-US" smtClean="0"/>
              <a:t>‹#›</a:t>
            </a:fld>
            <a:endParaRPr lang="en-US"/>
          </a:p>
        </p:txBody>
      </p:sp>
    </p:spTree>
    <p:extLst>
      <p:ext uri="{BB962C8B-B14F-4D97-AF65-F5344CB8AC3E}">
        <p14:creationId xmlns:p14="http://schemas.microsoft.com/office/powerpoint/2010/main" val="305692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ulture-at-work.com/concept2.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932670" y="659327"/>
            <a:ext cx="8023654" cy="5247503"/>
          </a:xfrm>
        </p:spPr>
        <p:txBody>
          <a:bodyPr>
            <a:noAutofit/>
          </a:bodyPr>
          <a:lstStyle/>
          <a:p>
            <a:pPr algn="l"/>
            <a:r>
              <a:rPr lang="en-US" b="1" dirty="0" smtClean="0">
                <a:solidFill>
                  <a:srgbClr val="4A5358"/>
                </a:solidFill>
                <a:latin typeface="Myriad Pro" panose="020B0503030403020204" pitchFamily="34" charset="0"/>
              </a:rPr>
              <a:t>SLC Intercultural Learning Study Group</a:t>
            </a:r>
            <a:br>
              <a:rPr lang="en-US" b="1" dirty="0" smtClean="0">
                <a:solidFill>
                  <a:srgbClr val="4A5358"/>
                </a:solidFill>
                <a:latin typeface="Myriad Pro" panose="020B0503030403020204" pitchFamily="34" charset="0"/>
              </a:rPr>
            </a:br>
            <a:r>
              <a:rPr lang="en-US" sz="4000" b="1" i="1" dirty="0" smtClean="0">
                <a:solidFill>
                  <a:srgbClr val="4A5358"/>
                </a:solidFill>
                <a:latin typeface="Myriad Pro" panose="020B0503030403020204" pitchFamily="34" charset="0"/>
              </a:rPr>
              <a:t/>
            </a:r>
            <a:br>
              <a:rPr lang="en-US" sz="4000" b="1" i="1" dirty="0" smtClean="0">
                <a:solidFill>
                  <a:srgbClr val="4A5358"/>
                </a:solidFill>
                <a:latin typeface="Myriad Pro" panose="020B0503030403020204" pitchFamily="34" charset="0"/>
              </a:rPr>
            </a:br>
            <a:r>
              <a:rPr lang="en-US" sz="3200" b="1" i="1" dirty="0" smtClean="0">
                <a:solidFill>
                  <a:srgbClr val="4A5358"/>
                </a:solidFill>
                <a:latin typeface="Myriad Pro" panose="020B0503030403020204" pitchFamily="34" charset="0"/>
              </a:rPr>
              <a:t>Fall </a:t>
            </a:r>
            <a:r>
              <a:rPr lang="en-US" sz="3200" b="1" i="1" dirty="0" smtClean="0">
                <a:solidFill>
                  <a:srgbClr val="4A5358"/>
                </a:solidFill>
                <a:latin typeface="Myriad Pro" panose="020B0503030403020204" pitchFamily="34" charset="0"/>
              </a:rPr>
              <a:t>2019</a:t>
            </a:r>
            <a:br>
              <a:rPr lang="en-US" sz="3200" b="1" i="1" dirty="0" smtClean="0">
                <a:solidFill>
                  <a:srgbClr val="4A5358"/>
                </a:solidFill>
                <a:latin typeface="Myriad Pro" panose="020B0503030403020204" pitchFamily="34" charset="0"/>
              </a:rPr>
            </a:br>
            <a:r>
              <a:rPr lang="en-US" sz="3200" b="1" i="1" dirty="0" smtClean="0">
                <a:solidFill>
                  <a:srgbClr val="4A5358"/>
                </a:solidFill>
                <a:latin typeface="Myriad Pro" panose="020B0503030403020204" pitchFamily="34" charset="0"/>
              </a:rPr>
              <a:t>Session 2</a:t>
            </a:r>
            <a:r>
              <a:rPr lang="en-US" sz="4000" b="1" i="1" dirty="0" smtClean="0">
                <a:solidFill>
                  <a:srgbClr val="4A5358"/>
                </a:solidFill>
                <a:latin typeface="Myriad Pro" panose="020B0503030403020204" pitchFamily="34" charset="0"/>
              </a:rPr>
              <a:t/>
            </a:r>
            <a:br>
              <a:rPr lang="en-US" sz="4000" b="1" i="1" dirty="0" smtClean="0">
                <a:solidFill>
                  <a:srgbClr val="4A5358"/>
                </a:solidFill>
                <a:latin typeface="Myriad Pro" panose="020B0503030403020204" pitchFamily="34" charset="0"/>
              </a:rPr>
            </a:br>
            <a:r>
              <a:rPr lang="en-US" sz="4000" b="1" i="1" dirty="0" smtClean="0">
                <a:solidFill>
                  <a:srgbClr val="4A5358"/>
                </a:solidFill>
                <a:latin typeface="Myriad Pro" panose="020B0503030403020204" pitchFamily="34" charset="0"/>
              </a:rPr>
              <a:t/>
            </a:r>
            <a:br>
              <a:rPr lang="en-US" sz="4000" b="1" i="1" dirty="0" smtClean="0">
                <a:solidFill>
                  <a:srgbClr val="4A5358"/>
                </a:solidFill>
                <a:latin typeface="Myriad Pro" panose="020B0503030403020204" pitchFamily="34" charset="0"/>
              </a:rPr>
            </a:br>
            <a:r>
              <a:rPr lang="en-US" sz="2000" b="1" dirty="0" smtClean="0">
                <a:solidFill>
                  <a:srgbClr val="4A5358"/>
                </a:solidFill>
                <a:latin typeface="Myriad Pro" panose="020B0503030403020204" pitchFamily="34" charset="0"/>
              </a:rPr>
              <a:t>Aletha Stahl, PhD</a:t>
            </a:r>
            <a:br>
              <a:rPr lang="en-US" sz="2000" b="1" dirty="0" smtClean="0">
                <a:solidFill>
                  <a:srgbClr val="4A5358"/>
                </a:solidFill>
                <a:latin typeface="Myriad Pro" panose="020B0503030403020204" pitchFamily="34" charset="0"/>
              </a:rPr>
            </a:br>
            <a:r>
              <a:rPr lang="en-US" sz="2000" b="1" dirty="0" smtClean="0">
                <a:solidFill>
                  <a:srgbClr val="4A5358"/>
                </a:solidFill>
                <a:latin typeface="Myriad Pro" panose="020B0503030403020204" pitchFamily="34" charset="0"/>
              </a:rPr>
              <a:t>Senior Intercultural Learning Specialist</a:t>
            </a:r>
            <a:endParaRPr lang="en-US" sz="44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985636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39456" y="261690"/>
            <a:ext cx="7730836" cy="3231654"/>
          </a:xfrm>
          <a:prstGeom prst="rect">
            <a:avLst/>
          </a:prstGeom>
          <a:noFill/>
        </p:spPr>
        <p:txBody>
          <a:bodyPr wrap="square" rtlCol="0">
            <a:spAutoFit/>
          </a:bodyPr>
          <a:lstStyle/>
          <a:p>
            <a:r>
              <a:rPr lang="en-US" sz="5800" b="1" dirty="0" smtClean="0">
                <a:solidFill>
                  <a:srgbClr val="4A5358"/>
                </a:solidFill>
                <a:latin typeface="Myriad Pro" panose="020B0503030403020204" pitchFamily="34" charset="0"/>
              </a:rPr>
              <a:t>Other Metaphors for “Culture”</a:t>
            </a:r>
          </a:p>
          <a:p>
            <a:r>
              <a:rPr lang="en-US" dirty="0" smtClean="0">
                <a:solidFill>
                  <a:srgbClr val="4A5358"/>
                </a:solidFill>
                <a:latin typeface="Myriad Pro" panose="020B0503030403020204" pitchFamily="34" charset="0"/>
              </a:rPr>
              <a:t>Drawn from materials by Jennifer E. Beer </a:t>
            </a:r>
          </a:p>
          <a:p>
            <a:r>
              <a:rPr lang="en-US" sz="1600" dirty="0">
                <a:solidFill>
                  <a:srgbClr val="757575"/>
                </a:solidFill>
                <a:latin typeface="Poppins"/>
              </a:rPr>
              <a:t>Beer, J. E. (1997-2003). A picture is worth a thousand words… Metaphors for “culture.” </a:t>
            </a:r>
            <a:r>
              <a:rPr lang="en-US" sz="1600" i="1" dirty="0">
                <a:solidFill>
                  <a:srgbClr val="757575"/>
                </a:solidFill>
                <a:latin typeface="Poppins"/>
              </a:rPr>
              <a:t>Culture at Work. </a:t>
            </a:r>
            <a:r>
              <a:rPr lang="en-US" sz="1600" dirty="0">
                <a:solidFill>
                  <a:srgbClr val="757575"/>
                </a:solidFill>
                <a:latin typeface="Poppins"/>
              </a:rPr>
              <a:t>Retrieved from </a:t>
            </a:r>
            <a:r>
              <a:rPr lang="en-US" sz="1600" dirty="0">
                <a:latin typeface="Poppins"/>
                <a:hlinkClick r:id="rId3"/>
              </a:rPr>
              <a:t>http://www.culture-at-work.com/concept2.html</a:t>
            </a:r>
            <a:endParaRPr lang="en-US" sz="1600" dirty="0">
              <a:solidFill>
                <a:srgbClr val="757575"/>
              </a:solidFill>
              <a:latin typeface="Poppins"/>
            </a:endParaRPr>
          </a:p>
          <a:p>
            <a:endParaRPr lang="en-US" sz="1600" dirty="0">
              <a:solidFill>
                <a:srgbClr val="4A5358"/>
              </a:solidFill>
              <a:latin typeface="Myriad Pro" panose="020B0503030403020204" pitchFamily="34" charset="0"/>
            </a:endParaRPr>
          </a:p>
        </p:txBody>
      </p:sp>
      <p:sp>
        <p:nvSpPr>
          <p:cNvPr id="4" name="TextBox 3"/>
          <p:cNvSpPr txBox="1"/>
          <p:nvPr/>
        </p:nvSpPr>
        <p:spPr>
          <a:xfrm>
            <a:off x="2022231" y="3376244"/>
            <a:ext cx="7403123" cy="2862322"/>
          </a:xfrm>
          <a:prstGeom prst="rect">
            <a:avLst/>
          </a:prstGeom>
          <a:noFill/>
        </p:spPr>
        <p:txBody>
          <a:bodyPr wrap="square" rtlCol="0">
            <a:spAutoFit/>
          </a:bodyPr>
          <a:lstStyle/>
          <a:p>
            <a:pPr marL="685800" indent="-685800">
              <a:buFont typeface="Arial" panose="020B0604020202020204" pitchFamily="34" charset="0"/>
              <a:buChar char="•"/>
            </a:pPr>
            <a:r>
              <a:rPr lang="en-US" sz="3600" dirty="0" smtClean="0">
                <a:solidFill>
                  <a:srgbClr val="4A5358"/>
                </a:solidFill>
                <a:latin typeface="Myriad Pro" panose="020B0503030403020204" pitchFamily="34" charset="0"/>
              </a:rPr>
              <a:t>Why do people think of culture in these ways?</a:t>
            </a:r>
          </a:p>
          <a:p>
            <a:pPr marL="685800" indent="-685800">
              <a:buFont typeface="Arial" panose="020B0604020202020204" pitchFamily="34" charset="0"/>
              <a:buChar char="•"/>
            </a:pPr>
            <a:r>
              <a:rPr lang="en-US" sz="3600" dirty="0" smtClean="0">
                <a:solidFill>
                  <a:srgbClr val="4A5358"/>
                </a:solidFill>
                <a:latin typeface="Myriad Pro" panose="020B0503030403020204" pitchFamily="34" charset="0"/>
              </a:rPr>
              <a:t>How does each enable and constrain our understanding of culture?</a:t>
            </a:r>
            <a:endParaRPr lang="en-US" sz="3600"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253194203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79990" y="2464569"/>
            <a:ext cx="3233420" cy="646331"/>
          </a:xfrm>
          <a:prstGeom prst="rect">
            <a:avLst/>
          </a:prstGeom>
          <a:noFill/>
        </p:spPr>
        <p:txBody>
          <a:bodyPr wrap="square" rtlCol="0">
            <a:spAutoFit/>
          </a:bodyPr>
          <a:lstStyle/>
          <a:p>
            <a:pPr algn="ctr"/>
            <a:r>
              <a:rPr lang="en-US" sz="3600" b="1" dirty="0" smtClean="0">
                <a:solidFill>
                  <a:srgbClr val="4A5358"/>
                </a:solidFill>
                <a:latin typeface="Myriad Pro" panose="020B0503030403020204" pitchFamily="34" charset="0"/>
              </a:rPr>
              <a:t>Force Field</a:t>
            </a:r>
            <a:endParaRPr lang="en-US" sz="3600" b="1" dirty="0">
              <a:solidFill>
                <a:srgbClr val="4A5358"/>
              </a:solidFill>
              <a:latin typeface="Myriad Pro" panose="020B0503030403020204" pitchFamily="34" charset="0"/>
            </a:endParaRPr>
          </a:p>
        </p:txBody>
      </p:sp>
      <p:pic>
        <p:nvPicPr>
          <p:cNvPr id="6146" name="Picture 2" descr="Image result for force fields magnetic shi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154" y="301060"/>
            <a:ext cx="2407613" cy="2115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886" y="362783"/>
            <a:ext cx="1726648" cy="20077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ind 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1803" y="301060"/>
            <a:ext cx="3248326" cy="2271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51200" y="2464569"/>
            <a:ext cx="3233420" cy="646331"/>
          </a:xfrm>
          <a:prstGeom prst="rect">
            <a:avLst/>
          </a:prstGeom>
          <a:noFill/>
        </p:spPr>
        <p:txBody>
          <a:bodyPr wrap="square" rtlCol="0">
            <a:spAutoFit/>
          </a:bodyPr>
          <a:lstStyle/>
          <a:p>
            <a:pPr algn="ctr"/>
            <a:r>
              <a:rPr lang="en-US" sz="3600" b="1" dirty="0" smtClean="0">
                <a:solidFill>
                  <a:srgbClr val="4A5358"/>
                </a:solidFill>
                <a:latin typeface="Myriad Pro" panose="020B0503030403020204" pitchFamily="34" charset="0"/>
              </a:rPr>
              <a:t>Compass</a:t>
            </a:r>
            <a:endParaRPr lang="en-US" sz="3600" b="1" dirty="0">
              <a:solidFill>
                <a:srgbClr val="4A5358"/>
              </a:solidFill>
              <a:latin typeface="Myriad Pro" panose="020B0503030403020204" pitchFamily="34" charset="0"/>
            </a:endParaRPr>
          </a:p>
        </p:txBody>
      </p:sp>
      <p:sp>
        <p:nvSpPr>
          <p:cNvPr id="7" name="TextBox 6"/>
          <p:cNvSpPr txBox="1"/>
          <p:nvPr/>
        </p:nvSpPr>
        <p:spPr>
          <a:xfrm>
            <a:off x="7922410" y="2464569"/>
            <a:ext cx="3233420" cy="646331"/>
          </a:xfrm>
          <a:prstGeom prst="rect">
            <a:avLst/>
          </a:prstGeom>
          <a:noFill/>
        </p:spPr>
        <p:txBody>
          <a:bodyPr wrap="square" rtlCol="0">
            <a:spAutoFit/>
          </a:bodyPr>
          <a:lstStyle/>
          <a:p>
            <a:pPr algn="ctr"/>
            <a:r>
              <a:rPr lang="en-US" sz="3600" b="1" dirty="0" smtClean="0">
                <a:solidFill>
                  <a:srgbClr val="4A5358"/>
                </a:solidFill>
                <a:latin typeface="Myriad Pro" panose="020B0503030403020204" pitchFamily="34" charset="0"/>
              </a:rPr>
              <a:t>Mind Map</a:t>
            </a:r>
            <a:endParaRPr lang="en-US" sz="3600" b="1" dirty="0">
              <a:solidFill>
                <a:srgbClr val="4A5358"/>
              </a:solidFill>
              <a:latin typeface="Myriad Pro" panose="020B0503030403020204" pitchFamily="34" charset="0"/>
            </a:endParaRPr>
          </a:p>
        </p:txBody>
      </p:sp>
      <p:sp>
        <p:nvSpPr>
          <p:cNvPr id="8" name="TextBox 7"/>
          <p:cNvSpPr txBox="1"/>
          <p:nvPr/>
        </p:nvSpPr>
        <p:spPr>
          <a:xfrm>
            <a:off x="491927" y="5875985"/>
            <a:ext cx="3233420" cy="646331"/>
          </a:xfrm>
          <a:prstGeom prst="rect">
            <a:avLst/>
          </a:prstGeom>
          <a:noFill/>
        </p:spPr>
        <p:txBody>
          <a:bodyPr wrap="square" rtlCol="0">
            <a:spAutoFit/>
          </a:bodyPr>
          <a:lstStyle/>
          <a:p>
            <a:pPr algn="ctr"/>
            <a:r>
              <a:rPr lang="en-US" sz="3600" b="1" dirty="0" smtClean="0">
                <a:solidFill>
                  <a:srgbClr val="4A5358"/>
                </a:solidFill>
                <a:latin typeface="Myriad Pro" panose="020B0503030403020204" pitchFamily="34" charset="0"/>
              </a:rPr>
              <a:t>Organism</a:t>
            </a:r>
            <a:endParaRPr lang="en-US" sz="3600" b="1" dirty="0">
              <a:solidFill>
                <a:srgbClr val="4A5358"/>
              </a:solidFill>
              <a:latin typeface="Myriad Pro" panose="020B0503030403020204" pitchFamily="34" charset="0"/>
            </a:endParaRPr>
          </a:p>
        </p:txBody>
      </p:sp>
      <p:sp>
        <p:nvSpPr>
          <p:cNvPr id="9" name="TextBox 8"/>
          <p:cNvSpPr txBox="1"/>
          <p:nvPr/>
        </p:nvSpPr>
        <p:spPr>
          <a:xfrm>
            <a:off x="4251200" y="5887812"/>
            <a:ext cx="3233420" cy="646331"/>
          </a:xfrm>
          <a:prstGeom prst="rect">
            <a:avLst/>
          </a:prstGeom>
          <a:noFill/>
        </p:spPr>
        <p:txBody>
          <a:bodyPr wrap="square" rtlCol="0">
            <a:spAutoFit/>
          </a:bodyPr>
          <a:lstStyle/>
          <a:p>
            <a:pPr algn="ctr"/>
            <a:r>
              <a:rPr lang="en-US" sz="3600" b="1" dirty="0" smtClean="0">
                <a:solidFill>
                  <a:srgbClr val="4A5358"/>
                </a:solidFill>
                <a:latin typeface="Myriad Pro" panose="020B0503030403020204" pitchFamily="34" charset="0"/>
              </a:rPr>
              <a:t>Chaos</a:t>
            </a:r>
            <a:endParaRPr lang="en-US" sz="3600" b="1" dirty="0">
              <a:solidFill>
                <a:srgbClr val="4A5358"/>
              </a:solidFill>
              <a:latin typeface="Myriad Pro" panose="020B0503030403020204" pitchFamily="34" charset="0"/>
            </a:endParaRPr>
          </a:p>
        </p:txBody>
      </p:sp>
      <p:sp>
        <p:nvSpPr>
          <p:cNvPr id="10" name="TextBox 9"/>
          <p:cNvSpPr txBox="1"/>
          <p:nvPr/>
        </p:nvSpPr>
        <p:spPr>
          <a:xfrm>
            <a:off x="8036709" y="5875984"/>
            <a:ext cx="3233420" cy="646331"/>
          </a:xfrm>
          <a:prstGeom prst="rect">
            <a:avLst/>
          </a:prstGeom>
          <a:noFill/>
        </p:spPr>
        <p:txBody>
          <a:bodyPr wrap="square" rtlCol="0">
            <a:spAutoFit/>
          </a:bodyPr>
          <a:lstStyle/>
          <a:p>
            <a:pPr algn="ctr"/>
            <a:r>
              <a:rPr lang="en-US" sz="3600" b="1" dirty="0" smtClean="0">
                <a:solidFill>
                  <a:srgbClr val="4A5358"/>
                </a:solidFill>
                <a:latin typeface="Myriad Pro" panose="020B0503030403020204" pitchFamily="34" charset="0"/>
              </a:rPr>
              <a:t>Software</a:t>
            </a:r>
            <a:endParaRPr lang="en-US" sz="3600" b="1" dirty="0">
              <a:solidFill>
                <a:srgbClr val="4A5358"/>
              </a:solidFill>
              <a:latin typeface="Myriad Pro" panose="020B0503030403020204" pitchFamily="34" charset="0"/>
            </a:endParaRPr>
          </a:p>
        </p:txBody>
      </p:sp>
      <p:pic>
        <p:nvPicPr>
          <p:cNvPr id="11" name="Picture 2" descr="Image result for chao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319" y="3677664"/>
            <a:ext cx="2779098" cy="2130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organism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154" y="3525340"/>
            <a:ext cx="2282966" cy="22829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oftware of min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 b="100000" l="10000" r="90000"/>
                    </a14:imgEffect>
                  </a14:imgLayer>
                </a14:imgProps>
              </a:ext>
              <a:ext uri="{28A0092B-C50C-407E-A947-70E740481C1C}">
                <a14:useLocalDpi xmlns:a14="http://schemas.microsoft.com/office/drawing/2010/main" val="0"/>
              </a:ext>
            </a:extLst>
          </a:blip>
          <a:srcRect/>
          <a:stretch>
            <a:fillRect/>
          </a:stretch>
        </p:blipFill>
        <p:spPr bwMode="auto">
          <a:xfrm>
            <a:off x="7804466" y="3465174"/>
            <a:ext cx="3465663" cy="231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1907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endParaRPr lang="en-US" sz="4800" b="1" dirty="0">
              <a:solidFill>
                <a:schemeClr val="accent3">
                  <a:lumMod val="50000"/>
                </a:schemeClr>
              </a:solidFill>
              <a:latin typeface="Myriad Pro"/>
            </a:endParaRPr>
          </a:p>
        </p:txBody>
      </p:sp>
      <p:sp>
        <p:nvSpPr>
          <p:cNvPr id="3" name="Content Placeholder 2"/>
          <p:cNvSpPr>
            <a:spLocks noGrp="1"/>
          </p:cNvSpPr>
          <p:nvPr>
            <p:ph idx="1"/>
          </p:nvPr>
        </p:nvSpPr>
        <p:spPr>
          <a:xfrm>
            <a:off x="2512540" y="1825625"/>
            <a:ext cx="8841260" cy="4351338"/>
          </a:xfrm>
        </p:spPr>
        <p:txBody>
          <a:bodyPr>
            <a:normAutofit/>
          </a:bodyPr>
          <a:lstStyle/>
          <a:p>
            <a:pPr marL="0" indent="0">
              <a:spcBef>
                <a:spcPts val="1200"/>
              </a:spcBef>
              <a:buNone/>
            </a:pPr>
            <a:r>
              <a:rPr lang="en-US" sz="4400" b="1" dirty="0">
                <a:solidFill>
                  <a:schemeClr val="accent3">
                    <a:lumMod val="50000"/>
                  </a:schemeClr>
                </a:solidFill>
                <a:latin typeface="Myriad Pro"/>
              </a:rPr>
              <a:t>6 </a:t>
            </a:r>
            <a:r>
              <a:rPr lang="en-US" sz="4400" b="1" dirty="0" smtClean="0">
                <a:solidFill>
                  <a:schemeClr val="accent3">
                    <a:lumMod val="50000"/>
                  </a:schemeClr>
                </a:solidFill>
                <a:latin typeface="Myriad Pro"/>
              </a:rPr>
              <a:t>Differences</a:t>
            </a:r>
          </a:p>
          <a:p>
            <a:pPr marL="0" indent="0">
              <a:spcBef>
                <a:spcPts val="1200"/>
              </a:spcBef>
              <a:buNone/>
            </a:pPr>
            <a:endParaRPr lang="en-US" sz="3600" b="1" dirty="0">
              <a:solidFill>
                <a:schemeClr val="accent3">
                  <a:lumMod val="50000"/>
                </a:schemeClr>
              </a:solidFill>
              <a:latin typeface="Myriad Pro"/>
              <a:ea typeface="+mj-ea"/>
              <a:cs typeface="+mj-cs"/>
            </a:endParaRPr>
          </a:p>
          <a:p>
            <a:pPr marL="0" indent="0">
              <a:spcBef>
                <a:spcPts val="1200"/>
              </a:spcBef>
              <a:buNone/>
            </a:pPr>
            <a:r>
              <a:rPr lang="en-US" sz="3600" i="1" dirty="0" smtClean="0">
                <a:solidFill>
                  <a:schemeClr val="accent3">
                    <a:lumMod val="50000"/>
                  </a:schemeClr>
                </a:solidFill>
                <a:latin typeface="Myriad Pro"/>
                <a:ea typeface="+mj-ea"/>
                <a:cs typeface="+mj-cs"/>
              </a:rPr>
              <a:t>Find a partner. . .</a:t>
            </a:r>
            <a:endParaRPr lang="en-US" sz="3600" i="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227710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smtClean="0">
                <a:solidFill>
                  <a:schemeClr val="accent3">
                    <a:lumMod val="50000"/>
                  </a:schemeClr>
                </a:solidFill>
                <a:latin typeface="Myriad Pro"/>
              </a:rPr>
              <a:t>With your partner</a:t>
            </a:r>
            <a:endParaRPr lang="en-US" sz="4800" b="1" dirty="0">
              <a:solidFill>
                <a:schemeClr val="accent3">
                  <a:lumMod val="50000"/>
                </a:schemeClr>
              </a:solidFill>
              <a:latin typeface="Myriad Pro"/>
            </a:endParaRPr>
          </a:p>
        </p:txBody>
      </p:sp>
      <p:sp>
        <p:nvSpPr>
          <p:cNvPr id="3" name="Content Placeholder 2"/>
          <p:cNvSpPr>
            <a:spLocks noGrp="1"/>
          </p:cNvSpPr>
          <p:nvPr>
            <p:ph idx="1"/>
          </p:nvPr>
        </p:nvSpPr>
        <p:spPr>
          <a:xfrm>
            <a:off x="2512540" y="1825625"/>
            <a:ext cx="8841260" cy="4351338"/>
          </a:xfrm>
        </p:spPr>
        <p:txBody>
          <a:bodyPr>
            <a:normAutofit/>
          </a:bodyPr>
          <a:lstStyle/>
          <a:p>
            <a:pPr>
              <a:spcBef>
                <a:spcPts val="1200"/>
              </a:spcBef>
            </a:pPr>
            <a:r>
              <a:rPr lang="en-US" sz="3200" dirty="0" smtClean="0">
                <a:solidFill>
                  <a:schemeClr val="accent3">
                    <a:lumMod val="50000"/>
                  </a:schemeClr>
                </a:solidFill>
                <a:latin typeface="Myriad Pro" panose="020B0503030403020204"/>
              </a:rPr>
              <a:t>Look at the AAC&amp;U Intercultural VALUE Rubric</a:t>
            </a:r>
            <a:endParaRPr lang="en-US" sz="3200" dirty="0">
              <a:solidFill>
                <a:schemeClr val="accent3">
                  <a:lumMod val="50000"/>
                </a:schemeClr>
              </a:solidFill>
              <a:latin typeface="Myriad Pro" panose="020B0503030403020204"/>
            </a:endParaRPr>
          </a:p>
          <a:p>
            <a:pPr>
              <a:spcBef>
                <a:spcPts val="1200"/>
              </a:spcBef>
            </a:pPr>
            <a:r>
              <a:rPr lang="en-US" sz="3200" dirty="0" smtClean="0">
                <a:solidFill>
                  <a:schemeClr val="accent3">
                    <a:lumMod val="50000"/>
                  </a:schemeClr>
                </a:solidFill>
                <a:latin typeface="Myriad Pro" panose="020B0503030403020204"/>
              </a:rPr>
              <a:t>Discuss which elements of the Rubric the activities “Miniature Metaphors” and “6 Differences” addressed.</a:t>
            </a:r>
          </a:p>
          <a:p>
            <a:pPr>
              <a:spcBef>
                <a:spcPts val="1200"/>
              </a:spcBef>
            </a:pPr>
            <a:r>
              <a:rPr lang="en-US" sz="3200" dirty="0" smtClean="0">
                <a:solidFill>
                  <a:schemeClr val="accent3">
                    <a:lumMod val="50000"/>
                  </a:schemeClr>
                </a:solidFill>
                <a:latin typeface="Myriad Pro" panose="020B0503030403020204"/>
                <a:ea typeface="+mj-ea"/>
                <a:cs typeface="+mj-cs"/>
              </a:rPr>
              <a:t>Discuss whether you would/wouldn’t use these activities in class and why not. </a:t>
            </a:r>
          </a:p>
          <a:p>
            <a:pPr marL="0" indent="0">
              <a:spcBef>
                <a:spcPts val="1200"/>
              </a:spcBef>
              <a:buNone/>
            </a:pPr>
            <a:endParaRPr lang="en-US" sz="3200"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4036241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979714"/>
            <a:ext cx="8313945" cy="7837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Group Discussion</a:t>
            </a:r>
            <a:endParaRPr lang="en-US" sz="3200" dirty="0">
              <a:solidFill>
                <a:srgbClr val="4A5358"/>
              </a:solidFill>
              <a:latin typeface="Myriad Pro" panose="020B0503030403020204" pitchFamily="34" charset="0"/>
            </a:endParaRPr>
          </a:p>
          <a:p>
            <a:pPr marL="457200" indent="-457200">
              <a:lnSpc>
                <a:spcPct val="100000"/>
              </a:lnSpc>
              <a:spcBef>
                <a:spcPts val="1200"/>
              </a:spcBef>
              <a:buFont typeface="Arial" panose="020B0604020202020204" pitchFamily="34" charset="0"/>
              <a:buChar char="•"/>
            </a:pPr>
            <a:r>
              <a:rPr lang="en-US" sz="3200" dirty="0" smtClean="0">
                <a:solidFill>
                  <a:srgbClr val="4A5358"/>
                </a:solidFill>
                <a:latin typeface="Myriad Pro" panose="020B0503030403020204" pitchFamily="34" charset="0"/>
              </a:rPr>
              <a:t>Would you use either or both activities in your classroom? </a:t>
            </a:r>
            <a:r>
              <a:rPr lang="en-US" sz="3200" dirty="0" smtClean="0">
                <a:solidFill>
                  <a:srgbClr val="4A5358"/>
                </a:solidFill>
                <a:latin typeface="Myriad Pro" panose="020B0503030403020204" pitchFamily="34" charset="0"/>
              </a:rPr>
              <a:t>Explain.</a:t>
            </a:r>
            <a:endParaRPr lang="en-US" sz="3200" dirty="0" smtClean="0">
              <a:solidFill>
                <a:srgbClr val="4A5358"/>
              </a:solidFill>
              <a:latin typeface="Myriad Pro" panose="020B0503030403020204" pitchFamily="34" charset="0"/>
            </a:endParaRPr>
          </a:p>
          <a:p>
            <a:pPr marL="457200" indent="-457200">
              <a:lnSpc>
                <a:spcPct val="100000"/>
              </a:lnSpc>
              <a:spcBef>
                <a:spcPts val="1200"/>
              </a:spcBef>
              <a:buFont typeface="Arial" panose="020B0604020202020204" pitchFamily="34" charset="0"/>
              <a:buChar char="•"/>
            </a:pPr>
            <a:r>
              <a:rPr lang="en-US" sz="3200" dirty="0" smtClean="0">
                <a:solidFill>
                  <a:srgbClr val="4A5358"/>
                </a:solidFill>
                <a:latin typeface="Myriad Pro" panose="020B0503030403020204" pitchFamily="34" charset="0"/>
              </a:rPr>
              <a:t>Why wouldn’t you want to use either or both of these in the classroom?</a:t>
            </a:r>
          </a:p>
          <a:p>
            <a:pPr marL="457200" indent="-457200">
              <a:lnSpc>
                <a:spcPct val="100000"/>
              </a:lnSpc>
              <a:spcBef>
                <a:spcPts val="1200"/>
              </a:spcBef>
              <a:buFont typeface="Arial" panose="020B0604020202020204" pitchFamily="34" charset="0"/>
              <a:buChar char="•"/>
            </a:pPr>
            <a:r>
              <a:rPr lang="en-US" sz="3200" dirty="0" smtClean="0">
                <a:solidFill>
                  <a:srgbClr val="4A5358"/>
                </a:solidFill>
                <a:latin typeface="Myriad Pro" panose="020B0503030403020204" pitchFamily="34" charset="0"/>
              </a:rPr>
              <a:t>What activities do you do now that address the intercultural attitude of curiosity?</a:t>
            </a:r>
          </a:p>
          <a:p>
            <a:pPr marL="457200" indent="-457200">
              <a:lnSpc>
                <a:spcPct val="100000"/>
              </a:lnSpc>
              <a:spcBef>
                <a:spcPts val="1200"/>
              </a:spcBef>
              <a:buFont typeface="Arial" panose="020B0604020202020204" pitchFamily="34" charset="0"/>
              <a:buChar char="•"/>
            </a:pPr>
            <a:r>
              <a:rPr lang="en-US" sz="3200" dirty="0" smtClean="0">
                <a:solidFill>
                  <a:srgbClr val="4A5358"/>
                </a:solidFill>
                <a:latin typeface="Myriad Pro" panose="020B0503030403020204" pitchFamily="34" charset="0"/>
              </a:rPr>
              <a:t>How do you present the concept of “culture” to students? </a:t>
            </a:r>
            <a:endParaRPr lang="en-US" sz="3200" dirty="0" smtClean="0">
              <a:solidFill>
                <a:srgbClr val="4A5358"/>
              </a:solidFill>
              <a:latin typeface="Myriad Pro" panose="020B0503030403020204" pitchFamily="34" charset="0"/>
            </a:endParaRPr>
          </a:p>
        </p:txBody>
      </p:sp>
    </p:spTree>
    <p:extLst>
      <p:ext uri="{BB962C8B-B14F-4D97-AF65-F5344CB8AC3E}">
        <p14:creationId xmlns:p14="http://schemas.microsoft.com/office/powerpoint/2010/main" val="323501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601362"/>
            <a:ext cx="8841259" cy="3352800"/>
          </a:xfrm>
        </p:spPr>
        <p:txBody>
          <a:bodyPr>
            <a:normAutofit/>
          </a:bodyPr>
          <a:lstStyle/>
          <a:p>
            <a:r>
              <a:rPr lang="en-US" sz="4800" b="1" dirty="0" smtClean="0">
                <a:solidFill>
                  <a:schemeClr val="accent3">
                    <a:lumMod val="50000"/>
                  </a:schemeClr>
                </a:solidFill>
                <a:latin typeface="Myriad Pro"/>
              </a:rPr>
              <a:t>Reading discussion</a:t>
            </a:r>
            <a:br>
              <a:rPr lang="en-US" sz="4800" b="1" dirty="0" smtClean="0">
                <a:solidFill>
                  <a:schemeClr val="accent3">
                    <a:lumMod val="50000"/>
                  </a:schemeClr>
                </a:solidFill>
                <a:latin typeface="Myriad Pro"/>
              </a:rPr>
            </a:br>
            <a:endParaRPr lang="en-US" sz="4800" b="1" dirty="0">
              <a:solidFill>
                <a:schemeClr val="accent3">
                  <a:lumMod val="50000"/>
                </a:schemeClr>
              </a:solidFill>
              <a:latin typeface="Myriad Pro"/>
            </a:endParaRPr>
          </a:p>
        </p:txBody>
      </p:sp>
      <p:sp>
        <p:nvSpPr>
          <p:cNvPr id="3" name="Content Placeholder 2"/>
          <p:cNvSpPr>
            <a:spLocks noGrp="1"/>
          </p:cNvSpPr>
          <p:nvPr>
            <p:ph idx="1"/>
          </p:nvPr>
        </p:nvSpPr>
        <p:spPr>
          <a:xfrm>
            <a:off x="2512540" y="2547257"/>
            <a:ext cx="8982774" cy="3476037"/>
          </a:xfrm>
        </p:spPr>
        <p:txBody>
          <a:bodyPr>
            <a:normAutofit/>
          </a:bodyPr>
          <a:lstStyle/>
          <a:p>
            <a:pPr marL="514350" indent="-514350">
              <a:spcBef>
                <a:spcPts val="1200"/>
              </a:spcBef>
              <a:spcAft>
                <a:spcPts val="600"/>
              </a:spcAft>
              <a:buAutoNum type="arabicPeriod"/>
            </a:pPr>
            <a:r>
              <a:rPr lang="en-US" sz="3200" dirty="0" smtClean="0">
                <a:solidFill>
                  <a:schemeClr val="accent3">
                    <a:lumMod val="50000"/>
                  </a:schemeClr>
                </a:solidFill>
                <a:latin typeface="Myriad Pro"/>
                <a:ea typeface="+mj-ea"/>
                <a:cs typeface="+mj-cs"/>
              </a:rPr>
              <a:t>What insights, questions, connections did you get from the readings?</a:t>
            </a:r>
            <a:endParaRPr lang="en-US" sz="3200" dirty="0" smtClean="0">
              <a:solidFill>
                <a:schemeClr val="accent3">
                  <a:lumMod val="50000"/>
                </a:schemeClr>
              </a:solidFill>
              <a:latin typeface="Myriad Pro"/>
              <a:ea typeface="+mj-ea"/>
              <a:cs typeface="+mj-cs"/>
            </a:endParaRPr>
          </a:p>
          <a:p>
            <a:pPr marL="514350" indent="-514350">
              <a:spcBef>
                <a:spcPts val="1200"/>
              </a:spcBef>
              <a:spcAft>
                <a:spcPts val="600"/>
              </a:spcAft>
              <a:buAutoNum type="arabicPeriod"/>
            </a:pPr>
            <a:r>
              <a:rPr lang="en-US" sz="3200" dirty="0" smtClean="0">
                <a:solidFill>
                  <a:schemeClr val="accent3">
                    <a:lumMod val="50000"/>
                  </a:schemeClr>
                </a:solidFill>
                <a:latin typeface="Myriad Pro"/>
                <a:ea typeface="+mj-ea"/>
                <a:cs typeface="+mj-cs"/>
              </a:rPr>
              <a:t>What </a:t>
            </a:r>
            <a:r>
              <a:rPr lang="en-US" sz="3200" dirty="0" smtClean="0">
                <a:solidFill>
                  <a:schemeClr val="accent3">
                    <a:lumMod val="50000"/>
                  </a:schemeClr>
                </a:solidFill>
                <a:latin typeface="Myriad Pro"/>
                <a:ea typeface="+mj-ea"/>
                <a:cs typeface="+mj-cs"/>
              </a:rPr>
              <a:t>do you want to explore further? </a:t>
            </a:r>
          </a:p>
        </p:txBody>
      </p:sp>
    </p:spTree>
    <p:extLst>
      <p:ext uri="{BB962C8B-B14F-4D97-AF65-F5344CB8AC3E}">
        <p14:creationId xmlns:p14="http://schemas.microsoft.com/office/powerpoint/2010/main" val="4962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2997-54D7-0D4B-8E6F-36E3FD99CEE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232AF71-3529-504C-AB8F-9C7613DB9F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85" y="0"/>
            <a:ext cx="11976662" cy="6860171"/>
          </a:xfrm>
        </p:spPr>
      </p:pic>
    </p:spTree>
    <p:extLst>
      <p:ext uri="{BB962C8B-B14F-4D97-AF65-F5344CB8AC3E}">
        <p14:creationId xmlns:p14="http://schemas.microsoft.com/office/powerpoint/2010/main" val="397799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601362"/>
            <a:ext cx="8841260" cy="2964798"/>
          </a:xfrm>
        </p:spPr>
        <p:txBody>
          <a:bodyPr>
            <a:normAutofit/>
          </a:bodyPr>
          <a:lstStyle/>
          <a:p>
            <a:r>
              <a:rPr lang="en-US" sz="4800" b="1" dirty="0" smtClean="0">
                <a:solidFill>
                  <a:schemeClr val="accent3">
                    <a:lumMod val="50000"/>
                  </a:schemeClr>
                </a:solidFill>
                <a:latin typeface="Myriad Pro"/>
              </a:rPr>
              <a:t>Wrap-up</a:t>
            </a:r>
            <a:br>
              <a:rPr lang="en-US" sz="4800" b="1" dirty="0" smtClean="0">
                <a:solidFill>
                  <a:schemeClr val="accent3">
                    <a:lumMod val="50000"/>
                  </a:schemeClr>
                </a:solidFill>
                <a:latin typeface="Myriad Pro"/>
              </a:rPr>
            </a:br>
            <a:endParaRPr lang="en-US" sz="4800" b="1" dirty="0">
              <a:solidFill>
                <a:schemeClr val="accent3">
                  <a:lumMod val="50000"/>
                </a:schemeClr>
              </a:solidFill>
              <a:latin typeface="Myriad Pro"/>
            </a:endParaRPr>
          </a:p>
        </p:txBody>
      </p:sp>
      <p:sp>
        <p:nvSpPr>
          <p:cNvPr id="3" name="Content Placeholder 2"/>
          <p:cNvSpPr>
            <a:spLocks noGrp="1"/>
          </p:cNvSpPr>
          <p:nvPr>
            <p:ph idx="1"/>
          </p:nvPr>
        </p:nvSpPr>
        <p:spPr>
          <a:xfrm>
            <a:off x="2512540" y="2693773"/>
            <a:ext cx="8841260" cy="3329521"/>
          </a:xfrm>
        </p:spPr>
        <p:txBody>
          <a:bodyPr>
            <a:normAutofit/>
          </a:bodyPr>
          <a:lstStyle/>
          <a:p>
            <a:pPr marL="742950" indent="-742950">
              <a:lnSpc>
                <a:spcPct val="100000"/>
              </a:lnSpc>
              <a:spcBef>
                <a:spcPts val="1200"/>
              </a:spcBef>
              <a:buFont typeface="+mj-lt"/>
              <a:buAutoNum type="arabicPeriod"/>
            </a:pPr>
            <a:r>
              <a:rPr lang="en-US" sz="3600" dirty="0" smtClean="0">
                <a:solidFill>
                  <a:schemeClr val="accent3">
                    <a:lumMod val="50000"/>
                  </a:schemeClr>
                </a:solidFill>
                <a:latin typeface="Myriad Pro"/>
              </a:rPr>
              <a:t>Overall takeaways?</a:t>
            </a:r>
          </a:p>
          <a:p>
            <a:pPr marL="742950" indent="-742950">
              <a:lnSpc>
                <a:spcPct val="100000"/>
              </a:lnSpc>
              <a:spcBef>
                <a:spcPts val="1200"/>
              </a:spcBef>
              <a:buFont typeface="+mj-lt"/>
              <a:buAutoNum type="arabicPeriod"/>
            </a:pPr>
            <a:r>
              <a:rPr lang="en-US" sz="3600" dirty="0" smtClean="0">
                <a:solidFill>
                  <a:schemeClr val="accent3">
                    <a:lumMod val="50000"/>
                  </a:schemeClr>
                </a:solidFill>
                <a:latin typeface="Myriad Pro"/>
              </a:rPr>
              <a:t>Intro </a:t>
            </a:r>
            <a:r>
              <a:rPr lang="en-US" sz="3600" dirty="0">
                <a:solidFill>
                  <a:schemeClr val="accent3">
                    <a:lumMod val="50000"/>
                  </a:schemeClr>
                </a:solidFill>
                <a:latin typeface="Myriad Pro"/>
              </a:rPr>
              <a:t>to </a:t>
            </a:r>
            <a:r>
              <a:rPr lang="en-US" sz="3600" dirty="0" err="1" smtClean="0">
                <a:solidFill>
                  <a:schemeClr val="accent3">
                    <a:lumMod val="50000"/>
                  </a:schemeClr>
                </a:solidFill>
                <a:latin typeface="Myriad Pro"/>
              </a:rPr>
              <a:t>HubICL</a:t>
            </a:r>
            <a:endParaRPr lang="en-US" sz="3600" dirty="0">
              <a:solidFill>
                <a:schemeClr val="accent3">
                  <a:lumMod val="50000"/>
                </a:schemeClr>
              </a:solidFill>
              <a:latin typeface="Myriad Pro"/>
              <a:ea typeface="+mj-ea"/>
              <a:cs typeface="+mj-cs"/>
            </a:endParaRPr>
          </a:p>
          <a:p>
            <a:pPr marL="742950" indent="-742950">
              <a:lnSpc>
                <a:spcPct val="100000"/>
              </a:lnSpc>
              <a:spcBef>
                <a:spcPts val="1200"/>
              </a:spcBef>
              <a:buFont typeface="+mj-lt"/>
              <a:buAutoNum type="arabicPeriod"/>
            </a:pPr>
            <a:r>
              <a:rPr lang="en-US" sz="3600" dirty="0" smtClean="0">
                <a:solidFill>
                  <a:schemeClr val="accent3">
                    <a:lumMod val="50000"/>
                  </a:schemeClr>
                </a:solidFill>
                <a:latin typeface="Myriad Pro"/>
                <a:ea typeface="+mj-ea"/>
                <a:cs typeface="+mj-cs"/>
              </a:rPr>
              <a:t>Next time: </a:t>
            </a:r>
          </a:p>
          <a:p>
            <a:pPr lvl="2">
              <a:lnSpc>
                <a:spcPct val="100000"/>
              </a:lnSpc>
              <a:spcBef>
                <a:spcPts val="0"/>
              </a:spcBef>
            </a:pPr>
            <a:r>
              <a:rPr lang="en-US" sz="2800" dirty="0" smtClean="0">
                <a:solidFill>
                  <a:schemeClr val="accent3">
                    <a:lumMod val="50000"/>
                  </a:schemeClr>
                </a:solidFill>
                <a:latin typeface="Myriad Pro"/>
                <a:ea typeface="+mj-ea"/>
                <a:cs typeface="+mj-cs"/>
              </a:rPr>
              <a:t>Openness, Worldview Frameworks</a:t>
            </a:r>
          </a:p>
          <a:p>
            <a:pPr lvl="2">
              <a:lnSpc>
                <a:spcPct val="100000"/>
              </a:lnSpc>
              <a:spcBef>
                <a:spcPts val="0"/>
              </a:spcBef>
            </a:pPr>
            <a:r>
              <a:rPr lang="en-US" sz="2800" dirty="0" smtClean="0">
                <a:solidFill>
                  <a:schemeClr val="accent3">
                    <a:lumMod val="50000"/>
                  </a:schemeClr>
                </a:solidFill>
                <a:latin typeface="Myriad Pro"/>
                <a:ea typeface="+mj-ea"/>
                <a:cs typeface="+mj-cs"/>
              </a:rPr>
              <a:t>Intercultural competence &amp; language learning</a:t>
            </a:r>
            <a:endParaRPr lang="en-US" sz="2800" dirty="0" smtClean="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2722548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436605"/>
            <a:ext cx="9099846" cy="8484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Permissions</a:t>
            </a:r>
            <a:endParaRPr lang="en-US" dirty="0" smtClean="0">
              <a:solidFill>
                <a:srgbClr val="4A5358"/>
              </a:solidFill>
              <a:latin typeface="Myriad Pro" panose="020B0503030403020204" pitchFamily="34" charset="0"/>
            </a:endParaRPr>
          </a:p>
          <a:p>
            <a:endParaRPr lang="en-US" sz="3200" b="1" i="1" dirty="0">
              <a:solidFill>
                <a:srgbClr val="4A5358"/>
              </a:solidFill>
              <a:latin typeface="Myriad Pro" panose="020B0503030403020204" pitchFamily="34" charset="0"/>
            </a:endParaRPr>
          </a:p>
          <a:p>
            <a:r>
              <a:rPr lang="en-US" sz="3000" b="1" i="1" dirty="0" smtClean="0">
                <a:solidFill>
                  <a:srgbClr val="4A5358"/>
                </a:solidFill>
                <a:latin typeface="Myriad Pro" panose="020B0503030403020204" pitchFamily="34" charset="0"/>
              </a:rPr>
              <a:t>What “</a:t>
            </a:r>
            <a:r>
              <a:rPr lang="en-US" sz="3000" b="1" i="1" dirty="0">
                <a:solidFill>
                  <a:srgbClr val="4A5358"/>
                </a:solidFill>
                <a:latin typeface="Myriad Pro" panose="020B0503030403020204" pitchFamily="34" charset="0"/>
              </a:rPr>
              <a:t>permissions” </a:t>
            </a:r>
            <a:r>
              <a:rPr lang="en-US" sz="3000" b="1" i="1" dirty="0" smtClean="0">
                <a:solidFill>
                  <a:srgbClr val="4A5358"/>
                </a:solidFill>
                <a:latin typeface="Myriad Pro" panose="020B0503030403020204" pitchFamily="34" charset="0"/>
              </a:rPr>
              <a:t>or </a:t>
            </a:r>
            <a:r>
              <a:rPr lang="en-US" sz="3000" b="1" i="1" dirty="0">
                <a:solidFill>
                  <a:srgbClr val="4A5358"/>
                </a:solidFill>
                <a:latin typeface="Myriad Pro" panose="020B0503030403020204" pitchFamily="34" charset="0"/>
              </a:rPr>
              <a:t>“invitations” </a:t>
            </a:r>
            <a:r>
              <a:rPr lang="en-US" sz="3000" b="1" i="1" dirty="0" smtClean="0">
                <a:solidFill>
                  <a:srgbClr val="4A5358"/>
                </a:solidFill>
                <a:latin typeface="Myriad Pro" panose="020B0503030403020204" pitchFamily="34" charset="0"/>
              </a:rPr>
              <a:t>would help you feel like you belong in this workshop and want to be here?</a:t>
            </a:r>
          </a:p>
          <a:p>
            <a:pPr marL="514350" indent="-514350">
              <a:lnSpc>
                <a:spcPct val="100000"/>
              </a:lnSpc>
              <a:spcBef>
                <a:spcPts val="1200"/>
              </a:spcBef>
              <a:buAutoNum type="arabicPeriod"/>
            </a:pPr>
            <a:r>
              <a:rPr lang="en-US" sz="3000" dirty="0" smtClean="0">
                <a:solidFill>
                  <a:srgbClr val="4A5358"/>
                </a:solidFill>
                <a:latin typeface="Myriad Pro" panose="020B0503030403020204" pitchFamily="34" charset="0"/>
              </a:rPr>
              <a:t>Permission </a:t>
            </a:r>
            <a:r>
              <a:rPr lang="en-US" sz="3000" dirty="0">
                <a:solidFill>
                  <a:srgbClr val="4A5358"/>
                </a:solidFill>
                <a:latin typeface="Myriad Pro" panose="020B0503030403020204" pitchFamily="34" charset="0"/>
              </a:rPr>
              <a:t>to take care of your bio needs --  bathroom, sleepiness, </a:t>
            </a:r>
            <a:r>
              <a:rPr lang="en-US" sz="3000" dirty="0" smtClean="0">
                <a:solidFill>
                  <a:srgbClr val="4A5358"/>
                </a:solidFill>
                <a:latin typeface="Myriad Pro" panose="020B0503030403020204" pitchFamily="34" charset="0"/>
              </a:rPr>
              <a:t>comfort</a:t>
            </a:r>
            <a:endParaRPr lang="en-US" sz="3000" dirty="0">
              <a:solidFill>
                <a:srgbClr val="4A5358"/>
              </a:solidFill>
              <a:latin typeface="Myriad Pro" panose="020B0503030403020204" pitchFamily="34" charset="0"/>
            </a:endParaRPr>
          </a:p>
          <a:p>
            <a:pPr marL="514350" indent="-514350">
              <a:lnSpc>
                <a:spcPct val="100000"/>
              </a:lnSpc>
              <a:spcBef>
                <a:spcPts val="1200"/>
              </a:spcBef>
              <a:buFont typeface="+mj-lt"/>
              <a:buAutoNum type="arabicPeriod"/>
            </a:pPr>
            <a:r>
              <a:rPr lang="en-US" sz="3000" dirty="0" smtClean="0">
                <a:solidFill>
                  <a:srgbClr val="4A5358"/>
                </a:solidFill>
                <a:latin typeface="Myriad Pro" panose="020B0503030403020204" pitchFamily="34" charset="0"/>
              </a:rPr>
              <a:t>Invitation </a:t>
            </a:r>
            <a:r>
              <a:rPr lang="en-US" sz="3000" dirty="0">
                <a:solidFill>
                  <a:srgbClr val="4A5358"/>
                </a:solidFill>
                <a:latin typeface="Myriad Pro" panose="020B0503030403020204" pitchFamily="34" charset="0"/>
              </a:rPr>
              <a:t>to speak to each other, not just </a:t>
            </a:r>
            <a:r>
              <a:rPr lang="en-US" sz="3000" dirty="0" smtClean="0">
                <a:solidFill>
                  <a:srgbClr val="4A5358"/>
                </a:solidFill>
                <a:latin typeface="Myriad Pro" panose="020B0503030403020204" pitchFamily="34" charset="0"/>
              </a:rPr>
              <a:t>me</a:t>
            </a:r>
          </a:p>
          <a:p>
            <a:pPr marL="514350" indent="-514350">
              <a:lnSpc>
                <a:spcPct val="100000"/>
              </a:lnSpc>
              <a:spcBef>
                <a:spcPts val="1200"/>
              </a:spcBef>
              <a:buFont typeface="+mj-lt"/>
              <a:buAutoNum type="arabicPeriod"/>
            </a:pPr>
            <a:r>
              <a:rPr lang="en-US" sz="3000" dirty="0" smtClean="0">
                <a:solidFill>
                  <a:srgbClr val="4A5358"/>
                </a:solidFill>
                <a:latin typeface="Myriad Pro" panose="020B0503030403020204" pitchFamily="34" charset="0"/>
              </a:rPr>
              <a:t> </a:t>
            </a:r>
          </a:p>
          <a:p>
            <a:pPr marL="514350" indent="-514350">
              <a:buFont typeface="+mj-lt"/>
              <a:buAutoNum type="arabicPeriod"/>
            </a:pPr>
            <a:endParaRPr lang="en-US" sz="3000" dirty="0" smtClean="0">
              <a:solidFill>
                <a:srgbClr val="4A5358"/>
              </a:solidFill>
              <a:latin typeface="Myriad Pro" panose="020B0503030403020204" pitchFamily="34" charset="0"/>
            </a:endParaRPr>
          </a:p>
          <a:p>
            <a:r>
              <a:rPr lang="en-US" sz="3000" dirty="0" smtClean="0">
                <a:solidFill>
                  <a:srgbClr val="4A5358"/>
                </a:solidFill>
                <a:latin typeface="Myriad Pro" panose="020B0503030403020204" pitchFamily="34" charset="0"/>
              </a:rPr>
              <a:t> </a:t>
            </a:r>
          </a:p>
        </p:txBody>
      </p:sp>
    </p:spTree>
    <p:extLst>
      <p:ext uri="{BB962C8B-B14F-4D97-AF65-F5344CB8AC3E}">
        <p14:creationId xmlns:p14="http://schemas.microsoft.com/office/powerpoint/2010/main" val="26888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smtClean="0">
                <a:solidFill>
                  <a:schemeClr val="accent3">
                    <a:lumMod val="50000"/>
                  </a:schemeClr>
                </a:solidFill>
                <a:latin typeface="Myriad Pro"/>
              </a:rPr>
              <a:t>Focus today</a:t>
            </a:r>
            <a:endParaRPr lang="en-US" sz="4800" b="1" dirty="0">
              <a:solidFill>
                <a:schemeClr val="accent3">
                  <a:lumMod val="50000"/>
                </a:schemeClr>
              </a:solidFill>
              <a:latin typeface="Myriad Pro"/>
            </a:endParaRPr>
          </a:p>
        </p:txBody>
      </p:sp>
      <p:sp>
        <p:nvSpPr>
          <p:cNvPr id="3" name="Content Placeholder 2"/>
          <p:cNvSpPr>
            <a:spLocks noGrp="1"/>
          </p:cNvSpPr>
          <p:nvPr>
            <p:ph idx="1"/>
          </p:nvPr>
        </p:nvSpPr>
        <p:spPr>
          <a:xfrm>
            <a:off x="2512540" y="1825625"/>
            <a:ext cx="8841260" cy="4351338"/>
          </a:xfrm>
        </p:spPr>
        <p:txBody>
          <a:bodyPr>
            <a:normAutofit/>
          </a:bodyPr>
          <a:lstStyle/>
          <a:p>
            <a:pPr marL="742950" indent="-742950">
              <a:buFont typeface="Arial" panose="020B0604020202020204" pitchFamily="34" charset="0"/>
              <a:buAutoNum type="arabicPeriod"/>
            </a:pPr>
            <a:r>
              <a:rPr lang="en-US" sz="3600" b="1" i="1" dirty="0" smtClean="0">
                <a:solidFill>
                  <a:schemeClr val="accent3">
                    <a:lumMod val="50000"/>
                  </a:schemeClr>
                </a:solidFill>
                <a:latin typeface="Myriad Pro"/>
                <a:ea typeface="+mj-ea"/>
                <a:cs typeface="+mj-cs"/>
              </a:rPr>
              <a:t>Activity</a:t>
            </a:r>
            <a:r>
              <a:rPr lang="en-US" sz="3600" b="1" i="1" smtClean="0">
                <a:solidFill>
                  <a:schemeClr val="accent3">
                    <a:lumMod val="50000"/>
                  </a:schemeClr>
                </a:solidFill>
                <a:latin typeface="Myriad Pro"/>
                <a:ea typeface="+mj-ea"/>
                <a:cs typeface="+mj-cs"/>
              </a:rPr>
              <a:t>: </a:t>
            </a:r>
            <a:r>
              <a:rPr lang="en-US" sz="3600" b="1" i="1" smtClean="0">
                <a:solidFill>
                  <a:schemeClr val="accent3">
                    <a:lumMod val="50000"/>
                  </a:schemeClr>
                </a:solidFill>
                <a:latin typeface="Myriad Pro"/>
              </a:rPr>
              <a:t>Pick-a-Postcard</a:t>
            </a:r>
            <a:endParaRPr lang="en-US" sz="3600" b="1" i="1" dirty="0" smtClean="0">
              <a:solidFill>
                <a:schemeClr val="accent3">
                  <a:lumMod val="50000"/>
                </a:schemeClr>
              </a:solidFill>
              <a:latin typeface="Myriad Pro"/>
            </a:endParaRPr>
          </a:p>
          <a:p>
            <a:pPr marL="742950" indent="-742950">
              <a:buFont typeface="Arial" panose="020B0604020202020204" pitchFamily="34" charset="0"/>
              <a:buAutoNum type="arabicPeriod"/>
            </a:pPr>
            <a:r>
              <a:rPr lang="en-US" sz="3600" b="1" i="1" dirty="0" smtClean="0">
                <a:solidFill>
                  <a:schemeClr val="accent3">
                    <a:lumMod val="50000"/>
                  </a:schemeClr>
                </a:solidFill>
                <a:latin typeface="Myriad Pro"/>
              </a:rPr>
              <a:t>Other metaphors for culture</a:t>
            </a:r>
            <a:endParaRPr lang="en-US" sz="3600" b="1" i="1" dirty="0">
              <a:solidFill>
                <a:schemeClr val="accent3">
                  <a:lumMod val="50000"/>
                </a:schemeClr>
              </a:solidFill>
              <a:latin typeface="Myriad Pro"/>
            </a:endParaRPr>
          </a:p>
          <a:p>
            <a:pPr marL="742950" indent="-742950">
              <a:buAutoNum type="arabicPeriod"/>
            </a:pPr>
            <a:r>
              <a:rPr lang="en-US" sz="3600" b="1" i="1" dirty="0" smtClean="0">
                <a:solidFill>
                  <a:schemeClr val="accent3">
                    <a:lumMod val="50000"/>
                  </a:schemeClr>
                </a:solidFill>
                <a:latin typeface="Myriad Pro"/>
                <a:ea typeface="+mj-ea"/>
                <a:cs typeface="+mj-cs"/>
              </a:rPr>
              <a:t>Activity: 6 Differences</a:t>
            </a:r>
          </a:p>
          <a:p>
            <a:pPr marL="742950" indent="-742950">
              <a:buAutoNum type="arabicPeriod"/>
            </a:pPr>
            <a:r>
              <a:rPr lang="en-US" sz="3600" b="1" i="1" dirty="0" smtClean="0">
                <a:solidFill>
                  <a:schemeClr val="accent3">
                    <a:lumMod val="50000"/>
                  </a:schemeClr>
                </a:solidFill>
                <a:latin typeface="Myriad Pro"/>
                <a:ea typeface="+mj-ea"/>
                <a:cs typeface="+mj-cs"/>
              </a:rPr>
              <a:t>Application of AACU Intercultural Rubric</a:t>
            </a:r>
          </a:p>
          <a:p>
            <a:pPr marL="742950" indent="-742950">
              <a:buAutoNum type="arabicPeriod"/>
            </a:pPr>
            <a:r>
              <a:rPr lang="en-US" sz="3600" b="1" i="1" dirty="0" smtClean="0">
                <a:solidFill>
                  <a:schemeClr val="accent3">
                    <a:lumMod val="50000"/>
                  </a:schemeClr>
                </a:solidFill>
                <a:latin typeface="Myriad Pro"/>
                <a:ea typeface="+mj-ea"/>
                <a:cs typeface="+mj-cs"/>
              </a:rPr>
              <a:t>Discussion of frameworks for intercultural development (readings)</a:t>
            </a:r>
            <a:endParaRPr lang="en-US" sz="3600" b="1" i="1" dirty="0" smtClean="0">
              <a:solidFill>
                <a:schemeClr val="accent3">
                  <a:lumMod val="50000"/>
                </a:schemeClr>
              </a:solidFill>
              <a:latin typeface="Myriad Pro"/>
              <a:ea typeface="+mj-ea"/>
              <a:cs typeface="+mj-cs"/>
            </a:endParaRPr>
          </a:p>
          <a:p>
            <a:pPr marL="0" indent="0">
              <a:buNone/>
            </a:pPr>
            <a:endParaRPr lang="en-US" sz="3600" b="1" i="1" dirty="0" smtClean="0">
              <a:solidFill>
                <a:schemeClr val="accent3">
                  <a:lumMod val="50000"/>
                </a:schemeClr>
              </a:solidFill>
              <a:latin typeface="Myriad Pro"/>
              <a:ea typeface="+mj-ea"/>
              <a:cs typeface="+mj-cs"/>
            </a:endParaRPr>
          </a:p>
          <a:p>
            <a:pPr>
              <a:spcAft>
                <a:spcPts val="600"/>
              </a:spcAft>
            </a:pPr>
            <a:endParaRPr lang="en-US" sz="4400" b="1" dirty="0">
              <a:latin typeface="Myriad Pro"/>
              <a:ea typeface="+mj-ea"/>
              <a:cs typeface="+mj-cs"/>
            </a:endParaRPr>
          </a:p>
        </p:txBody>
      </p:sp>
    </p:spTree>
    <p:extLst>
      <p:ext uri="{BB962C8B-B14F-4D97-AF65-F5344CB8AC3E}">
        <p14:creationId xmlns:p14="http://schemas.microsoft.com/office/powerpoint/2010/main" val="2045823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endParaRPr lang="en-US" sz="4800" b="1" dirty="0">
              <a:solidFill>
                <a:schemeClr val="accent3">
                  <a:lumMod val="50000"/>
                </a:schemeClr>
              </a:solidFill>
              <a:latin typeface="Myriad Pro"/>
            </a:endParaRPr>
          </a:p>
        </p:txBody>
      </p:sp>
      <p:sp>
        <p:nvSpPr>
          <p:cNvPr id="3" name="Content Placeholder 2"/>
          <p:cNvSpPr>
            <a:spLocks noGrp="1"/>
          </p:cNvSpPr>
          <p:nvPr>
            <p:ph idx="1"/>
          </p:nvPr>
        </p:nvSpPr>
        <p:spPr>
          <a:xfrm>
            <a:off x="2512540" y="1825625"/>
            <a:ext cx="8841260" cy="4351338"/>
          </a:xfrm>
        </p:spPr>
        <p:txBody>
          <a:bodyPr>
            <a:normAutofit/>
          </a:bodyPr>
          <a:lstStyle/>
          <a:p>
            <a:pPr marL="0" indent="0">
              <a:spcBef>
                <a:spcPts val="1800"/>
              </a:spcBef>
              <a:buNone/>
            </a:pPr>
            <a:r>
              <a:rPr lang="en-US" sz="4800" b="1" dirty="0" smtClean="0">
                <a:solidFill>
                  <a:schemeClr val="accent3">
                    <a:lumMod val="50000"/>
                  </a:schemeClr>
                </a:solidFill>
                <a:latin typeface="Myriad Pro"/>
              </a:rPr>
              <a:t>Pick-a-Postcard</a:t>
            </a:r>
            <a:endParaRPr lang="en-US" sz="4800" b="1" dirty="0">
              <a:solidFill>
                <a:schemeClr val="accent3">
                  <a:lumMod val="50000"/>
                </a:schemeClr>
              </a:solidFill>
              <a:latin typeface="Myriad Pro"/>
              <a:ea typeface="+mj-ea"/>
              <a:cs typeface="+mj-cs"/>
            </a:endParaRPr>
          </a:p>
          <a:p>
            <a:pPr>
              <a:lnSpc>
                <a:spcPct val="100000"/>
              </a:lnSpc>
              <a:spcBef>
                <a:spcPts val="1800"/>
              </a:spcBef>
            </a:pPr>
            <a:r>
              <a:rPr lang="en-US" sz="3200" dirty="0" smtClean="0">
                <a:solidFill>
                  <a:schemeClr val="accent3">
                    <a:lumMod val="50000"/>
                  </a:schemeClr>
                </a:solidFill>
                <a:latin typeface="Myriad Pro"/>
                <a:ea typeface="+mj-ea"/>
                <a:cs typeface="+mj-cs"/>
              </a:rPr>
              <a:t>Choose an object that you can use as a metaphor for “culture.” </a:t>
            </a:r>
            <a:endParaRPr lang="en-US" sz="3200" dirty="0" smtClean="0">
              <a:solidFill>
                <a:schemeClr val="accent3">
                  <a:lumMod val="50000"/>
                </a:schemeClr>
              </a:solidFill>
              <a:latin typeface="Myriad Pro"/>
              <a:ea typeface="+mj-ea"/>
              <a:cs typeface="+mj-cs"/>
            </a:endParaRPr>
          </a:p>
          <a:p>
            <a:pPr>
              <a:lnSpc>
                <a:spcPct val="100000"/>
              </a:lnSpc>
              <a:spcBef>
                <a:spcPts val="1800"/>
              </a:spcBef>
            </a:pPr>
            <a:r>
              <a:rPr lang="en-US" sz="3200" dirty="0" smtClean="0">
                <a:solidFill>
                  <a:schemeClr val="accent3">
                    <a:lumMod val="50000"/>
                  </a:schemeClr>
                </a:solidFill>
                <a:latin typeface="Myriad Pro"/>
                <a:ea typeface="+mj-ea"/>
                <a:cs typeface="+mj-cs"/>
              </a:rPr>
              <a:t>We’ll also use our object to share names. </a:t>
            </a:r>
            <a:endParaRPr lang="en-US" sz="3200"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220155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993" y="863334"/>
            <a:ext cx="9933709" cy="2000548"/>
          </a:xfrm>
          <a:prstGeom prst="rect">
            <a:avLst/>
          </a:prstGeom>
          <a:noFill/>
        </p:spPr>
        <p:txBody>
          <a:bodyPr wrap="square" rtlCol="0">
            <a:spAutoFit/>
          </a:bodyPr>
          <a:lstStyle/>
          <a:p>
            <a:r>
              <a:rPr lang="en-US" sz="5800" b="1" dirty="0" smtClean="0">
                <a:solidFill>
                  <a:srgbClr val="4A5358"/>
                </a:solidFill>
                <a:latin typeface="Myriad Pro" panose="020B0503030403020204" pitchFamily="34" charset="0"/>
              </a:rPr>
              <a:t>Four Analogies</a:t>
            </a:r>
          </a:p>
          <a:p>
            <a:r>
              <a:rPr lang="en-US" dirty="0" smtClean="0">
                <a:solidFill>
                  <a:srgbClr val="4A5358"/>
                </a:solidFill>
                <a:latin typeface="Myriad Pro" panose="020B0503030403020204" pitchFamily="34" charset="0"/>
              </a:rPr>
              <a:t>Drawn from an activity by Kate </a:t>
            </a:r>
            <a:r>
              <a:rPr lang="en-US" dirty="0" err="1" smtClean="0">
                <a:solidFill>
                  <a:srgbClr val="4A5358"/>
                </a:solidFill>
                <a:latin typeface="Myriad Pro" panose="020B0503030403020204" pitchFamily="34" charset="0"/>
              </a:rPr>
              <a:t>Berardo</a:t>
            </a:r>
            <a:endParaRPr lang="en-US" dirty="0" smtClean="0">
              <a:solidFill>
                <a:srgbClr val="4A5358"/>
              </a:solidFill>
              <a:latin typeface="Myriad Pro" panose="020B0503030403020204" pitchFamily="34" charset="0"/>
            </a:endParaRPr>
          </a:p>
          <a:p>
            <a:r>
              <a:rPr lang="en-US" sz="1600" dirty="0" err="1">
                <a:solidFill>
                  <a:srgbClr val="757575"/>
                </a:solidFill>
                <a:latin typeface="Poppins"/>
              </a:rPr>
              <a:t>Berado</a:t>
            </a:r>
            <a:r>
              <a:rPr lang="en-US" sz="1600" dirty="0">
                <a:solidFill>
                  <a:srgbClr val="757575"/>
                </a:solidFill>
                <a:latin typeface="Poppins"/>
              </a:rPr>
              <a:t>, K. (2012). Four analogies. In In K. </a:t>
            </a:r>
            <a:r>
              <a:rPr lang="en-US" sz="1600" dirty="0" err="1">
                <a:solidFill>
                  <a:srgbClr val="757575"/>
                </a:solidFill>
                <a:latin typeface="Poppins"/>
              </a:rPr>
              <a:t>Berardo</a:t>
            </a:r>
            <a:r>
              <a:rPr lang="en-US" sz="1600" dirty="0">
                <a:solidFill>
                  <a:srgbClr val="757575"/>
                </a:solidFill>
                <a:latin typeface="Poppins"/>
              </a:rPr>
              <a:t> &amp; D. K. </a:t>
            </a:r>
            <a:r>
              <a:rPr lang="en-US" sz="1600" dirty="0" err="1">
                <a:solidFill>
                  <a:srgbClr val="757575"/>
                </a:solidFill>
                <a:latin typeface="Poppins"/>
              </a:rPr>
              <a:t>Deardorff</a:t>
            </a:r>
            <a:r>
              <a:rPr lang="en-US" sz="1600" dirty="0">
                <a:solidFill>
                  <a:srgbClr val="757575"/>
                </a:solidFill>
                <a:latin typeface="Poppins"/>
              </a:rPr>
              <a:t> (Eds.), </a:t>
            </a:r>
            <a:r>
              <a:rPr lang="en-US" sz="1600" i="1" dirty="0">
                <a:solidFill>
                  <a:srgbClr val="757575"/>
                </a:solidFill>
                <a:latin typeface="Poppins"/>
              </a:rPr>
              <a:t>Building cultural competence: Innovative activities and models</a:t>
            </a:r>
            <a:r>
              <a:rPr lang="en-US" sz="1600" dirty="0">
                <a:solidFill>
                  <a:srgbClr val="757575"/>
                </a:solidFill>
                <a:latin typeface="Poppins"/>
              </a:rPr>
              <a:t> (pp. 61-68). Sterling, VA: Stylus Publishing.</a:t>
            </a:r>
          </a:p>
          <a:p>
            <a:endParaRPr lang="en-US" sz="1600" dirty="0">
              <a:solidFill>
                <a:srgbClr val="4A5358"/>
              </a:solidFill>
              <a:latin typeface="Myriad Pro" panose="020B0503030403020204" pitchFamily="34" charset="0"/>
            </a:endParaRPr>
          </a:p>
        </p:txBody>
      </p:sp>
      <p:sp>
        <p:nvSpPr>
          <p:cNvPr id="2" name="TextBox 1"/>
          <p:cNvSpPr txBox="1"/>
          <p:nvPr/>
        </p:nvSpPr>
        <p:spPr>
          <a:xfrm>
            <a:off x="2057993" y="3420208"/>
            <a:ext cx="8366167" cy="830997"/>
          </a:xfrm>
          <a:prstGeom prst="rect">
            <a:avLst/>
          </a:prstGeom>
          <a:noFill/>
        </p:spPr>
        <p:txBody>
          <a:bodyPr wrap="square" rtlCol="0">
            <a:spAutoFit/>
          </a:bodyPr>
          <a:lstStyle/>
          <a:p>
            <a:r>
              <a:rPr lang="en-US" sz="4800" dirty="0">
                <a:solidFill>
                  <a:srgbClr val="4A5358"/>
                </a:solidFill>
                <a:latin typeface="Myriad Pro" panose="020B0503030403020204" pitchFamily="34" charset="0"/>
              </a:rPr>
              <a:t>How </a:t>
            </a:r>
            <a:r>
              <a:rPr lang="en-US" sz="4800" dirty="0" smtClean="0">
                <a:solidFill>
                  <a:srgbClr val="4A5358"/>
                </a:solidFill>
                <a:latin typeface="Myriad Pro" panose="020B0503030403020204" pitchFamily="34" charset="0"/>
              </a:rPr>
              <a:t>is culture like a/an… </a:t>
            </a:r>
            <a:endParaRPr lang="en-US" sz="4800"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98551620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on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124" y="506753"/>
            <a:ext cx="4097382" cy="4097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3605" y="4938243"/>
            <a:ext cx="3336995" cy="984885"/>
          </a:xfrm>
          <a:prstGeom prst="rect">
            <a:avLst/>
          </a:prstGeom>
          <a:noFill/>
        </p:spPr>
        <p:txBody>
          <a:bodyPr wrap="square" rtlCol="0">
            <a:spAutoFit/>
          </a:bodyPr>
          <a:lstStyle/>
          <a:p>
            <a:pPr algn="ctr"/>
            <a:r>
              <a:rPr lang="en-US" sz="5800" b="1" dirty="0" smtClean="0">
                <a:solidFill>
                  <a:srgbClr val="4A5358"/>
                </a:solidFill>
                <a:latin typeface="Myriad Pro" panose="020B0503030403020204" pitchFamily="34" charset="0"/>
              </a:rPr>
              <a:t>…Onion?</a:t>
            </a:r>
            <a:endParaRPr lang="en-US" sz="5800" b="1" dirty="0">
              <a:solidFill>
                <a:srgbClr val="4A5358"/>
              </a:solidFill>
              <a:latin typeface="Myriad Pro" panose="020B0503030403020204" pitchFamily="34" charset="0"/>
            </a:endParaRPr>
          </a:p>
        </p:txBody>
      </p:sp>
      <p:sp>
        <p:nvSpPr>
          <p:cNvPr id="4" name="Rectangle 3"/>
          <p:cNvSpPr/>
          <p:nvPr/>
        </p:nvSpPr>
        <p:spPr>
          <a:xfrm>
            <a:off x="5553807" y="374869"/>
            <a:ext cx="6096000" cy="5416868"/>
          </a:xfrm>
          <a:prstGeom prst="rect">
            <a:avLst/>
          </a:prstGeom>
        </p:spPr>
        <p:txBody>
          <a:bodyPr>
            <a:spAutoFit/>
          </a:bodyPr>
          <a:lstStyle/>
          <a:p>
            <a:r>
              <a:rPr lang="en-US" sz="4800" b="1" dirty="0" smtClean="0">
                <a:solidFill>
                  <a:srgbClr val="4A5358"/>
                </a:solidFill>
                <a:latin typeface="Myriad Pro" panose="020B0503030403020204" pitchFamily="34" charset="0"/>
              </a:rPr>
              <a:t>Benefits</a:t>
            </a:r>
            <a:r>
              <a:rPr lang="en-US" sz="5800" b="1" dirty="0" smtClean="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E</a:t>
            </a:r>
            <a:r>
              <a:rPr lang="en-US" sz="2400" b="1" dirty="0" smtClean="0">
                <a:solidFill>
                  <a:srgbClr val="4A5358"/>
                </a:solidFill>
                <a:latin typeface="Myriad Pro" panose="020B0503030403020204" pitchFamily="34" charset="0"/>
              </a:rPr>
              <a:t>mphasizes </a:t>
            </a:r>
            <a:r>
              <a:rPr lang="en-US" sz="2400" b="1" dirty="0">
                <a:solidFill>
                  <a:srgbClr val="4A5358"/>
                </a:solidFill>
                <a:latin typeface="Myriad Pro" panose="020B0503030403020204" pitchFamily="34" charset="0"/>
              </a:rPr>
              <a:t>the complexity of human </a:t>
            </a:r>
            <a:r>
              <a:rPr lang="en-US" sz="2400" b="1" dirty="0" smtClean="0">
                <a:solidFill>
                  <a:srgbClr val="4A5358"/>
                </a:solidFill>
                <a:latin typeface="Myriad Pro" panose="020B0503030403020204" pitchFamily="34" charset="0"/>
              </a:rPr>
              <a:t>identity</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a:t>
            </a:r>
            <a:r>
              <a:rPr lang="en-US" sz="2400" b="1" dirty="0" smtClean="0">
                <a:solidFill>
                  <a:srgbClr val="4A5358"/>
                </a:solidFill>
                <a:latin typeface="Myriad Pro" panose="020B0503030403020204" pitchFamily="34" charset="0"/>
              </a:rPr>
              <a:t>llustrates </a:t>
            </a:r>
            <a:r>
              <a:rPr lang="en-US" sz="2400" b="1" dirty="0">
                <a:solidFill>
                  <a:srgbClr val="4A5358"/>
                </a:solidFill>
                <a:latin typeface="Myriad Pro" panose="020B0503030403020204" pitchFamily="34" charset="0"/>
              </a:rPr>
              <a:t>that some layers/aspects of identity are closer to the surface or more visible than </a:t>
            </a:r>
            <a:r>
              <a:rPr lang="en-US" sz="2400" b="1" dirty="0" smtClean="0">
                <a:solidFill>
                  <a:srgbClr val="4A5358"/>
                </a:solidFill>
                <a:latin typeface="Myriad Pro" panose="020B0503030403020204" pitchFamily="34" charset="0"/>
              </a:rPr>
              <a:t>others</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smtClean="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Depicts layers are separate from each other rather than intersecting</a:t>
            </a:r>
            <a:endParaRPr lang="en-US" sz="24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Implies that revealing cultural identity is destructive to the self (peeling back layers)</a:t>
            </a:r>
            <a:endParaRPr lang="en-US" sz="24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199591749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ceberg"/>
          <p:cNvPicPr>
            <a:picLocks noChangeAspect="1" noChangeArrowheads="1"/>
          </p:cNvPicPr>
          <p:nvPr/>
        </p:nvPicPr>
        <p:blipFill rotWithShape="1">
          <a:blip r:embed="rId3">
            <a:extLst>
              <a:ext uri="{28A0092B-C50C-407E-A947-70E740481C1C}">
                <a14:useLocalDpi xmlns:a14="http://schemas.microsoft.com/office/drawing/2010/main" val="0"/>
              </a:ext>
            </a:extLst>
          </a:blip>
          <a:srcRect t="253" b="27399"/>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431" y="652480"/>
            <a:ext cx="3742203" cy="984885"/>
          </a:xfrm>
          <a:prstGeom prst="rect">
            <a:avLst/>
          </a:prstGeom>
          <a:noFill/>
        </p:spPr>
        <p:txBody>
          <a:bodyPr wrap="square" rtlCol="0">
            <a:spAutoFit/>
          </a:bodyPr>
          <a:lstStyle/>
          <a:p>
            <a:pPr algn="ctr"/>
            <a:r>
              <a:rPr lang="en-US" sz="5800" b="1" dirty="0" smtClean="0">
                <a:solidFill>
                  <a:schemeClr val="bg1"/>
                </a:solidFill>
                <a:latin typeface="Myriad Pro" panose="020B0503030403020204" pitchFamily="34" charset="0"/>
              </a:rPr>
              <a:t>…Iceberg?</a:t>
            </a:r>
            <a:endParaRPr lang="en-US" sz="5800" b="1" dirty="0">
              <a:solidFill>
                <a:schemeClr val="bg1"/>
              </a:solidFill>
              <a:latin typeface="Myriad Pro" panose="020B0503030403020204" pitchFamily="34" charset="0"/>
            </a:endParaRPr>
          </a:p>
        </p:txBody>
      </p:sp>
      <p:sp>
        <p:nvSpPr>
          <p:cNvPr id="4" name="Rectangle 3"/>
          <p:cNvSpPr/>
          <p:nvPr/>
        </p:nvSpPr>
        <p:spPr>
          <a:xfrm>
            <a:off x="5697415" y="84723"/>
            <a:ext cx="6277707" cy="6155531"/>
          </a:xfrm>
          <a:prstGeom prst="rect">
            <a:avLst/>
          </a:prstGeom>
        </p:spPr>
        <p:txBody>
          <a:bodyPr wrap="square">
            <a:spAutoFit/>
          </a:bodyPr>
          <a:lstStyle/>
          <a:p>
            <a:r>
              <a:rPr lang="en-US" sz="4800" b="1" dirty="0" smtClean="0">
                <a:solidFill>
                  <a:schemeClr val="bg1"/>
                </a:solidFill>
                <a:latin typeface="Myriad Pro" panose="020B0503030403020204" pitchFamily="34" charset="0"/>
              </a:rPr>
              <a:t>Benefits</a:t>
            </a:r>
            <a:r>
              <a:rPr lang="en-US" sz="5800" b="1" dirty="0" smtClean="0">
                <a:solidFill>
                  <a:schemeClr val="bg1"/>
                </a:solidFill>
                <a:latin typeface="Myriad Pro" panose="020B0503030403020204" pitchFamily="34" charset="0"/>
              </a:rPr>
              <a:t> </a:t>
            </a:r>
          </a:p>
          <a:p>
            <a:pPr marL="342900" indent="-342900">
              <a:buFont typeface="Arial" panose="020B0604020202020204" pitchFamily="34" charset="0"/>
              <a:buChar char="•"/>
            </a:pPr>
            <a:r>
              <a:rPr lang="en-US" sz="2400" b="1" dirty="0" smtClean="0">
                <a:solidFill>
                  <a:schemeClr val="bg1"/>
                </a:solidFill>
                <a:latin typeface="Myriad Pro" panose="020B0503030403020204" pitchFamily="34" charset="0"/>
              </a:rPr>
              <a:t>Demonstrates that much of culture is hidden below the surface</a:t>
            </a: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I</a:t>
            </a:r>
            <a:r>
              <a:rPr lang="en-US" sz="2400" b="1" dirty="0" smtClean="0">
                <a:solidFill>
                  <a:schemeClr val="bg1"/>
                </a:solidFill>
                <a:latin typeface="Myriad Pro" panose="020B0503030403020204" pitchFamily="34" charset="0"/>
              </a:rPr>
              <a:t>llustrates </a:t>
            </a:r>
            <a:r>
              <a:rPr lang="en-US" sz="2400" b="1" dirty="0">
                <a:solidFill>
                  <a:schemeClr val="bg1"/>
                </a:solidFill>
                <a:latin typeface="Myriad Pro" panose="020B0503030403020204" pitchFamily="34" charset="0"/>
              </a:rPr>
              <a:t>that </a:t>
            </a:r>
            <a:r>
              <a:rPr lang="en-US" sz="2400" b="1" dirty="0" smtClean="0">
                <a:solidFill>
                  <a:schemeClr val="bg1"/>
                </a:solidFill>
                <a:latin typeface="Myriad Pro" panose="020B0503030403020204" pitchFamily="34" charset="0"/>
              </a:rPr>
              <a:t>the unknown aspects of deep culture is what presents danger/risk in terms of miscommunication or misunderstanding by outsiders</a:t>
            </a:r>
          </a:p>
          <a:p>
            <a:pPr marL="342900" indent="-342900">
              <a:buFont typeface="Arial" panose="020B0604020202020204" pitchFamily="34" charset="0"/>
              <a:buChar char="•"/>
            </a:pPr>
            <a:endParaRPr lang="en-US" sz="2400" b="1" dirty="0">
              <a:solidFill>
                <a:schemeClr val="bg1"/>
              </a:solidFill>
              <a:latin typeface="Myriad Pro" panose="020B0503030403020204" pitchFamily="34" charset="0"/>
            </a:endParaRPr>
          </a:p>
          <a:p>
            <a:r>
              <a:rPr lang="en-US" sz="4800" b="1" dirty="0" smtClean="0">
                <a:solidFill>
                  <a:schemeClr val="bg1"/>
                </a:solidFill>
                <a:latin typeface="Myriad Pro" panose="020B0503030403020204" pitchFamily="34" charset="0"/>
              </a:rPr>
              <a:t>Drawbacks</a:t>
            </a:r>
            <a:endParaRPr lang="en-US" sz="5800" b="1" dirty="0">
              <a:solidFill>
                <a:schemeClr val="bg1"/>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chemeClr val="bg1"/>
                </a:solidFill>
                <a:latin typeface="Myriad Pro" panose="020B0503030403020204" pitchFamily="34" charset="0"/>
              </a:rPr>
              <a:t>Depicts culture as a monolithic whole (homogeneous, or the same for all members), which is a dangerous assumption</a:t>
            </a:r>
            <a:endParaRPr lang="en-US" sz="2400" b="1" dirty="0">
              <a:solidFill>
                <a:schemeClr val="bg1"/>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chemeClr val="bg1"/>
                </a:solidFill>
                <a:latin typeface="Myriad Pro" panose="020B0503030403020204" pitchFamily="34" charset="0"/>
              </a:rPr>
              <a:t>Implies that culture is solid – static and unchanging over time, which is not true</a:t>
            </a:r>
            <a:endParaRPr lang="en-US" sz="2400" b="1"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40018334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fish 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1" y="61546"/>
            <a:ext cx="5285603" cy="52856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8572" y="5175635"/>
            <a:ext cx="5445235" cy="984885"/>
          </a:xfrm>
          <a:prstGeom prst="rect">
            <a:avLst/>
          </a:prstGeom>
          <a:noFill/>
        </p:spPr>
        <p:txBody>
          <a:bodyPr wrap="square" rtlCol="0">
            <a:spAutoFit/>
          </a:bodyPr>
          <a:lstStyle/>
          <a:p>
            <a:pPr algn="ctr"/>
            <a:r>
              <a:rPr lang="en-US" sz="5800" b="1" dirty="0" smtClean="0">
                <a:solidFill>
                  <a:srgbClr val="4A5358"/>
                </a:solidFill>
                <a:latin typeface="Myriad Pro" panose="020B0503030403020204" pitchFamily="34" charset="0"/>
              </a:rPr>
              <a:t>…Fishbowl?</a:t>
            </a:r>
            <a:endParaRPr lang="en-US" sz="5800" b="1" dirty="0">
              <a:solidFill>
                <a:srgbClr val="4A5358"/>
              </a:solidFill>
              <a:latin typeface="Myriad Pro" panose="020B0503030403020204" pitchFamily="34" charset="0"/>
            </a:endParaRPr>
          </a:p>
        </p:txBody>
      </p:sp>
      <p:sp>
        <p:nvSpPr>
          <p:cNvPr id="4" name="Rectangle 3"/>
          <p:cNvSpPr/>
          <p:nvPr/>
        </p:nvSpPr>
        <p:spPr>
          <a:xfrm>
            <a:off x="5879123" y="418830"/>
            <a:ext cx="6096000" cy="5416868"/>
          </a:xfrm>
          <a:prstGeom prst="rect">
            <a:avLst/>
          </a:prstGeom>
        </p:spPr>
        <p:txBody>
          <a:bodyPr>
            <a:spAutoFit/>
          </a:bodyPr>
          <a:lstStyle/>
          <a:p>
            <a:r>
              <a:rPr lang="en-US" sz="4800" b="1" dirty="0" smtClean="0">
                <a:solidFill>
                  <a:srgbClr val="4A5358"/>
                </a:solidFill>
                <a:latin typeface="Myriad Pro" panose="020B0503030403020204" pitchFamily="34" charset="0"/>
              </a:rPr>
              <a:t>Benefits</a:t>
            </a:r>
            <a:r>
              <a:rPr lang="en-US" sz="5800" b="1" dirty="0" smtClean="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Emphasizes how culture can constrain our perceptions and experiences</a:t>
            </a: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Shows how we can’t see these constraints until we jump outside the fishbowl to another environment or perspective</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smtClean="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Shows an individual in an inanimate environment, neither of which is accurate</a:t>
            </a:r>
            <a:endParaRPr lang="en-US" sz="24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Depicts culture as having rigid, non-porous boundaries (except the escape hatch)</a:t>
            </a:r>
            <a:endParaRPr lang="en-US" sz="24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167532758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08219" y="3742489"/>
            <a:ext cx="5445235" cy="984885"/>
          </a:xfrm>
          <a:prstGeom prst="rect">
            <a:avLst/>
          </a:prstGeom>
          <a:noFill/>
        </p:spPr>
        <p:txBody>
          <a:bodyPr wrap="square" rtlCol="0">
            <a:spAutoFit/>
          </a:bodyPr>
          <a:lstStyle/>
          <a:p>
            <a:pPr algn="ctr"/>
            <a:r>
              <a:rPr lang="en-US" sz="5800" b="1" dirty="0" smtClean="0">
                <a:solidFill>
                  <a:srgbClr val="4A5358"/>
                </a:solidFill>
                <a:latin typeface="Myriad Pro" panose="020B0503030403020204" pitchFamily="34" charset="0"/>
              </a:rPr>
              <a:t>…Lenses?</a:t>
            </a:r>
            <a:endParaRPr lang="en-US" sz="5800" b="1" dirty="0">
              <a:solidFill>
                <a:srgbClr val="4A5358"/>
              </a:solidFill>
              <a:latin typeface="Myriad Pro" panose="020B0503030403020204" pitchFamily="34" charset="0"/>
            </a:endParaRPr>
          </a:p>
        </p:txBody>
      </p:sp>
      <p:pic>
        <p:nvPicPr>
          <p:cNvPr id="4098" name="Picture 2" descr="Image result for gla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51" y="938603"/>
            <a:ext cx="5398103" cy="26990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23084" y="471584"/>
            <a:ext cx="6096000" cy="5786199"/>
          </a:xfrm>
          <a:prstGeom prst="rect">
            <a:avLst/>
          </a:prstGeom>
        </p:spPr>
        <p:txBody>
          <a:bodyPr>
            <a:spAutoFit/>
          </a:bodyPr>
          <a:lstStyle/>
          <a:p>
            <a:r>
              <a:rPr lang="en-US" sz="4800" b="1" dirty="0" smtClean="0">
                <a:solidFill>
                  <a:srgbClr val="4A5358"/>
                </a:solidFill>
                <a:latin typeface="Myriad Pro" panose="020B0503030403020204" pitchFamily="34" charset="0"/>
              </a:rPr>
              <a:t>Benefits</a:t>
            </a:r>
            <a:r>
              <a:rPr lang="en-US" sz="5800" b="1" dirty="0" smtClean="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Emphasizes how culture can shape our perceptions and experiences</a:t>
            </a: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Illustrates that we can consciously choose to change our perceptions (by removing or changing glasses)</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smtClean="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Implies that we can be “objective” if we just remove the glasses that are distorting our vision</a:t>
            </a:r>
            <a:endParaRPr lang="en-US" sz="2400" b="1" u="sng" dirty="0" smtClean="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smtClean="0">
                <a:solidFill>
                  <a:srgbClr val="4A5358"/>
                </a:solidFill>
                <a:latin typeface="Myriad Pro" panose="020B0503030403020204" pitchFamily="34" charset="0"/>
              </a:rPr>
              <a:t>Suggests that escaping cultural biases is as easy as taking off one’s glasses</a:t>
            </a:r>
            <a:endParaRPr lang="en-US" sz="24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329239266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3938</TotalTime>
  <Words>1368</Words>
  <Application>Microsoft Office PowerPoint</Application>
  <PresentationFormat>Widescreen</PresentationFormat>
  <Paragraphs>125</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Myriad Pro</vt:lpstr>
      <vt:lpstr>Poppins</vt:lpstr>
      <vt:lpstr>Office Theme</vt:lpstr>
      <vt:lpstr>SLC Intercultural Learning Study Group  Fall 2019 Session 2  Aletha Stahl, PhD Senior Intercultural Learning Specialist</vt:lpstr>
      <vt:lpstr>PowerPoint Presentation</vt:lpstr>
      <vt:lpstr>Focus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your partner</vt:lpstr>
      <vt:lpstr>PowerPoint Presentation</vt:lpstr>
      <vt:lpstr>Reading discussion </vt:lpstr>
      <vt:lpstr>PowerPoint Presentation</vt:lpstr>
      <vt:lpstr>Wrap-up </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MYRIAD PRO (BOLD)  SUBHEADER CILMAR BLAH  Smart Presenter Person</dc:title>
  <dc:creator>Davis, Alexandra E</dc:creator>
  <cp:lastModifiedBy>Stahl, Aletha D</cp:lastModifiedBy>
  <cp:revision>155</cp:revision>
  <dcterms:created xsi:type="dcterms:W3CDTF">2018-10-31T12:50:36Z</dcterms:created>
  <dcterms:modified xsi:type="dcterms:W3CDTF">2019-09-12T19:20:17Z</dcterms:modified>
</cp:coreProperties>
</file>