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24" r:id="rId2"/>
    <p:sldId id="423" r:id="rId3"/>
    <p:sldId id="472" r:id="rId4"/>
    <p:sldId id="451" r:id="rId5"/>
    <p:sldId id="471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52" r:id="rId15"/>
    <p:sldId id="481" r:id="rId16"/>
    <p:sldId id="482" r:id="rId17"/>
    <p:sldId id="388" r:id="rId18"/>
    <p:sldId id="402" r:id="rId19"/>
    <p:sldId id="453" r:id="rId20"/>
    <p:sldId id="454" r:id="rId21"/>
    <p:sldId id="455" r:id="rId22"/>
    <p:sldId id="457" r:id="rId23"/>
    <p:sldId id="456" r:id="rId24"/>
    <p:sldId id="458" r:id="rId25"/>
    <p:sldId id="459" r:id="rId26"/>
    <p:sldId id="460" r:id="rId27"/>
    <p:sldId id="417" r:id="rId28"/>
    <p:sldId id="461" r:id="rId29"/>
    <p:sldId id="462" r:id="rId30"/>
    <p:sldId id="463" r:id="rId31"/>
    <p:sldId id="430" r:id="rId32"/>
    <p:sldId id="427" r:id="rId33"/>
    <p:sldId id="426" r:id="rId34"/>
    <p:sldId id="464" r:id="rId35"/>
    <p:sldId id="465" r:id="rId36"/>
    <p:sldId id="466" r:id="rId37"/>
    <p:sldId id="467" r:id="rId38"/>
    <p:sldId id="468" r:id="rId39"/>
    <p:sldId id="470" r:id="rId40"/>
    <p:sldId id="46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73" d="100"/>
          <a:sy n="73" d="100"/>
        </p:scale>
        <p:origin x="-21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72A56-4077-4F4C-A75D-A00433577E2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5FF19-A76D-6448-8BA1-7DFEDFD2691F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Denial</a:t>
          </a:r>
          <a:endParaRPr lang="en-US" sz="2000" b="1" dirty="0">
            <a:solidFill>
              <a:srgbClr val="CC0000"/>
            </a:solidFill>
          </a:endParaRPr>
        </a:p>
      </dgm:t>
    </dgm:pt>
    <dgm:pt modelId="{A4C471AE-510C-6343-A680-840D835204F4}" type="parTrans" cxnId="{B60FDB92-9770-814A-B245-59D1396ABE13}">
      <dgm:prSet/>
      <dgm:spPr/>
      <dgm:t>
        <a:bodyPr/>
        <a:lstStyle/>
        <a:p>
          <a:endParaRPr lang="en-US"/>
        </a:p>
      </dgm:t>
    </dgm:pt>
    <dgm:pt modelId="{9F32EB9F-FD0D-0C46-9ED6-C2B3A5A9CEDF}" type="sibTrans" cxnId="{B60FDB92-9770-814A-B245-59D1396ABE13}">
      <dgm:prSet/>
      <dgm:spPr/>
      <dgm:t>
        <a:bodyPr/>
        <a:lstStyle/>
        <a:p>
          <a:endParaRPr lang="en-US"/>
        </a:p>
      </dgm:t>
    </dgm:pt>
    <dgm:pt modelId="{0A7C4089-2D26-854D-9601-6862D454ABDA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Polarization</a:t>
          </a:r>
          <a:endParaRPr lang="en-US" sz="2000" b="1" dirty="0">
            <a:solidFill>
              <a:srgbClr val="CC0000"/>
            </a:solidFill>
          </a:endParaRPr>
        </a:p>
      </dgm:t>
    </dgm:pt>
    <dgm:pt modelId="{6AB753BF-8066-D945-9B81-FF647DA578F2}" type="parTrans" cxnId="{E58FA1AC-6490-D249-8259-9C127D147E7F}">
      <dgm:prSet/>
      <dgm:spPr/>
      <dgm:t>
        <a:bodyPr/>
        <a:lstStyle/>
        <a:p>
          <a:endParaRPr lang="en-US"/>
        </a:p>
      </dgm:t>
    </dgm:pt>
    <dgm:pt modelId="{FD3451C3-A176-D941-BBD1-DB1A7036A73C}" type="sibTrans" cxnId="{E58FA1AC-6490-D249-8259-9C127D147E7F}">
      <dgm:prSet/>
      <dgm:spPr/>
      <dgm:t>
        <a:bodyPr/>
        <a:lstStyle/>
        <a:p>
          <a:endParaRPr lang="en-US"/>
        </a:p>
      </dgm:t>
    </dgm:pt>
    <dgm:pt modelId="{570860FA-C6A9-F44A-9A2A-79CD15760517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Minimization</a:t>
          </a:r>
          <a:endParaRPr lang="en-US" sz="2000" b="1" dirty="0">
            <a:solidFill>
              <a:srgbClr val="CC0000"/>
            </a:solidFill>
          </a:endParaRPr>
        </a:p>
      </dgm:t>
    </dgm:pt>
    <dgm:pt modelId="{D93C183E-4789-AF47-A13B-CFCBA054FCAD}" type="parTrans" cxnId="{880D2E60-036A-1A40-8FD4-474CCE37C28A}">
      <dgm:prSet/>
      <dgm:spPr/>
      <dgm:t>
        <a:bodyPr/>
        <a:lstStyle/>
        <a:p>
          <a:endParaRPr lang="en-US"/>
        </a:p>
      </dgm:t>
    </dgm:pt>
    <dgm:pt modelId="{31A4623E-6393-8B44-B06D-E13EE842C448}" type="sibTrans" cxnId="{880D2E60-036A-1A40-8FD4-474CCE37C28A}">
      <dgm:prSet/>
      <dgm:spPr/>
      <dgm:t>
        <a:bodyPr/>
        <a:lstStyle/>
        <a:p>
          <a:endParaRPr lang="en-US"/>
        </a:p>
      </dgm:t>
    </dgm:pt>
    <dgm:pt modelId="{E514C4D8-7987-0B44-BBA9-DCE6F92D410C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C0000"/>
              </a:solidFill>
            </a:rPr>
            <a:t>Acceptance</a:t>
          </a:r>
          <a:endParaRPr lang="en-US" sz="2000" b="1" dirty="0">
            <a:solidFill>
              <a:srgbClr val="CC0000"/>
            </a:solidFill>
          </a:endParaRPr>
        </a:p>
      </dgm:t>
    </dgm:pt>
    <dgm:pt modelId="{7ACC2E03-06B0-3B4A-8959-9369DC152D22}" type="parTrans" cxnId="{1E6EE08F-4642-0948-B5D5-8791D22CDE6A}">
      <dgm:prSet/>
      <dgm:spPr/>
      <dgm:t>
        <a:bodyPr/>
        <a:lstStyle/>
        <a:p>
          <a:endParaRPr lang="en-US"/>
        </a:p>
      </dgm:t>
    </dgm:pt>
    <dgm:pt modelId="{C2367D9F-02E7-2545-95D3-B49260AAD3D8}" type="sibTrans" cxnId="{1E6EE08F-4642-0948-B5D5-8791D22CDE6A}">
      <dgm:prSet/>
      <dgm:spPr/>
      <dgm:t>
        <a:bodyPr/>
        <a:lstStyle/>
        <a:p>
          <a:endParaRPr lang="en-US"/>
        </a:p>
      </dgm:t>
    </dgm:pt>
    <dgm:pt modelId="{F864671F-5DCF-A540-83EC-992802CBB497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Adaptation</a:t>
          </a:r>
          <a:endParaRPr lang="en-US" sz="2000" b="1" dirty="0">
            <a:solidFill>
              <a:srgbClr val="C00000"/>
            </a:solidFill>
          </a:endParaRPr>
        </a:p>
      </dgm:t>
    </dgm:pt>
    <dgm:pt modelId="{D3B2C714-9AC5-3B40-84C8-37ADC0886E54}" type="parTrans" cxnId="{9AB41764-6BDE-C647-B8A4-3355A8A446EE}">
      <dgm:prSet/>
      <dgm:spPr/>
      <dgm:t>
        <a:bodyPr/>
        <a:lstStyle/>
        <a:p>
          <a:endParaRPr lang="en-US"/>
        </a:p>
      </dgm:t>
    </dgm:pt>
    <dgm:pt modelId="{4D97F781-5B41-BF4C-9DFD-B89D46DA1753}" type="sibTrans" cxnId="{9AB41764-6BDE-C647-B8A4-3355A8A446EE}">
      <dgm:prSet/>
      <dgm:spPr/>
      <dgm:t>
        <a:bodyPr/>
        <a:lstStyle/>
        <a:p>
          <a:endParaRPr lang="en-US"/>
        </a:p>
      </dgm:t>
    </dgm:pt>
    <dgm:pt modelId="{D4D63B0B-7D49-C74C-ADAD-DE5EDDEB3D30}" type="pres">
      <dgm:prSet presAssocID="{6CB72A56-4077-4F4C-A75D-A00433577E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2B6100-5257-944D-856F-B9C581DF5459}" type="pres">
      <dgm:prSet presAssocID="{6CB72A56-4077-4F4C-A75D-A00433577E29}" presName="arrow" presStyleLbl="bgShp" presStyleIdx="0" presStyleCnt="1"/>
      <dgm:spPr/>
    </dgm:pt>
    <dgm:pt modelId="{79BDEE25-FA63-E54D-9542-E2E318FE600A}" type="pres">
      <dgm:prSet presAssocID="{6CB72A56-4077-4F4C-A75D-A00433577E29}" presName="arrowDiagram5" presStyleCnt="0"/>
      <dgm:spPr/>
    </dgm:pt>
    <dgm:pt modelId="{30539851-6C0A-114C-84FF-B64035AB1CDD}" type="pres">
      <dgm:prSet presAssocID="{8605FF19-A76D-6448-8BA1-7DFEDFD2691F}" presName="bullet5a" presStyleLbl="node1" presStyleIdx="0" presStyleCnt="5"/>
      <dgm:spPr/>
    </dgm:pt>
    <dgm:pt modelId="{C8570EC7-3D39-DD4C-82C7-EB77A28433C1}" type="pres">
      <dgm:prSet presAssocID="{8605FF19-A76D-6448-8BA1-7DFEDFD2691F}" presName="textBox5a" presStyleLbl="revTx" presStyleIdx="0" presStyleCnt="5" custScaleY="49500" custLinFactNeighborX="12300" custLinFactNeighborY="-15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17454-3939-0E49-A4A9-084AA473EDCF}" type="pres">
      <dgm:prSet presAssocID="{0A7C4089-2D26-854D-9601-6862D454ABDA}" presName="bullet5b" presStyleLbl="node1" presStyleIdx="1" presStyleCnt="5"/>
      <dgm:spPr/>
    </dgm:pt>
    <dgm:pt modelId="{B6DC01E2-17EC-334B-967B-A297DBC75D90}" type="pres">
      <dgm:prSet presAssocID="{0A7C4089-2D26-854D-9601-6862D454ABDA}" presName="textBox5b" presStyleLbl="revTx" presStyleIdx="1" presStyleCnt="5" custScaleX="124831" custScaleY="20941" custLinFactNeighborX="19916" custLinFactNeighborY="-28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BE1DD-FDE9-AC40-B7F0-5CF42561ECD1}" type="pres">
      <dgm:prSet presAssocID="{570860FA-C6A9-F44A-9A2A-79CD15760517}" presName="bullet5c" presStyleLbl="node1" presStyleIdx="2" presStyleCnt="5"/>
      <dgm:spPr/>
    </dgm:pt>
    <dgm:pt modelId="{F9F2DDF6-2302-E940-B0D2-EFD90394300E}" type="pres">
      <dgm:prSet presAssocID="{570860FA-C6A9-F44A-9A2A-79CD15760517}" presName="textBox5c" presStyleLbl="revTx" presStyleIdx="2" presStyleCnt="5" custScaleX="119348" custScaleY="23503" custLinFactNeighborX="6716" custLinFactNeighborY="-25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76895-6F74-AD4B-9B6F-BD6CA3912F7E}" type="pres">
      <dgm:prSet presAssocID="{E514C4D8-7987-0B44-BBA9-DCE6F92D410C}" presName="bullet5d" presStyleLbl="node1" presStyleIdx="3" presStyleCnt="5"/>
      <dgm:spPr/>
    </dgm:pt>
    <dgm:pt modelId="{FF4E0F27-6D27-2F47-91B5-5C6E33B791BE}" type="pres">
      <dgm:prSet presAssocID="{E514C4D8-7987-0B44-BBA9-DCE6F92D410C}" presName="textBox5d" presStyleLbl="revTx" presStyleIdx="3" presStyleCnt="5" custScaleY="20554" custLinFactNeighborX="732" custLinFactNeighborY="-26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38EF6-29CB-7649-95A9-EF516ACD4FBF}" type="pres">
      <dgm:prSet presAssocID="{F864671F-5DCF-A540-83EC-992802CBB497}" presName="bullet5e" presStyleLbl="node1" presStyleIdx="4" presStyleCnt="5"/>
      <dgm:spPr/>
    </dgm:pt>
    <dgm:pt modelId="{9B25D950-22CA-F741-B180-A7AB79008B18}" type="pres">
      <dgm:prSet presAssocID="{F864671F-5DCF-A540-83EC-992802CBB497}" presName="textBox5e" presStyleLbl="revTx" presStyleIdx="4" presStyleCnt="5" custScaleX="115239" custScaleY="16502" custLinFactNeighborX="12953" custLinFactNeighborY="-39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0D2E60-036A-1A40-8FD4-474CCE37C28A}" srcId="{6CB72A56-4077-4F4C-A75D-A00433577E29}" destId="{570860FA-C6A9-F44A-9A2A-79CD15760517}" srcOrd="2" destOrd="0" parTransId="{D93C183E-4789-AF47-A13B-CFCBA054FCAD}" sibTransId="{31A4623E-6393-8B44-B06D-E13EE842C448}"/>
    <dgm:cxn modelId="{AC7CC5A3-4DEE-452A-87E5-DEFF17B7CA04}" type="presOf" srcId="{0A7C4089-2D26-854D-9601-6862D454ABDA}" destId="{B6DC01E2-17EC-334B-967B-A297DBC75D90}" srcOrd="0" destOrd="0" presId="urn:microsoft.com/office/officeart/2005/8/layout/arrow2"/>
    <dgm:cxn modelId="{E58FA1AC-6490-D249-8259-9C127D147E7F}" srcId="{6CB72A56-4077-4F4C-A75D-A00433577E29}" destId="{0A7C4089-2D26-854D-9601-6862D454ABDA}" srcOrd="1" destOrd="0" parTransId="{6AB753BF-8066-D945-9B81-FF647DA578F2}" sibTransId="{FD3451C3-A176-D941-BBD1-DB1A7036A73C}"/>
    <dgm:cxn modelId="{CB85E83C-1C2F-4227-9A68-8FCA293FF5F0}" type="presOf" srcId="{F864671F-5DCF-A540-83EC-992802CBB497}" destId="{9B25D950-22CA-F741-B180-A7AB79008B18}" srcOrd="0" destOrd="0" presId="urn:microsoft.com/office/officeart/2005/8/layout/arrow2"/>
    <dgm:cxn modelId="{888E0A52-D5A2-438C-BBD8-FCCE82F11048}" type="presOf" srcId="{8605FF19-A76D-6448-8BA1-7DFEDFD2691F}" destId="{C8570EC7-3D39-DD4C-82C7-EB77A28433C1}" srcOrd="0" destOrd="0" presId="urn:microsoft.com/office/officeart/2005/8/layout/arrow2"/>
    <dgm:cxn modelId="{9AB41764-6BDE-C647-B8A4-3355A8A446EE}" srcId="{6CB72A56-4077-4F4C-A75D-A00433577E29}" destId="{F864671F-5DCF-A540-83EC-992802CBB497}" srcOrd="4" destOrd="0" parTransId="{D3B2C714-9AC5-3B40-84C8-37ADC0886E54}" sibTransId="{4D97F781-5B41-BF4C-9DFD-B89D46DA1753}"/>
    <dgm:cxn modelId="{4C9DCE18-6B0E-48C7-AA2D-104286599B1E}" type="presOf" srcId="{E514C4D8-7987-0B44-BBA9-DCE6F92D410C}" destId="{FF4E0F27-6D27-2F47-91B5-5C6E33B791BE}" srcOrd="0" destOrd="0" presId="urn:microsoft.com/office/officeart/2005/8/layout/arrow2"/>
    <dgm:cxn modelId="{7E945A0E-9E09-47B0-9DAD-1B9C247B0496}" type="presOf" srcId="{570860FA-C6A9-F44A-9A2A-79CD15760517}" destId="{F9F2DDF6-2302-E940-B0D2-EFD90394300E}" srcOrd="0" destOrd="0" presId="urn:microsoft.com/office/officeart/2005/8/layout/arrow2"/>
    <dgm:cxn modelId="{1E6EE08F-4642-0948-B5D5-8791D22CDE6A}" srcId="{6CB72A56-4077-4F4C-A75D-A00433577E29}" destId="{E514C4D8-7987-0B44-BBA9-DCE6F92D410C}" srcOrd="3" destOrd="0" parTransId="{7ACC2E03-06B0-3B4A-8959-9369DC152D22}" sibTransId="{C2367D9F-02E7-2545-95D3-B49260AAD3D8}"/>
    <dgm:cxn modelId="{19430A6C-F90C-4D64-A0D4-07D35E3A520C}" type="presOf" srcId="{6CB72A56-4077-4F4C-A75D-A00433577E29}" destId="{D4D63B0B-7D49-C74C-ADAD-DE5EDDEB3D30}" srcOrd="0" destOrd="0" presId="urn:microsoft.com/office/officeart/2005/8/layout/arrow2"/>
    <dgm:cxn modelId="{B60FDB92-9770-814A-B245-59D1396ABE13}" srcId="{6CB72A56-4077-4F4C-A75D-A00433577E29}" destId="{8605FF19-A76D-6448-8BA1-7DFEDFD2691F}" srcOrd="0" destOrd="0" parTransId="{A4C471AE-510C-6343-A680-840D835204F4}" sibTransId="{9F32EB9F-FD0D-0C46-9ED6-C2B3A5A9CEDF}"/>
    <dgm:cxn modelId="{3325DEF3-B5ED-4E31-B536-653E82C5BCC5}" type="presParOf" srcId="{D4D63B0B-7D49-C74C-ADAD-DE5EDDEB3D30}" destId="{EE2B6100-5257-944D-856F-B9C581DF5459}" srcOrd="0" destOrd="0" presId="urn:microsoft.com/office/officeart/2005/8/layout/arrow2"/>
    <dgm:cxn modelId="{8C618276-8ED4-4718-9D09-7F356BF0CD1F}" type="presParOf" srcId="{D4D63B0B-7D49-C74C-ADAD-DE5EDDEB3D30}" destId="{79BDEE25-FA63-E54D-9542-E2E318FE600A}" srcOrd="1" destOrd="0" presId="urn:microsoft.com/office/officeart/2005/8/layout/arrow2"/>
    <dgm:cxn modelId="{F61B3950-807C-4874-9A95-99EC8F8553B9}" type="presParOf" srcId="{79BDEE25-FA63-E54D-9542-E2E318FE600A}" destId="{30539851-6C0A-114C-84FF-B64035AB1CDD}" srcOrd="0" destOrd="0" presId="urn:microsoft.com/office/officeart/2005/8/layout/arrow2"/>
    <dgm:cxn modelId="{3E061A8A-9F04-4ADA-995A-71E27423A186}" type="presParOf" srcId="{79BDEE25-FA63-E54D-9542-E2E318FE600A}" destId="{C8570EC7-3D39-DD4C-82C7-EB77A28433C1}" srcOrd="1" destOrd="0" presId="urn:microsoft.com/office/officeart/2005/8/layout/arrow2"/>
    <dgm:cxn modelId="{D8A2E590-D712-4DAC-A89E-4B1B2B7C71DF}" type="presParOf" srcId="{79BDEE25-FA63-E54D-9542-E2E318FE600A}" destId="{54C17454-3939-0E49-A4A9-084AA473EDCF}" srcOrd="2" destOrd="0" presId="urn:microsoft.com/office/officeart/2005/8/layout/arrow2"/>
    <dgm:cxn modelId="{76BAAF82-D5B7-4C86-BAE3-E7FE45850FCC}" type="presParOf" srcId="{79BDEE25-FA63-E54D-9542-E2E318FE600A}" destId="{B6DC01E2-17EC-334B-967B-A297DBC75D90}" srcOrd="3" destOrd="0" presId="urn:microsoft.com/office/officeart/2005/8/layout/arrow2"/>
    <dgm:cxn modelId="{C48B32C7-7220-48B3-A9F5-41E874FF8D8C}" type="presParOf" srcId="{79BDEE25-FA63-E54D-9542-E2E318FE600A}" destId="{2FBBE1DD-FDE9-AC40-B7F0-5CF42561ECD1}" srcOrd="4" destOrd="0" presId="urn:microsoft.com/office/officeart/2005/8/layout/arrow2"/>
    <dgm:cxn modelId="{B628107C-AF4A-468D-A07C-C83408C39353}" type="presParOf" srcId="{79BDEE25-FA63-E54D-9542-E2E318FE600A}" destId="{F9F2DDF6-2302-E940-B0D2-EFD90394300E}" srcOrd="5" destOrd="0" presId="urn:microsoft.com/office/officeart/2005/8/layout/arrow2"/>
    <dgm:cxn modelId="{F3F34038-EAF6-4B49-964A-AFB74FC8B758}" type="presParOf" srcId="{79BDEE25-FA63-E54D-9542-E2E318FE600A}" destId="{36B76895-6F74-AD4B-9B6F-BD6CA3912F7E}" srcOrd="6" destOrd="0" presId="urn:microsoft.com/office/officeart/2005/8/layout/arrow2"/>
    <dgm:cxn modelId="{5ACC912E-32F1-4FA6-AA55-1C6683B6067C}" type="presParOf" srcId="{79BDEE25-FA63-E54D-9542-E2E318FE600A}" destId="{FF4E0F27-6D27-2F47-91B5-5C6E33B791BE}" srcOrd="7" destOrd="0" presId="urn:microsoft.com/office/officeart/2005/8/layout/arrow2"/>
    <dgm:cxn modelId="{4AACB4DA-698E-4278-8EE3-4199D074C6DB}" type="presParOf" srcId="{79BDEE25-FA63-E54D-9542-E2E318FE600A}" destId="{24138EF6-29CB-7649-95A9-EF516ACD4FBF}" srcOrd="8" destOrd="0" presId="urn:microsoft.com/office/officeart/2005/8/layout/arrow2"/>
    <dgm:cxn modelId="{F6EA63E3-CBB1-4537-9539-9757401209E2}" type="presParOf" srcId="{79BDEE25-FA63-E54D-9542-E2E318FE600A}" destId="{9B25D950-22CA-F741-B180-A7AB79008B1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E746-6F73-4023-85CC-E0255DB9340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FEB8-5CFA-47BE-A5D0-566320C30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construct and co-construct the meaning</a:t>
            </a:r>
            <a:r>
              <a:rPr lang="en-US" baseline="0" dirty="0" smtClean="0"/>
              <a:t> we experience in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4158-FCA5-4209-B646-731FDD11D2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7E27C-E523-4033-BB0C-3FE6BDA519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2F82-9A47-4669-AD08-219817746F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lnSpc>
                <a:spcPct val="20000"/>
              </a:lnSpc>
              <a:tabLst>
                <a:tab pos="287338" algn="l"/>
              </a:tabLst>
            </a:pPr>
            <a:r>
              <a:rPr lang="en-US">
                <a:ea typeface="ＭＳ Ｐゴシック" charset="0"/>
                <a:cs typeface="ＭＳ Ｐゴシック" charset="0"/>
              </a:rPr>
              <a:t>Cultural Disengagement:</a:t>
            </a:r>
          </a:p>
          <a:p>
            <a:pPr marL="338138" indent="-338138">
              <a:buFont typeface="Wingdings" charset="0"/>
              <a:buChar char="q"/>
              <a:tabLst>
                <a:tab pos="287338" algn="l"/>
              </a:tabLst>
            </a:pPr>
            <a:r>
              <a:rPr lang="en-US">
                <a:ea typeface="ＭＳ Ｐゴシック" charset="0"/>
                <a:cs typeface="ＭＳ Ｐゴシック" charset="0"/>
              </a:rPr>
              <a:t>A feeling of being an “outsider” in your own group</a:t>
            </a:r>
          </a:p>
          <a:p>
            <a:pPr marL="338138" indent="-338138">
              <a:buFont typeface="Wingdings" charset="0"/>
              <a:buChar char="q"/>
              <a:tabLst>
                <a:tab pos="287338" algn="l"/>
              </a:tabLst>
            </a:pPr>
            <a:r>
              <a:rPr lang="en-US">
                <a:ea typeface="ＭＳ Ｐゴシック" charset="0"/>
                <a:cs typeface="ＭＳ Ｐゴシック" charset="0"/>
              </a:rPr>
              <a:t>May feel comfortable with a “contrarian” stance</a:t>
            </a:r>
          </a:p>
          <a:p>
            <a:pPr marL="338138" indent="-338138">
              <a:buFont typeface="Wingdings" charset="0"/>
              <a:buChar char="q"/>
              <a:tabLst>
                <a:tab pos="287338" algn="l"/>
              </a:tabLst>
            </a:pPr>
            <a:r>
              <a:rPr lang="en-US">
                <a:ea typeface="ＭＳ Ｐゴシック" charset="0"/>
                <a:cs typeface="ＭＳ Ｐゴシック" charset="0"/>
              </a:rPr>
              <a:t>May have difficulty participating in important symbols, events and activities shared in your community</a:t>
            </a:r>
          </a:p>
          <a:p>
            <a:pPr marL="338138" indent="-338138">
              <a:buFont typeface="Wingdings" charset="0"/>
              <a:buChar char="q"/>
              <a:tabLst>
                <a:tab pos="287338" algn="l"/>
              </a:tabLst>
            </a:pPr>
            <a:r>
              <a:rPr lang="en-US">
                <a:ea typeface="ＭＳ Ｐゴシック" charset="0"/>
                <a:cs typeface="ＭＳ Ｐゴシック" charset="0"/>
              </a:rPr>
              <a:t>May be related to experiences of being rejected in your own group</a:t>
            </a:r>
          </a:p>
          <a:p>
            <a:pPr marL="338138" indent="-338138">
              <a:buFont typeface="Wingdings" charset="0"/>
              <a:buChar char="q"/>
              <a:tabLst>
                <a:tab pos="287338" algn="l"/>
              </a:tabLst>
            </a:pPr>
            <a:r>
              <a:rPr lang="en-US">
                <a:ea typeface="ＭＳ Ｐゴシック" charset="0"/>
                <a:cs typeface="ＭＳ Ｐゴシック" charset="0"/>
              </a:rPr>
              <a:t>May be related to experiences where one feels “between two or more” cultural communities</a:t>
            </a:r>
          </a:p>
          <a:p>
            <a:pPr marL="338138" indent="-338138">
              <a:tabLst>
                <a:tab pos="287338" algn="l"/>
              </a:tabLst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30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F7BDE-4370-FA45-8B13-70C5022CB33C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34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3F2A-D31B-4AA0-8721-2BE1CCACC8D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A5E4-5A62-4824-91E0-D17079A3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inventor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What can we do to help our students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learn to cross cultural boundaries?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A train-the-trainer workshop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Michael Vande Berg, Ph.D.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Purdue University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23-24 April, 2015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Third story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	M.C. Escher</a:t>
            </a:r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escher globe self portra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752600"/>
            <a:ext cx="2651760" cy="379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“Wanderer, there is no road; the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road is made by walking”(A. Machado)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b="1" dirty="0" smtClean="0">
              <a:solidFill>
                <a:srgbClr val="C00000"/>
              </a:solidFill>
            </a:endParaRPr>
          </a:p>
          <a:p>
            <a:endParaRPr lang="en-US" sz="1800" b="1" dirty="0" smtClean="0">
              <a:solidFill>
                <a:srgbClr val="C00000"/>
              </a:solidFill>
            </a:endParaRPr>
          </a:p>
          <a:p>
            <a:endParaRPr lang="en-US" sz="1800" b="1" dirty="0" smtClean="0">
              <a:solidFill>
                <a:srgbClr val="C00000"/>
              </a:solidFill>
            </a:endParaRPr>
          </a:p>
          <a:p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C00000"/>
                </a:solidFill>
              </a:rPr>
              <a:t>						</a:t>
            </a:r>
          </a:p>
          <a:p>
            <a:pPr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1200" b="1" dirty="0" smtClean="0">
                <a:solidFill>
                  <a:srgbClr val="C00000"/>
                </a:solidFill>
              </a:rPr>
              <a:t>“We create history by our observation, rather than history creating us” (Hawking &amp; </a:t>
            </a:r>
            <a:r>
              <a:rPr lang="en-US" sz="11200" b="1" dirty="0" err="1" smtClean="0">
                <a:solidFill>
                  <a:srgbClr val="C00000"/>
                </a:solidFill>
              </a:rPr>
              <a:t>Mladinow</a:t>
            </a:r>
            <a:r>
              <a:rPr lang="en-US" sz="112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9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			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						</a:t>
            </a:r>
            <a:r>
              <a:rPr lang="en-US" sz="7200" b="1" dirty="0" smtClean="0">
                <a:solidFill>
                  <a:srgbClr val="C00000"/>
                </a:solidFill>
              </a:rPr>
              <a:t>Michael Vande Berg, Ph.D., © 2015 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footprints on beach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295400"/>
            <a:ext cx="5394960" cy="359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Four core intercultural competencies: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Interacting more effectively and appropriately with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culturally different others”—bridging cultural gaps”—means: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</a:rPr>
              <a:t>ncreasing cultural and personal self awareness </a:t>
            </a:r>
            <a:r>
              <a:rPr lang="en-US" b="1" dirty="0" smtClean="0">
                <a:solidFill>
                  <a:srgbClr val="002060"/>
                </a:solidFill>
              </a:rPr>
              <a:t>through reflecting on our own experiences, past and present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</a:p>
          <a:p>
            <a:pPr lvl="1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</a:rPr>
              <a:t>ncreasing awareness of others within their own cultural and personal contexts;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Learning to m</a:t>
            </a:r>
            <a:r>
              <a:rPr lang="en-US" sz="2800" b="1" dirty="0" smtClean="0">
                <a:solidFill>
                  <a:srgbClr val="002060"/>
                </a:solidFill>
              </a:rPr>
              <a:t>anage emotions and thoughts in the face of ambiguity, change, and challenging circumstances &amp; people</a:t>
            </a:r>
          </a:p>
          <a:p>
            <a:pPr lvl="1">
              <a:buFont typeface="Wingdings" pitchFamily="2" charset="2"/>
              <a:buChar char="§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sz="2800" b="1" dirty="0" smtClean="0">
                <a:solidFill>
                  <a:srgbClr val="002060"/>
                </a:solidFill>
              </a:rPr>
              <a:t>earning to</a:t>
            </a:r>
            <a:r>
              <a:rPr lang="en-US" sz="2800" b="1" dirty="0" smtClean="0">
                <a:solidFill>
                  <a:srgbClr val="C00000"/>
                </a:solidFill>
              </a:rPr>
              <a:t> shift frames, attune emotions and adapt behavior to other cultural contexts.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		</a:t>
            </a:r>
          </a:p>
          <a:p>
            <a:pPr lvl="1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		</a:t>
            </a:r>
            <a:r>
              <a:rPr lang="en-US" sz="1800" b="1" dirty="0" smtClean="0">
                <a:solidFill>
                  <a:srgbClr val="002060"/>
                </a:solidFill>
              </a:rPr>
              <a:t>Michael Vande Berg, PhD, © 201</a:t>
            </a:r>
            <a:r>
              <a:rPr lang="en-US" sz="1800" b="1" dirty="0" smtClean="0">
                <a:solidFill>
                  <a:srgbClr val="C00000"/>
                </a:solidFill>
              </a:rPr>
              <a:t>5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839200" cy="1295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Assessing Intercultural Development: 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Comparative Program Data (IDI=90-point scale*)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534400" cy="5257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b="1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9600" b="1" dirty="0" smtClean="0"/>
              <a:t>	</a:t>
            </a:r>
            <a:r>
              <a:rPr lang="en-US" sz="9600" b="1" u="sng" dirty="0" smtClean="0">
                <a:solidFill>
                  <a:srgbClr val="C00000"/>
                </a:solidFill>
              </a:rPr>
              <a:t>SA without facilitation at program site:</a:t>
            </a:r>
            <a:r>
              <a:rPr lang="en-US" sz="9600" b="1" dirty="0" smtClean="0">
                <a:solidFill>
                  <a:srgbClr val="002060"/>
                </a:solidFill>
              </a:rPr>
              <a:t> 		</a:t>
            </a:r>
            <a:r>
              <a:rPr lang="en-US" sz="9600" b="1" u="sng" dirty="0" smtClean="0">
                <a:solidFill>
                  <a:srgbClr val="002060"/>
                </a:solidFill>
              </a:rPr>
              <a:t>IDI Gains</a:t>
            </a:r>
          </a:p>
          <a:p>
            <a:pPr>
              <a:buFontTx/>
              <a:buChar char="•"/>
              <a:defRPr/>
            </a:pPr>
            <a:r>
              <a:rPr lang="en-US" sz="9600" b="1" dirty="0" smtClean="0">
                <a:solidFill>
                  <a:srgbClr val="002060"/>
                </a:solidFill>
              </a:rPr>
              <a:t>Georgetown U. Consortium Study (60 </a:t>
            </a:r>
            <a:r>
              <a:rPr lang="en-US" sz="9600" b="1" dirty="0" err="1" smtClean="0">
                <a:solidFill>
                  <a:srgbClr val="002060"/>
                </a:solidFill>
              </a:rPr>
              <a:t>progs</a:t>
            </a:r>
            <a:r>
              <a:rPr lang="en-US" sz="9600" b="1" dirty="0" smtClean="0">
                <a:solidFill>
                  <a:srgbClr val="002060"/>
                </a:solidFill>
              </a:rPr>
              <a:t>.) 	+1.32</a:t>
            </a:r>
          </a:p>
          <a:p>
            <a:pPr>
              <a:buFont typeface="Wingdings" pitchFamily="2" charset="2"/>
              <a:buNone/>
              <a:defRPr/>
            </a:pPr>
            <a:endParaRPr lang="en-US" sz="9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9600" b="1" dirty="0" smtClean="0"/>
              <a:t>	</a:t>
            </a:r>
            <a:r>
              <a:rPr lang="en-US" sz="9600" b="1" u="sng" dirty="0" smtClean="0">
                <a:solidFill>
                  <a:srgbClr val="C00000"/>
                </a:solidFill>
              </a:rPr>
              <a:t>SA with facilitation across program:</a:t>
            </a:r>
            <a:r>
              <a:rPr lang="en-US" sz="9600" b="1" dirty="0" smtClean="0">
                <a:solidFill>
                  <a:srgbClr val="002060"/>
                </a:solidFill>
              </a:rPr>
              <a:t>		</a:t>
            </a:r>
            <a:r>
              <a:rPr lang="en-US" sz="9600" b="1" u="sng" dirty="0" smtClean="0">
                <a:solidFill>
                  <a:srgbClr val="002060"/>
                </a:solidFill>
              </a:rPr>
              <a:t>IDI Gains</a:t>
            </a:r>
          </a:p>
          <a:p>
            <a:pPr>
              <a:defRPr/>
            </a:pPr>
            <a:r>
              <a:rPr lang="en-US" sz="9600" b="1" dirty="0" smtClean="0">
                <a:solidFill>
                  <a:srgbClr val="002060"/>
                </a:solidFill>
              </a:rPr>
              <a:t>U </a:t>
            </a:r>
            <a:r>
              <a:rPr lang="en-US" sz="9600" b="1" dirty="0">
                <a:solidFill>
                  <a:srgbClr val="002060"/>
                </a:solidFill>
              </a:rPr>
              <a:t>of Pacific training program			</a:t>
            </a:r>
            <a:r>
              <a:rPr lang="en-US" sz="9600" b="1" dirty="0" smtClean="0">
                <a:solidFill>
                  <a:srgbClr val="002060"/>
                </a:solidFill>
              </a:rPr>
              <a:t>+17.46</a:t>
            </a:r>
          </a:p>
          <a:p>
            <a:pPr>
              <a:buNone/>
              <a:defRPr/>
            </a:pPr>
            <a:endParaRPr lang="en-US" sz="9600" b="1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9600" b="1" dirty="0" smtClean="0">
                <a:solidFill>
                  <a:srgbClr val="002060"/>
                </a:solidFill>
              </a:rPr>
              <a:t>AUCP training program (Aix, Marseille)		+13.00</a:t>
            </a:r>
          </a:p>
          <a:p>
            <a:pPr>
              <a:buFontTx/>
              <a:buChar char="•"/>
              <a:defRPr/>
            </a:pPr>
            <a:endParaRPr lang="en-US" sz="9600" b="1" dirty="0" smtClean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9600" b="1" dirty="0" err="1" smtClean="0">
                <a:solidFill>
                  <a:srgbClr val="002060"/>
                </a:solidFill>
              </a:rPr>
              <a:t>Bellarmine</a:t>
            </a:r>
            <a:r>
              <a:rPr lang="en-US" sz="9600" b="1" dirty="0" smtClean="0">
                <a:solidFill>
                  <a:srgbClr val="002060"/>
                </a:solidFill>
              </a:rPr>
              <a:t> U/Willamette U ICC course:		+8.19</a:t>
            </a:r>
          </a:p>
          <a:p>
            <a:pPr>
              <a:defRPr/>
            </a:pPr>
            <a:endParaRPr lang="en-US" sz="9600" b="1" dirty="0" smtClean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9600" b="1" dirty="0" smtClean="0">
                <a:solidFill>
                  <a:srgbClr val="002060"/>
                </a:solidFill>
              </a:rPr>
              <a:t>CIEE training course (20 programs abroad) 	+11.34</a:t>
            </a:r>
            <a:r>
              <a:rPr lang="en-US" sz="2000" b="1" dirty="0" smtClean="0">
                <a:solidFill>
                  <a:srgbClr val="0070C0"/>
                </a:solidFill>
              </a:rPr>
              <a:t>	</a:t>
            </a:r>
            <a:r>
              <a:rPr lang="en-US" sz="1500" dirty="0" smtClean="0"/>
              <a:t>	</a:t>
            </a:r>
          </a:p>
          <a:p>
            <a:pPr>
              <a:buFontTx/>
              <a:buChar char="•"/>
              <a:defRPr/>
            </a:pPr>
            <a:endParaRPr lang="en-US" sz="1500" dirty="0" smtClean="0"/>
          </a:p>
          <a:p>
            <a:pPr>
              <a:buFont typeface="Wingdings" pitchFamily="2" charset="2"/>
              <a:buNone/>
              <a:defRPr/>
            </a:pPr>
            <a:endParaRPr lang="en-US" sz="1500" b="1" dirty="0" smtClean="0"/>
          </a:p>
          <a:p>
            <a:pPr>
              <a:buFont typeface="Wingdings" pitchFamily="2" charset="2"/>
              <a:buNone/>
              <a:defRPr/>
            </a:pPr>
            <a:endParaRPr lang="en-US" sz="1500" b="1" dirty="0" smtClean="0"/>
          </a:p>
          <a:p>
            <a:pPr>
              <a:buFont typeface="Wingdings" pitchFamily="2" charset="2"/>
              <a:buNone/>
              <a:defRPr/>
            </a:pPr>
            <a:endParaRPr lang="en-US" sz="2500" b="1" dirty="0" smtClean="0"/>
          </a:p>
          <a:p>
            <a:pPr>
              <a:buFont typeface="Wingdings" pitchFamily="2" charset="2"/>
              <a:buNone/>
              <a:defRPr/>
            </a:pPr>
            <a:endParaRPr lang="en-US" sz="2500" b="1" dirty="0" smtClean="0"/>
          </a:p>
          <a:p>
            <a:pPr>
              <a:defRPr/>
            </a:pPr>
            <a:r>
              <a:rPr lang="en-US" sz="5600" b="1" dirty="0" smtClean="0">
                <a:solidFill>
                  <a:srgbClr val="C00000"/>
                </a:solidFill>
              </a:rPr>
              <a:t>Intercultural </a:t>
            </a:r>
            <a:r>
              <a:rPr lang="en-US" sz="5600" b="1" dirty="0">
                <a:solidFill>
                  <a:srgbClr val="C00000"/>
                </a:solidFill>
              </a:rPr>
              <a:t>Development Inventory (IDI):  </a:t>
            </a:r>
            <a:r>
              <a:rPr lang="en-US" sz="5600" b="1" dirty="0">
                <a:solidFill>
                  <a:srgbClr val="C00000"/>
                </a:solidFill>
                <a:hlinkClick r:id="rId3"/>
              </a:rPr>
              <a:t>www.idiinventory.com</a:t>
            </a:r>
            <a:r>
              <a:rPr lang="en-US" sz="5600" b="1" dirty="0">
                <a:solidFill>
                  <a:srgbClr val="C00000"/>
                </a:solidFill>
              </a:rPr>
              <a:t>; Hammer, M. (2012). </a:t>
            </a:r>
            <a:endParaRPr lang="en-US" sz="5600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5600" b="1" dirty="0" smtClean="0">
                <a:solidFill>
                  <a:srgbClr val="C00000"/>
                </a:solidFill>
              </a:rPr>
              <a:t>Hammer, M. (2012). The </a:t>
            </a:r>
            <a:r>
              <a:rPr lang="en-US" sz="5600" b="1" dirty="0">
                <a:solidFill>
                  <a:srgbClr val="C00000"/>
                </a:solidFill>
              </a:rPr>
              <a:t>Intercultural Development Inventory: A new frontier in assessment and development of intercultural competence.  In Vande Berg, M., Paige, R. M. &amp; Lou, K. H. (Eds</a:t>
            </a:r>
            <a:r>
              <a:rPr lang="en-US" sz="5600" b="1" dirty="0" smtClean="0">
                <a:solidFill>
                  <a:srgbClr val="C00000"/>
                </a:solidFill>
              </a:rPr>
              <a:t>.). </a:t>
            </a:r>
            <a:r>
              <a:rPr lang="en-US" sz="5600" b="1" i="1" dirty="0">
                <a:solidFill>
                  <a:srgbClr val="C00000"/>
                </a:solidFill>
              </a:rPr>
              <a:t>What our students are learning, what they’re not, and what we can do about it</a:t>
            </a:r>
            <a:r>
              <a:rPr lang="en-US" sz="5600" b="1" dirty="0" smtClean="0">
                <a:solidFill>
                  <a:srgbClr val="C00000"/>
                </a:solidFill>
              </a:rPr>
              <a:t>. Sterling, VA: Stylus.</a:t>
            </a:r>
            <a:endParaRPr lang="en-US" sz="56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48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500" dirty="0" smtClean="0"/>
              <a:t>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Intercultural teaching and learning: 5 frames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to guide our work—including this workshop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Crossing cultural boundaries: Three stories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4 core intercultural competencies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Balancing challenge and support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experiential learning cycle (Kolb Learning Style Inventory: KLSI)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Intercultural Development Continuum (IDI)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Intercultural teaching and learning: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A widening cultural gap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Which story are we telling?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Which story are our students telling?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Which story are our institutions telling?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Our challenge: How do we bridge these widening cultural gaps?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Four core intercultural competencies: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Interacting more effectively and appropriately with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culturally different others”—bridging cultural gaps”—means: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</a:rPr>
              <a:t>ncreasing cultural and personal self awareness </a:t>
            </a:r>
            <a:r>
              <a:rPr lang="en-US" b="1" dirty="0" smtClean="0">
                <a:solidFill>
                  <a:srgbClr val="002060"/>
                </a:solidFill>
              </a:rPr>
              <a:t>through reflecting on our own experiences, past and present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</a:p>
          <a:p>
            <a:pPr lvl="1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</a:rPr>
              <a:t>ncreasing awareness of others within their own cultural and personal contexts;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Learning to m</a:t>
            </a:r>
            <a:r>
              <a:rPr lang="en-US" sz="2800" b="1" dirty="0" smtClean="0">
                <a:solidFill>
                  <a:srgbClr val="002060"/>
                </a:solidFill>
              </a:rPr>
              <a:t>anage emotions and thoughts in the face of ambiguity, change, and challenging circumstances &amp; people</a:t>
            </a:r>
          </a:p>
          <a:p>
            <a:pPr lvl="1">
              <a:buFont typeface="Wingdings" pitchFamily="2" charset="2"/>
              <a:buChar char="§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sz="2800" b="1" dirty="0" smtClean="0">
                <a:solidFill>
                  <a:srgbClr val="002060"/>
                </a:solidFill>
              </a:rPr>
              <a:t>earning to</a:t>
            </a:r>
            <a:r>
              <a:rPr lang="en-US" sz="2800" b="1" dirty="0" smtClean="0">
                <a:solidFill>
                  <a:srgbClr val="C00000"/>
                </a:solidFill>
              </a:rPr>
              <a:t> shift frames, attune emotions and adapt behavior to other cultural contexts.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		</a:t>
            </a:r>
          </a:p>
          <a:p>
            <a:pPr lvl="1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		</a:t>
            </a:r>
            <a:r>
              <a:rPr lang="en-US" sz="1800" b="1" dirty="0" smtClean="0">
                <a:solidFill>
                  <a:srgbClr val="002060"/>
                </a:solidFill>
              </a:rPr>
              <a:t>Michael Vande Berg, PhD, © 201</a:t>
            </a:r>
            <a:r>
              <a:rPr lang="en-US" sz="1800" b="1" dirty="0" smtClean="0">
                <a:solidFill>
                  <a:srgbClr val="C00000"/>
                </a:solidFill>
              </a:rPr>
              <a:t>5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Framing the experience their way: Students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choose to learn away “to make</a:t>
            </a:r>
            <a:r>
              <a:rPr lang="en-US" sz="3100" b="1" dirty="0" smtClean="0">
                <a:solidFill>
                  <a:srgbClr val="C00000"/>
                </a:solidFill>
              </a:rPr>
              <a:t> a difference” 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4040188" cy="457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Goals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0772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Study what I can’t at home in my major	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Explore new academic perspectives		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Improve Second Language proficiency	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Make a difference in others’ lives: service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Make a difference in other’s lives: research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Enhance c.v. and employability			 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Travel to new and different places		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Find romance, maybe the love of my life	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Make friends in new &amp; different places		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“Start over” in making friends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Escape academic rigor of home campus	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“Bragging rights”						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9800" y="990601"/>
            <a:ext cx="6934200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“Making a difference”: for self, self &amp; other, society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1000" y="1447800"/>
            <a:ext cx="990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1, 2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3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3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 Framing the story for students who wonder about the workplace value of intercultural learning 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15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“There is real business value in employing staff who have the ability to work effectively with individuals and organizations from cultural backgrounds different from their own.</a:t>
            </a:r>
          </a:p>
          <a:p>
            <a:pPr>
              <a:buNone/>
            </a:pPr>
            <a:endParaRPr lang="en-US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Employees who lack these skills may leave their organizations susceptible to risks including: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Loss of clients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Damage to reputation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Conflict with Teams” *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Employers report that educational institutions should do more to help students develop intercultural competence.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*“Culture at Work: The Value of Intercultural Skills in the Workplace.”(2013).  British Council, IPSOS, &amp; Booz/Allen/Hamilton. http://www.britishcouncil.org/press/research-reveals-value-intercultural-skills-workplace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What’s the first thing you see?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 *M.C. Escher drawing			Michael Vande Berg, Ph.D., © 2015</a:t>
            </a:r>
            <a:endParaRPr lang="en-US" sz="1800" dirty="0"/>
          </a:p>
        </p:txBody>
      </p:sp>
      <p:pic>
        <p:nvPicPr>
          <p:cNvPr id="4" name="Picture 3" descr="escher circle limit IV #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752600"/>
            <a:ext cx="3566160" cy="359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Cultural Curiosity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In your small groups, get acquainted if you don’t know each other, and discuss the two questions below.  One person will report the small group’s responses to the larger group.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1. Why is it important for you to learn about and teach “culture” for your professional effectiveness?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2. What are two questions your group has about helping students or colleagues learn to cross cultural boundaries?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Describe the figure you see in this picture.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55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5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5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5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5500" b="1" dirty="0" smtClean="0">
                <a:solidFill>
                  <a:srgbClr val="002060"/>
                </a:solidFill>
              </a:rPr>
              <a:t>						</a:t>
            </a:r>
            <a:r>
              <a:rPr lang="en-US" sz="7200" b="1" dirty="0" smtClean="0">
                <a:solidFill>
                  <a:srgbClr val="002060"/>
                </a:solidFill>
              </a:rPr>
              <a:t>Michael Vande Berg, Ph.D., © 2015</a:t>
            </a:r>
            <a:endParaRPr lang="en-US" sz="7200" dirty="0" smtClean="0"/>
          </a:p>
          <a:p>
            <a:pPr>
              <a:buNone/>
            </a:pPr>
            <a:r>
              <a:rPr lang="en-US" sz="1200" dirty="0" smtClean="0"/>
              <a:t>											</a:t>
            </a:r>
            <a:endParaRPr lang="en-US" sz="1200" dirty="0"/>
          </a:p>
        </p:txBody>
      </p:sp>
      <p:pic>
        <p:nvPicPr>
          <p:cNvPr id="4" name="Content Placeholder 3" descr="optical illusion man and eski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905000"/>
            <a:ext cx="301752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How many triangles do you see?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To find one solution--but not the only one!—see the video clip at http://blog.mamashealth.com/anything-goes/how-many-triangles-do-you-see/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Triang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76400"/>
            <a:ext cx="3840480" cy="327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How many triangles do you see?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		</a:t>
            </a:r>
          </a:p>
          <a:p>
            <a:pPr>
              <a:buNone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C00000"/>
                </a:solidFill>
              </a:rPr>
              <a:t>						</a:t>
            </a:r>
            <a:r>
              <a:rPr lang="en-US" sz="2000" b="1" dirty="0" smtClean="0">
                <a:solidFill>
                  <a:srgbClr val="C00000"/>
                </a:solidFill>
              </a:rPr>
              <a:t>Michael Vande Berg, Ph.D., © 2015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optical illusion triang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2926080" cy="289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Draw these two forms on a blank piece of paper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4-5 inches (10-13 centimeters) apart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300" b="1" dirty="0" smtClean="0">
                <a:solidFill>
                  <a:srgbClr val="C00000"/>
                </a:solidFill>
              </a:rPr>
              <a:t>“We do not see that we do not see.”*</a:t>
            </a:r>
            <a:endParaRPr lang="en-US" sz="3300" dirty="0" smtClean="0"/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*</a:t>
            </a:r>
            <a:r>
              <a:rPr lang="en-US" sz="1800" b="1" dirty="0" err="1" smtClean="0">
                <a:solidFill>
                  <a:srgbClr val="C00000"/>
                </a:solidFill>
              </a:rPr>
              <a:t>Maturana</a:t>
            </a:r>
            <a:r>
              <a:rPr lang="en-US" sz="1800" b="1" dirty="0" smtClean="0">
                <a:solidFill>
                  <a:srgbClr val="C00000"/>
                </a:solidFill>
              </a:rPr>
              <a:t>, H. &amp; Varela, F. (1998). </a:t>
            </a:r>
            <a:r>
              <a:rPr lang="en-US" sz="1800" b="1" i="1" dirty="0" smtClean="0">
                <a:solidFill>
                  <a:srgbClr val="C00000"/>
                </a:solidFill>
              </a:rPr>
              <a:t>The tree of knowledge: The biological roots of human understanding</a:t>
            </a:r>
            <a:r>
              <a:rPr lang="en-US" sz="1800" b="1" dirty="0" smtClean="0">
                <a:solidFill>
                  <a:srgbClr val="C00000"/>
                </a:solidFill>
              </a:rPr>
              <a:t> (pp. 18-21g. Boston: </a:t>
            </a:r>
            <a:r>
              <a:rPr lang="en-US" sz="1800" b="1" dirty="0" err="1" smtClean="0">
                <a:solidFill>
                  <a:srgbClr val="C00000"/>
                </a:solidFill>
              </a:rPr>
              <a:t>Shambhala</a:t>
            </a:r>
            <a:r>
              <a:rPr lang="en-US" sz="1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C00000"/>
                </a:solidFill>
              </a:rPr>
              <a:t>						</a:t>
            </a:r>
            <a:r>
              <a:rPr lang="en-US" sz="1800" b="1" dirty="0" smtClean="0">
                <a:solidFill>
                  <a:srgbClr val="C00000"/>
                </a:solidFill>
              </a:rPr>
              <a:t> Michael Vande Berg, Ph.D., © 2015 </a:t>
            </a:r>
            <a:r>
              <a:rPr lang="en-US" sz="1200" b="1" dirty="0" smtClean="0">
                <a:solidFill>
                  <a:srgbClr val="C00000"/>
                </a:solidFill>
              </a:rPr>
              <a:t>						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1752600" y="2590800"/>
            <a:ext cx="1188720" cy="11887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5638800" y="2743200"/>
            <a:ext cx="1005840" cy="10058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C00000"/>
                </a:solidFill>
              </a:rPr>
              <a:t>A basic simulation game: Introducing the connection between framing &amp; assumptions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100" b="1" dirty="0" smtClean="0"/>
              <a:t>Draw </a:t>
            </a:r>
            <a:r>
              <a:rPr lang="en-US" sz="3100" b="1" dirty="0" smtClean="0">
                <a:solidFill>
                  <a:srgbClr val="C00000"/>
                </a:solidFill>
              </a:rPr>
              <a:t>four</a:t>
            </a:r>
            <a:r>
              <a:rPr lang="en-US" sz="3100" b="1" dirty="0" smtClean="0"/>
              <a:t> straight lines connecting all nine dots, without retracing any line or lifting your pen from the page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 descr="http://blogs.discovermagazine.com/neuroskeptic/files/2012/04/9dot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3474720" cy="3431394"/>
          </a:xfrm>
          <a:prstGeom prst="rect">
            <a:avLst/>
          </a:prstGeom>
          <a:noFill/>
        </p:spPr>
      </p:pic>
      <p:pic>
        <p:nvPicPr>
          <p:cNvPr id="5" name="Content Placeholder 3" descr="nine dot puzzle sol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200400"/>
            <a:ext cx="329184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Practicing</a:t>
            </a:r>
            <a:r>
              <a:rPr lang="en-US" sz="3200" b="1" dirty="0" smtClean="0">
                <a:solidFill>
                  <a:srgbClr val="C00000"/>
                </a:solidFill>
              </a:rPr>
              <a:t> framing &amp; frame shifting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“Ask yourself: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What assumption am I making,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That I’m not aware I’m making,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That gives me what I see?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And when you answer that, ask yourself: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What might I now invent,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That I haven’t yet invented,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That would give me other </a:t>
            </a:r>
            <a:r>
              <a:rPr lang="en-US" sz="2800" b="1" dirty="0" smtClean="0">
                <a:solidFill>
                  <a:srgbClr val="C00000"/>
                </a:solidFill>
              </a:rPr>
              <a:t>choices</a:t>
            </a:r>
            <a:r>
              <a:rPr lang="en-US" sz="2800" b="1" dirty="0" smtClean="0">
                <a:solidFill>
                  <a:srgbClr val="002060"/>
                </a:solidFill>
              </a:rPr>
              <a:t>?”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* </a:t>
            </a:r>
            <a:r>
              <a:rPr lang="en-US" sz="2000" b="1" dirty="0" err="1" smtClean="0">
                <a:solidFill>
                  <a:srgbClr val="C00000"/>
                </a:solidFill>
              </a:rPr>
              <a:t>Zander</a:t>
            </a:r>
            <a:r>
              <a:rPr lang="en-US" sz="2000" b="1" dirty="0" smtClean="0">
                <a:solidFill>
                  <a:srgbClr val="C00000"/>
                </a:solidFill>
              </a:rPr>
              <a:t>, R. S. &amp; </a:t>
            </a:r>
            <a:r>
              <a:rPr lang="en-US" sz="2000" b="1" dirty="0" err="1" smtClean="0">
                <a:solidFill>
                  <a:srgbClr val="C00000"/>
                </a:solidFill>
              </a:rPr>
              <a:t>Zander</a:t>
            </a:r>
            <a:r>
              <a:rPr lang="en-US" sz="2000" b="1" dirty="0" smtClean="0">
                <a:solidFill>
                  <a:srgbClr val="C00000"/>
                </a:solidFill>
              </a:rPr>
              <a:t>, B. (2000). </a:t>
            </a:r>
            <a:r>
              <a:rPr lang="en-US" sz="2000" b="1" i="1" dirty="0" smtClean="0">
                <a:solidFill>
                  <a:srgbClr val="C00000"/>
                </a:solidFill>
              </a:rPr>
              <a:t>The art of possibility</a:t>
            </a:r>
            <a:r>
              <a:rPr lang="en-US" sz="2000" b="1" dirty="0" smtClean="0">
                <a:solidFill>
                  <a:srgbClr val="C00000"/>
                </a:solidFill>
              </a:rPr>
              <a:t>.  New York: Penguin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23161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/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Becoming aware of the out-of-awareness assumptions behind our frames. More practice! 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>Draw </a:t>
            </a:r>
            <a:r>
              <a:rPr lang="en-US" sz="3100" b="1" dirty="0" smtClean="0">
                <a:solidFill>
                  <a:srgbClr val="C00000"/>
                </a:solidFill>
              </a:rPr>
              <a:t>three</a:t>
            </a:r>
            <a:r>
              <a:rPr lang="en-US" sz="3100" b="1" dirty="0" smtClean="0"/>
              <a:t> straight lines connecting all nine dots, without retracing any line, or lifting your pen from the page</a:t>
            </a:r>
            <a:endParaRPr lang="en-US" sz="3100" b="1" dirty="0"/>
          </a:p>
        </p:txBody>
      </p:sp>
      <p:pic>
        <p:nvPicPr>
          <p:cNvPr id="4" name="Content Placeholder 3" descr="nine dot puzzle 3 lines solu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886201"/>
            <a:ext cx="4663440" cy="1513126"/>
          </a:xfrm>
        </p:spPr>
      </p:pic>
      <p:pic>
        <p:nvPicPr>
          <p:cNvPr id="8" name="Picture 2" descr="http://blogs.discovermagazine.com/neuroskeptic/files/2012/04/9do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2651760" cy="261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Describe the man’s face here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Now describe what the man and woman are doing</a:t>
            </a:r>
            <a:endParaRPr lang="en-US" dirty="0"/>
          </a:p>
        </p:txBody>
      </p:sp>
      <p:pic>
        <p:nvPicPr>
          <p:cNvPr id="4" name="Picture 3" descr="optical illusion couple kis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25" y="2000250"/>
            <a:ext cx="2571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Another model offering insights into “the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structure of the knower”: Challenge &amp; support*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*Challenge/Support Hypothesis: Sanford, N. (1966). </a:t>
            </a:r>
            <a:r>
              <a:rPr lang="en-US" sz="2000" b="1" i="1" dirty="0" smtClean="0">
                <a:solidFill>
                  <a:srgbClr val="002060"/>
                </a:solidFill>
              </a:rPr>
              <a:t>Self and society: Social change and individual development</a:t>
            </a:r>
            <a:r>
              <a:rPr lang="en-US" sz="2000" b="1" dirty="0" smtClean="0">
                <a:solidFill>
                  <a:srgbClr val="002060"/>
                </a:solidFill>
              </a:rPr>
              <a:t>.  New York: Atherton Press.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learning zon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4754880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Introducing challenge and support: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Warm up questions*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What kind of environment do I need in this course/workshop/orientation so I’m able to get out of my comfort zone, yet not go into the panic zone?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How can the teacher/trainer/facilitator contribute to getting me into the learning zone?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How can the other participants contribute to getting me into the learning zone?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What can I do to get myself into the learning zone?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What can I do, based on what I’ve just heard my peers say, to help others get in and stay in their learning zone in this workshop, much of the time?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* Activity designed by Tara Harvey, Ph.D. 2015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First Story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						</a:t>
            </a:r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11200" b="1" dirty="0" smtClean="0">
                <a:solidFill>
                  <a:srgbClr val="002060"/>
                </a:solidFill>
              </a:rPr>
              <a:t>“. . . a real external world whose properties are definite and independent of the observer who perceives them” (S. Hawking &amp; L. </a:t>
            </a:r>
            <a:r>
              <a:rPr lang="en-US" sz="11200" b="1" dirty="0" err="1" smtClean="0">
                <a:solidFill>
                  <a:srgbClr val="002060"/>
                </a:solidFill>
              </a:rPr>
              <a:t>Mladinow</a:t>
            </a:r>
            <a:r>
              <a:rPr lang="en-US" sz="11200" b="1" dirty="0" smtClean="0">
                <a:solidFill>
                  <a:srgbClr val="002060"/>
                </a:solidFill>
              </a:rPr>
              <a:t>, </a:t>
            </a:r>
            <a:r>
              <a:rPr lang="en-US" sz="11200" b="1" i="1" dirty="0" smtClean="0">
                <a:solidFill>
                  <a:srgbClr val="002060"/>
                </a:solidFill>
              </a:rPr>
              <a:t>The grand design</a:t>
            </a:r>
            <a:r>
              <a:rPr lang="en-US" sz="11200" b="1" dirty="0" smtClean="0">
                <a:solidFill>
                  <a:srgbClr val="002060"/>
                </a:solidFill>
              </a:rPr>
              <a:t>)</a:t>
            </a:r>
            <a:r>
              <a:rPr lang="en-US" sz="112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						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						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 descr="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447800"/>
            <a:ext cx="338328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An important third-narrative theoretical description of “the structure of the knower”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kolb_cyc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09800"/>
            <a:ext cx="4297680" cy="3292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Choosing a Cultural Partner (CP)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Choose a CP—someone you don’t know at all, or don’t know well—who differs from you in at least 6 of these ways: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Nationality of origin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Urban-suburban-rural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Social class in which you grew up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Race or ethnicity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Preferred learning style (look for the colored stickers!)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Religious beliefs/background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Gender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Sexual orientation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Age—at least ten years older or younger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First language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Emotionally restrained/emotionally expressive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Has children/doesn’t have children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Becoming more effective and appropriate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Thomas-</a:t>
            </a:r>
            <a:r>
              <a:rPr lang="en-US" sz="1800" b="1" dirty="0" err="1" smtClean="0">
                <a:solidFill>
                  <a:srgbClr val="C00000"/>
                </a:solidFill>
              </a:rPr>
              <a:t>Kilman</a:t>
            </a:r>
            <a:r>
              <a:rPr lang="en-US" sz="1800" b="1" dirty="0" smtClean="0">
                <a:solidFill>
                  <a:srgbClr val="C00000"/>
                </a:solidFill>
              </a:rPr>
              <a:t> Conflict Modes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Thomas-Kil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6035040" cy="4321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Developing IC: Interacting more effectively and appropriately with culturally different others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thomas-Kilman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057400"/>
            <a:ext cx="3566160" cy="2830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An important model describing “the structure of the knower”: The Intercultural </a:t>
            </a:r>
            <a:r>
              <a:rPr lang="en-US" sz="3100" b="1" dirty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Development </a:t>
            </a:r>
            <a:r>
              <a:rPr lang="en-US" sz="3100" b="1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Continuum (IDC)</a:t>
            </a:r>
            <a:endParaRPr lang="en-US" sz="3600" b="1" dirty="0">
              <a:solidFill>
                <a:srgbClr val="C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2809" y="1221701"/>
          <a:ext cx="8194657" cy="495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96000" y="6186487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Modified from the Developmental Model of Intercultural Sensitivity (DMIS), M. Bennett, 1986 </a:t>
            </a:r>
            <a:endParaRPr lang="en-US" sz="12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81" name="TextBox 6"/>
          <p:cNvSpPr txBox="1">
            <a:spLocks noChangeArrowheads="1"/>
          </p:cNvSpPr>
          <p:nvPr/>
        </p:nvSpPr>
        <p:spPr bwMode="auto">
          <a:xfrm>
            <a:off x="304800" y="5410200"/>
            <a:ext cx="1543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Monocultural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Mindset</a:t>
            </a:r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7086600" y="1524000"/>
            <a:ext cx="146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Intercultural 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Mindset</a:t>
            </a: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152400" y="4191000"/>
            <a:ext cx="1087438" cy="554037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07894"/>
              <a:gd name="adj5" fmla="val 109871"/>
              <a:gd name="adj6" fmla="val 113437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Misses Difference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685800" y="3363913"/>
            <a:ext cx="1219200" cy="625475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09315"/>
              <a:gd name="adj5" fmla="val 84837"/>
              <a:gd name="adj6" fmla="val 128671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Judges Difference</a:t>
            </a: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1752600" y="2362200"/>
            <a:ext cx="1476375" cy="757237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11208"/>
              <a:gd name="adj5" fmla="val 95321"/>
              <a:gd name="adj6" fmla="val 125726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De-emphasizes Difference</a:t>
            </a:r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3124200" y="1371600"/>
            <a:ext cx="1524000" cy="914400"/>
          </a:xfrm>
          <a:prstGeom prst="callout2">
            <a:avLst>
              <a:gd name="adj1" fmla="val 19250"/>
              <a:gd name="adj2" fmla="val 102500"/>
              <a:gd name="adj3" fmla="val 19250"/>
              <a:gd name="adj4" fmla="val 112759"/>
              <a:gd name="adj5" fmla="val 122509"/>
              <a:gd name="adj6" fmla="val 132273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Deeply Comprehends Difference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5000625" y="1222375"/>
            <a:ext cx="1752600" cy="593725"/>
          </a:xfrm>
          <a:prstGeom prst="callout2">
            <a:avLst>
              <a:gd name="adj1" fmla="val 19250"/>
              <a:gd name="adj2" fmla="val 102528"/>
              <a:gd name="adj3" fmla="val 19250"/>
              <a:gd name="adj4" fmla="val 106843"/>
              <a:gd name="adj5" fmla="val 162471"/>
              <a:gd name="adj6" fmla="val 107534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Bridges across Difference</a:t>
            </a:r>
          </a:p>
        </p:txBody>
      </p:sp>
      <p:pic>
        <p:nvPicPr>
          <p:cNvPr id="17" name="Picture 16" descr="Screen shot 2011-11-20 at 11.38.36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06" y="5663516"/>
            <a:ext cx="695046" cy="1158411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67" y="6510867"/>
            <a:ext cx="6172200" cy="381000"/>
          </a:xfrm>
          <a:noFill/>
        </p:spPr>
        <p:txBody>
          <a:bodyPr/>
          <a:lstStyle/>
          <a:p>
            <a:r>
              <a:rPr lang="en-US" dirty="0"/>
              <a:t>Copyright, 1998-</a:t>
            </a:r>
            <a:r>
              <a:rPr lang="en-US" dirty="0" smtClean="0"/>
              <a:t>2013, </a:t>
            </a:r>
            <a:r>
              <a:rPr lang="en-US" dirty="0"/>
              <a:t>Mitchell R. Hammer, Ph.D., IDI, LLC, used with permission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8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Intercultural Development Inventory (IDI)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Report </a:t>
            </a:r>
          </a:p>
          <a:p>
            <a:r>
              <a:rPr lang="en-US" dirty="0" smtClean="0"/>
              <a:t>Purdue University </a:t>
            </a:r>
          </a:p>
          <a:p>
            <a:r>
              <a:rPr lang="en-US" dirty="0" smtClean="0"/>
              <a:t>April 23-24,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06054"/>
            <a:ext cx="9388488" cy="423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2600"/>
            <a:ext cx="960925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72" y="1981200"/>
            <a:ext cx="9887007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 key components of transition planning*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* </a:t>
            </a:r>
            <a:r>
              <a:rPr lang="en-US" sz="1800" b="1" dirty="0" err="1" smtClean="0">
                <a:solidFill>
                  <a:srgbClr val="C00000"/>
                </a:solidFill>
              </a:rPr>
              <a:t>Berardo</a:t>
            </a:r>
            <a:r>
              <a:rPr lang="en-US" sz="1800" b="1" dirty="0" smtClean="0">
                <a:solidFill>
                  <a:srgbClr val="C00000"/>
                </a:solidFill>
              </a:rPr>
              <a:t>, K. 2012: </a:t>
            </a:r>
            <a:r>
              <a:rPr lang="en-US" sz="1800" b="1" i="1" dirty="0" smtClean="0">
                <a:solidFill>
                  <a:srgbClr val="C00000"/>
                </a:solidFill>
              </a:rPr>
              <a:t>Building cultural competence</a:t>
            </a:r>
            <a:r>
              <a:rPr lang="en-US" sz="1800" b="1" dirty="0" smtClean="0">
                <a:solidFill>
                  <a:srgbClr val="C00000"/>
                </a:solidFill>
              </a:rPr>
              <a:t>.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Berardo key components of transition planning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752600"/>
            <a:ext cx="4023360" cy="31240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Cross-cultural teaching and learning: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Three dominant narratives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1. Humans learn cross-culturally through </a:t>
            </a:r>
            <a:r>
              <a:rPr lang="en-US" sz="2800" b="1" dirty="0" smtClean="0">
                <a:solidFill>
                  <a:srgbClr val="C00000"/>
                </a:solidFill>
              </a:rPr>
              <a:t>talking about</a:t>
            </a:r>
            <a:r>
              <a:rPr lang="en-US" sz="2800" b="1" dirty="0" smtClean="0">
                <a:solidFill>
                  <a:srgbClr val="002060"/>
                </a:solidFill>
              </a:rPr>
              <a:t> and being </a:t>
            </a:r>
            <a:r>
              <a:rPr lang="en-US" sz="2800" b="1" dirty="0" smtClean="0">
                <a:solidFill>
                  <a:srgbClr val="C00000"/>
                </a:solidFill>
              </a:rPr>
              <a:t>exposed to </a:t>
            </a:r>
            <a:r>
              <a:rPr lang="en-US" sz="2800" b="1" dirty="0" smtClean="0">
                <a:solidFill>
                  <a:srgbClr val="002060"/>
                </a:solidFill>
              </a:rPr>
              <a:t>the right sort of culture: experience is learning. 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2. Humans learn cross-culturally through </a:t>
            </a:r>
            <a:r>
              <a:rPr lang="en-US" sz="2800" b="1" dirty="0" smtClean="0">
                <a:solidFill>
                  <a:srgbClr val="C00000"/>
                </a:solidFill>
              </a:rPr>
              <a:t>talking about</a:t>
            </a:r>
            <a:r>
              <a:rPr lang="en-US" sz="2800" b="1" dirty="0" smtClean="0">
                <a:solidFill>
                  <a:srgbClr val="002060"/>
                </a:solidFill>
              </a:rPr>
              <a:t> and being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immersed in </a:t>
            </a:r>
            <a:r>
              <a:rPr lang="en-US" sz="2800" b="1" dirty="0" smtClean="0">
                <a:solidFill>
                  <a:srgbClr val="002060"/>
                </a:solidFill>
              </a:rPr>
              <a:t>any new and different culture. 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3. Humans learn and develop </a:t>
            </a:r>
            <a:r>
              <a:rPr lang="en-US" sz="2800" b="1" dirty="0" err="1" smtClean="0">
                <a:solidFill>
                  <a:srgbClr val="002060"/>
                </a:solidFill>
              </a:rPr>
              <a:t>interculturally</a:t>
            </a:r>
            <a:r>
              <a:rPr lang="en-US" sz="2800" b="1" dirty="0" smtClean="0">
                <a:solidFill>
                  <a:srgbClr val="002060"/>
                </a:solidFill>
              </a:rPr>
              <a:t> to the extent that we can </a:t>
            </a:r>
            <a:r>
              <a:rPr lang="en-US" sz="2800" b="1" dirty="0" smtClean="0">
                <a:solidFill>
                  <a:srgbClr val="C00000"/>
                </a:solidFill>
              </a:rPr>
              <a:t>shift our frames of reference, attune our emotions, and adapt our behavior</a:t>
            </a:r>
            <a:r>
              <a:rPr lang="en-US" sz="2800" b="1" dirty="0" smtClean="0">
                <a:solidFill>
                  <a:srgbClr val="002060"/>
                </a:solidFill>
              </a:rPr>
              <a:t> to unfamiliar or challenging cultural contexts.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	</a:t>
            </a:r>
            <a:r>
              <a:rPr lang="en-US" sz="1900" b="1" dirty="0" smtClean="0">
                <a:solidFill>
                  <a:srgbClr val="C00000"/>
                </a:solidFill>
              </a:rPr>
              <a:t>Vande Berg, M., Paige, R. M., &amp; Lou, K. H. (Eds.) (2012). </a:t>
            </a:r>
            <a:r>
              <a:rPr lang="en-US" sz="1900" b="1" i="1" dirty="0" smtClean="0">
                <a:solidFill>
                  <a:srgbClr val="C00000"/>
                </a:solidFill>
              </a:rPr>
              <a:t>Student learning abroad: what our students are learning, what they’re not,  and what  we can do about it.</a:t>
            </a:r>
            <a:r>
              <a:rPr lang="en-US" sz="1900" b="1" dirty="0" smtClean="0">
                <a:solidFill>
                  <a:srgbClr val="C00000"/>
                </a:solidFill>
              </a:rPr>
              <a:t> Sterling, VA: Stylus.</a:t>
            </a:r>
            <a:endParaRPr lang="en-US" sz="1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Thank You!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mvandeberg@mvbassociates.com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adillac mountain sunri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057400"/>
            <a:ext cx="4846320" cy="3225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Story 1, 2015: Students learn as we expose them to an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unfamiliar and privileged culture “out there”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40000" lnSpcReduction="2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Students learn through exposure to the new and different in privileged places.</a:t>
            </a:r>
          </a:p>
          <a:p>
            <a:endParaRPr lang="en-US" sz="6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6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6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6000" b="1" dirty="0" smtClean="0">
              <a:solidFill>
                <a:srgbClr val="002060"/>
              </a:solidFill>
            </a:endParaRPr>
          </a:p>
          <a:p>
            <a:endParaRPr lang="en-US" sz="6000" b="1" dirty="0" smtClean="0">
              <a:solidFill>
                <a:srgbClr val="002060"/>
              </a:solidFill>
            </a:endParaRPr>
          </a:p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Students learn when educators describe,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	talk about, culture-specific differences</a:t>
            </a:r>
            <a:r>
              <a:rPr lang="en-US" sz="51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						</a:t>
            </a:r>
          </a:p>
          <a:p>
            <a:pPr>
              <a:buNone/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						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		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						</a:t>
            </a:r>
            <a:endParaRPr lang="en-US" sz="33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300" b="1" dirty="0" smtClean="0">
                <a:solidFill>
                  <a:srgbClr val="0070C0"/>
                </a:solidFill>
              </a:rPr>
              <a:t>						</a:t>
            </a:r>
          </a:p>
          <a:p>
            <a:pPr>
              <a:buNone/>
            </a:pPr>
            <a:r>
              <a:rPr lang="en-US" sz="3300" b="1" dirty="0" smtClean="0">
                <a:solidFill>
                  <a:srgbClr val="0070C0"/>
                </a:solidFill>
              </a:rPr>
              <a:t>						</a:t>
            </a:r>
            <a:r>
              <a:rPr lang="en-US" sz="3300" b="1" dirty="0" smtClean="0">
                <a:solidFill>
                  <a:srgbClr val="002060"/>
                </a:solidFill>
              </a:rPr>
              <a:t>Michael Vande Berg, PhD, © 2015</a:t>
            </a:r>
            <a:endParaRPr lang="en-US" sz="3300" dirty="0">
              <a:solidFill>
                <a:srgbClr val="002060"/>
              </a:solidFill>
            </a:endParaRPr>
          </a:p>
        </p:txBody>
      </p:sp>
      <p:pic>
        <p:nvPicPr>
          <p:cNvPr id="4" name="Picture 3" descr="study abroad exposure sydn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2651760" cy="150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udy abroad exposure par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2103120" cy="196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acher crams in knowled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724400"/>
            <a:ext cx="2011680" cy="19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dos-and-donts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810000"/>
            <a:ext cx="2834640" cy="231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Second story, 1960s forward: Cultural relativism is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undermining the assumption of cultural hierarchy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1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1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1200" b="1" dirty="0" smtClean="0">
                <a:solidFill>
                  <a:srgbClr val="002060"/>
                </a:solidFill>
              </a:rPr>
              <a:t>Our common humanity binds us together, and no culture is superior to any other</a:t>
            </a:r>
            <a:r>
              <a:rPr lang="en-US" sz="112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					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dirty="0" smtClean="0"/>
              <a:t> </a:t>
            </a:r>
            <a:endParaRPr lang="en-US" sz="1800" dirty="0" smtClean="0"/>
          </a:p>
          <a:p>
            <a:pPr>
              <a:buNone/>
            </a:pPr>
            <a:r>
              <a:rPr lang="en-US" sz="5500" dirty="0" smtClean="0"/>
              <a:t>						</a:t>
            </a:r>
            <a:r>
              <a:rPr lang="en-US" sz="5500" b="1" dirty="0" smtClean="0">
                <a:solidFill>
                  <a:srgbClr val="002060"/>
                </a:solidFill>
              </a:rPr>
              <a:t>Michael Vande Berg, PhD, © 2015</a:t>
            </a:r>
          </a:p>
          <a:p>
            <a:pPr>
              <a:buNone/>
            </a:pPr>
            <a:r>
              <a:rPr lang="en-US" sz="1800" dirty="0" smtClean="0"/>
              <a:t>						</a:t>
            </a:r>
            <a:endParaRPr lang="en-US" dirty="0"/>
          </a:p>
        </p:txBody>
      </p:sp>
      <p:pic>
        <p:nvPicPr>
          <p:cNvPr id="5" name="Picture 4" descr="relativism &amp; plural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2600" y="1828800"/>
            <a:ext cx="4663440" cy="3108960"/>
          </a:xfrm>
          <a:prstGeom prst="rect">
            <a:avLst/>
          </a:prstGeom>
        </p:spPr>
      </p:pic>
      <p:pic>
        <p:nvPicPr>
          <p:cNvPr id="6" name="Picture 5" descr="cultural relativism 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3566160" cy="3456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524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Second story: We need to teach learners about different sorts of cultural differences, and about how to prepare themselves for the shock of encountering them.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b="1" dirty="0" smtClean="0">
                <a:solidFill>
                  <a:srgbClr val="C00000"/>
                </a:solidFill>
              </a:rPr>
              <a:t>Some types of cultural 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C00000"/>
                </a:solidFill>
              </a:rPr>
              <a:t>differences educators 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C00000"/>
                </a:solidFill>
              </a:rPr>
              <a:t>teach learners:</a:t>
            </a:r>
          </a:p>
          <a:p>
            <a:r>
              <a:rPr lang="en-US" sz="11200" b="1" dirty="0" smtClean="0">
                <a:solidFill>
                  <a:srgbClr val="002060"/>
                </a:solidFill>
              </a:rPr>
              <a:t>Non-verbal 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002060"/>
                </a:solidFill>
              </a:rPr>
              <a:t>	communication</a:t>
            </a:r>
          </a:p>
          <a:p>
            <a:r>
              <a:rPr lang="en-US" sz="11200" b="1" dirty="0" smtClean="0">
                <a:solidFill>
                  <a:srgbClr val="002060"/>
                </a:solidFill>
              </a:rPr>
              <a:t>Communication 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002060"/>
                </a:solidFill>
              </a:rPr>
              <a:t>	styles</a:t>
            </a:r>
          </a:p>
          <a:p>
            <a:r>
              <a:rPr lang="en-US" sz="11200" b="1" dirty="0" smtClean="0">
                <a:solidFill>
                  <a:srgbClr val="002060"/>
                </a:solidFill>
              </a:rPr>
              <a:t>Learning styles</a:t>
            </a:r>
          </a:p>
          <a:p>
            <a:r>
              <a:rPr lang="en-US" sz="11200" b="1" dirty="0" smtClean="0">
                <a:solidFill>
                  <a:srgbClr val="002060"/>
                </a:solidFill>
              </a:rPr>
              <a:t>Cognitive styles</a:t>
            </a:r>
          </a:p>
          <a:p>
            <a:r>
              <a:rPr lang="en-US" sz="11200" b="1" dirty="0" smtClean="0">
                <a:solidFill>
                  <a:srgbClr val="002060"/>
                </a:solidFill>
              </a:rPr>
              <a:t>Value contrasts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				</a:t>
            </a: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						</a:t>
            </a:r>
            <a:r>
              <a:rPr lang="en-US" sz="3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3400" b="1" dirty="0" smtClean="0">
                <a:solidFill>
                  <a:srgbClr val="002060"/>
                </a:solidFill>
              </a:rPr>
              <a:t>						</a:t>
            </a:r>
            <a:r>
              <a:rPr lang="en-US" sz="5600" b="1" dirty="0" smtClean="0">
                <a:solidFill>
                  <a:srgbClr val="002060"/>
                </a:solidFill>
              </a:rPr>
              <a:t>Michael Vande Berg, Ph.D., © 2015</a:t>
            </a:r>
          </a:p>
          <a:p>
            <a:pPr>
              <a:buNone/>
            </a:pPr>
            <a:endParaRPr lang="en-US" sz="3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				</a:t>
            </a:r>
            <a:r>
              <a:rPr lang="en-US" sz="2800" b="1" dirty="0" smtClean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				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 descr="culture_shock_hostil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819400"/>
            <a:ext cx="4389120" cy="3039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Second Story: educators “immerse” students   in cultural difference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10" descr="C:\Documents and Settings\mvandeberg\Local Settings\Temporary Internet Files\Content.IE5\QUX95BLD\MPj04306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752600"/>
            <a:ext cx="6492240" cy="431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Georgetown Study findings*: To what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extent do traditional “immersion”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practices foster intercultural learning?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257800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 smtClean="0">
                <a:solidFill>
                  <a:srgbClr val="002060"/>
                </a:solidFill>
              </a:rPr>
              <a:t>Take steps to improve language proficiency: Little impact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Maximize contact with host nationals: No impact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Enrollment in host school classes: No impact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Carry out internships, service learning: No impact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Be housed in home stays: No impact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Send away for longer periods: </a:t>
            </a:r>
            <a:r>
              <a:rPr lang="en-US" sz="7400" b="1" dirty="0" smtClean="0">
                <a:solidFill>
                  <a:srgbClr val="C00000"/>
                </a:solidFill>
              </a:rPr>
              <a:t>Yes—some impact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Pre departure cultural orientation:</a:t>
            </a:r>
            <a:r>
              <a:rPr lang="en-US" sz="7400" b="1" dirty="0" smtClean="0">
                <a:solidFill>
                  <a:srgbClr val="FF0000"/>
                </a:solidFill>
              </a:rPr>
              <a:t> </a:t>
            </a:r>
            <a:r>
              <a:rPr lang="en-US" sz="7400" b="1" dirty="0" smtClean="0">
                <a:solidFill>
                  <a:srgbClr val="C00000"/>
                </a:solidFill>
              </a:rPr>
              <a:t>Yes—some impact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Home stays:</a:t>
            </a:r>
            <a:r>
              <a:rPr lang="en-US" sz="7400" b="1" dirty="0" smtClean="0">
                <a:solidFill>
                  <a:srgbClr val="FF0000"/>
                </a:solidFill>
              </a:rPr>
              <a:t> </a:t>
            </a:r>
            <a:r>
              <a:rPr lang="en-US" sz="7400" b="1" dirty="0" smtClean="0">
                <a:solidFill>
                  <a:srgbClr val="C00000"/>
                </a:solidFill>
              </a:rPr>
              <a:t>Yes—when students engaged with host family</a:t>
            </a:r>
            <a:r>
              <a:rPr lang="en-US" sz="7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7400" b="1" dirty="0" smtClean="0">
                <a:solidFill>
                  <a:srgbClr val="002060"/>
                </a:solidFill>
              </a:rPr>
              <a:t>Cultural mentoring at sites abroad:</a:t>
            </a:r>
            <a:r>
              <a:rPr lang="en-US" sz="7400" b="1" dirty="0" smtClean="0">
                <a:solidFill>
                  <a:srgbClr val="C00000"/>
                </a:solidFill>
              </a:rPr>
              <a:t> Yes—by far the highest impact practice in the study</a:t>
            </a:r>
          </a:p>
          <a:p>
            <a:pPr>
              <a:buFont typeface="Wingdings" pitchFamily="2" charset="2"/>
              <a:buNone/>
            </a:pPr>
            <a:endParaRPr lang="en-US" sz="1800" b="1" dirty="0" smtClean="0"/>
          </a:p>
          <a:p>
            <a:pPr>
              <a:buFont typeface="Wingdings" pitchFamily="2" charset="2"/>
              <a:buNone/>
            </a:pPr>
            <a:endParaRPr lang="en-US" sz="1800" b="1" dirty="0" smtClean="0"/>
          </a:p>
          <a:p>
            <a:pPr>
              <a:buFont typeface="Wingdings" pitchFamily="2" charset="2"/>
              <a:buNone/>
            </a:pPr>
            <a:endParaRPr lang="en-US" sz="21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9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9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5500" b="1" dirty="0" smtClean="0">
                <a:solidFill>
                  <a:srgbClr val="002060"/>
                </a:solidFill>
              </a:rPr>
              <a:t>*Vande Berg, M.; Connor-Linton, J.; &amp; Paige, R. M. The Georgetown Consortium Study: Intervening in student learning abroad.  </a:t>
            </a:r>
            <a:r>
              <a:rPr lang="en-US" sz="5500" b="1" i="1" dirty="0" smtClean="0">
                <a:solidFill>
                  <a:srgbClr val="002060"/>
                </a:solidFill>
              </a:rPr>
              <a:t>Frontiers: the Interdisciplinary Journal of Study Abroad</a:t>
            </a:r>
            <a:r>
              <a:rPr lang="en-US" sz="5500" b="1" dirty="0" smtClean="0">
                <a:solidFill>
                  <a:srgbClr val="002060"/>
                </a:solidFill>
              </a:rPr>
              <a:t>.  Vol. XVIII, pp. 1-75.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5500" b="1" dirty="0" smtClean="0"/>
              <a:t>						</a:t>
            </a:r>
            <a:r>
              <a:rPr lang="en-US" sz="5500" b="1" dirty="0" smtClean="0">
                <a:solidFill>
                  <a:srgbClr val="002060"/>
                </a:solidFill>
              </a:rPr>
              <a:t>Michael Vande Berg, Ph.D., © 2015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1358</Words>
  <Application>Microsoft Office PowerPoint</Application>
  <PresentationFormat>On-screen Show (4:3)</PresentationFormat>
  <Paragraphs>556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What can we do to help our students learn to cross cultural boundaries?</vt:lpstr>
      <vt:lpstr>Cultural Curiosity</vt:lpstr>
      <vt:lpstr>First Story</vt:lpstr>
      <vt:lpstr>Cross-cultural teaching and learning: Three dominant narratives </vt:lpstr>
      <vt:lpstr>Story 1, 2015: Students learn as we expose them to an  unfamiliar and privileged culture “out there”</vt:lpstr>
      <vt:lpstr>Second story, 1960s forward: Cultural relativism is  undermining the assumption of cultural hierarchy</vt:lpstr>
      <vt:lpstr>Second story: We need to teach learners about different sorts of cultural differences, and about how to prepare themselves for the shock of encountering them.   </vt:lpstr>
      <vt:lpstr>Second Story: educators “immerse” students   in cultural difference  </vt:lpstr>
      <vt:lpstr>Georgetown Study findings*: To what extent do traditional “immersion”  practices foster intercultural learning?</vt:lpstr>
      <vt:lpstr>Third story</vt:lpstr>
      <vt:lpstr>“Wanderer, there is no road; the  road is made by walking”(A. Machado)</vt:lpstr>
      <vt:lpstr>Four core intercultural competencies: Interacting more effectively and appropriately with  culturally different others”—bridging cultural gaps”—means:</vt:lpstr>
      <vt:lpstr>Assessing Intercultural Development:   Comparative Program Data (IDI=90-point scale*)</vt:lpstr>
      <vt:lpstr>Intercultural teaching and learning: 5 frames to guide our work—including this workshop</vt:lpstr>
      <vt:lpstr>Intercultural teaching and learning: A widening cultural gap</vt:lpstr>
      <vt:lpstr>Four core intercultural competencies: Interacting more effectively and appropriately with  culturally different others”—bridging cultural gaps”—means:</vt:lpstr>
      <vt:lpstr>Framing the experience their way: Students  choose to learn away “to make a difference” </vt:lpstr>
      <vt:lpstr>   Framing the story for students who wonder about the workplace value of intercultural learning     </vt:lpstr>
      <vt:lpstr>What’s the first thing you see?</vt:lpstr>
      <vt:lpstr>Describe the figure you see in this picture.</vt:lpstr>
      <vt:lpstr>How many triangles do you see? </vt:lpstr>
      <vt:lpstr> How many triangles do you see? </vt:lpstr>
      <vt:lpstr>Draw these two forms on a blank piece of paper 4-5 inches (10-13 centimeters) apart</vt:lpstr>
      <vt:lpstr>   A basic simulation game: Introducing the connection between framing &amp; assumptions   Draw four straight lines connecting all nine dots, without retracing any line or lifting your pen from the page </vt:lpstr>
      <vt:lpstr>Practicing framing &amp; frame shifting</vt:lpstr>
      <vt:lpstr> Becoming aware of the out-of-awareness assumptions behind our frames. More practice!    Draw three straight lines connecting all nine dots, without retracing any line, or lifting your pen from the page</vt:lpstr>
      <vt:lpstr>Describe the man’s face here</vt:lpstr>
      <vt:lpstr>Another model offering insights into “the  structure of the knower”: Challenge &amp; support*</vt:lpstr>
      <vt:lpstr>Introducing challenge and support:  Warm up questions*</vt:lpstr>
      <vt:lpstr>An important third-narrative theoretical description of “the structure of the knower”</vt:lpstr>
      <vt:lpstr>Choosing a Cultural Partner (CP)</vt:lpstr>
      <vt:lpstr>Becoming more effective and appropriate</vt:lpstr>
      <vt:lpstr>Developing IC: Interacting more effectively and appropriately with culturally different others</vt:lpstr>
      <vt:lpstr>An important model describing “the structure of the knower”: The Intercultural Development Continuum (IDC)</vt:lpstr>
      <vt:lpstr>Intercultural Development Inventory (IDI)</vt:lpstr>
      <vt:lpstr>PowerPoint Presentation</vt:lpstr>
      <vt:lpstr>PowerPoint Presentation</vt:lpstr>
      <vt:lpstr>PowerPoint Presentation</vt:lpstr>
      <vt:lpstr>4 key components of transition planning*</vt:lpstr>
      <vt:lpstr>Thank You! mvandeberg@mvbassociates.com</vt:lpstr>
    </vt:vector>
  </TitlesOfParts>
  <Company>CIEE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MVB draft slides: a) “the why” of the GCI, and b) research project</dc:title>
  <dc:creator>Michael Vande Berg</dc:creator>
  <cp:lastModifiedBy>Ayers, David P</cp:lastModifiedBy>
  <cp:revision>475</cp:revision>
  <dcterms:created xsi:type="dcterms:W3CDTF">2013-03-28T15:56:07Z</dcterms:created>
  <dcterms:modified xsi:type="dcterms:W3CDTF">2015-04-28T12:46:43Z</dcterms:modified>
</cp:coreProperties>
</file>