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7" r:id="rId4"/>
    <p:sldId id="258" r:id="rId5"/>
    <p:sldId id="259" r:id="rId6"/>
    <p:sldId id="288" r:id="rId7"/>
    <p:sldId id="289" r:id="rId8"/>
    <p:sldId id="290" r:id="rId9"/>
    <p:sldId id="296" r:id="rId10"/>
    <p:sldId id="293" r:id="rId11"/>
    <p:sldId id="294" r:id="rId12"/>
    <p:sldId id="292" r:id="rId13"/>
    <p:sldId id="291" r:id="rId14"/>
    <p:sldId id="295" r:id="rId15"/>
    <p:sldId id="287" r:id="rId16"/>
    <p:sldId id="268" r:id="rId17"/>
    <p:sldId id="26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615"/>
    <a:srgbClr val="C8E0F5"/>
    <a:srgbClr val="B53E96"/>
    <a:srgbClr val="DDB011"/>
    <a:srgbClr val="63ADCF"/>
    <a:srgbClr val="66C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372" autoAdjust="0"/>
  </p:normalViewPr>
  <p:slideViewPr>
    <p:cSldViewPr snapToGrid="0">
      <p:cViewPr varScale="1">
        <p:scale>
          <a:sx n="92" d="100"/>
          <a:sy n="92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B0659-D5F7-4F25-89DE-B086C5ABAE3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1AAA31F-F973-4B10-AD60-05C54A4F3D00}">
      <dgm:prSet phldrT="[Text]"/>
      <dgm:spPr>
        <a:solidFill>
          <a:srgbClr val="4B5459"/>
        </a:solidFill>
      </dgm:spPr>
      <dgm:t>
        <a:bodyPr/>
        <a:lstStyle/>
        <a:p>
          <a:r>
            <a:rPr lang="en-US" dirty="0" smtClean="0">
              <a:latin typeface="Myriad Pro" panose="020B0503030403020204" pitchFamily="34" charset="0"/>
            </a:rPr>
            <a:t>India</a:t>
          </a:r>
          <a:endParaRPr lang="en-US" dirty="0">
            <a:latin typeface="Myriad Pro" panose="020B0503030403020204" pitchFamily="34" charset="0"/>
          </a:endParaRPr>
        </a:p>
      </dgm:t>
    </dgm:pt>
    <dgm:pt modelId="{7F41CE0D-F86E-42B5-A74A-07A5B573D796}" type="parTrans" cxnId="{83F8A46E-F443-41D8-8107-99E5D991B078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42BA805D-60D0-45C2-8197-FD3DF8579AD6}" type="sibTrans" cxnId="{83F8A46E-F443-41D8-8107-99E5D991B078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E37FB6B4-58CC-48D4-99FC-C7A01172031B}">
      <dgm:prSet phldrT="[Text]"/>
      <dgm:spPr>
        <a:solidFill>
          <a:srgbClr val="AB8B4D"/>
        </a:solidFill>
      </dgm:spPr>
      <dgm:t>
        <a:bodyPr/>
        <a:lstStyle/>
        <a:p>
          <a:r>
            <a:rPr lang="en-US" dirty="0" smtClean="0">
              <a:latin typeface="Myriad Pro" panose="020B0503030403020204" pitchFamily="34" charset="0"/>
            </a:rPr>
            <a:t>United States</a:t>
          </a:r>
          <a:endParaRPr lang="en-US" dirty="0">
            <a:latin typeface="Myriad Pro" panose="020B0503030403020204" pitchFamily="34" charset="0"/>
          </a:endParaRPr>
        </a:p>
      </dgm:t>
    </dgm:pt>
    <dgm:pt modelId="{1112CDE2-65B8-4D92-8F7B-64F6AB23A1B0}" type="parTrans" cxnId="{3BF6FC61-84B7-4D0E-A764-7381AE2A42C0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2DBAAEC2-8BE9-47B2-8BD4-75CF7893C3BF}" type="sibTrans" cxnId="{3BF6FC61-84B7-4D0E-A764-7381AE2A42C0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8176583F-CC95-4B88-BCAC-0F5CD105A80E}">
      <dgm:prSet phldrT="[Text]"/>
      <dgm:spPr>
        <a:solidFill>
          <a:srgbClr val="E3C066"/>
        </a:solidFill>
      </dgm:spPr>
      <dgm:t>
        <a:bodyPr/>
        <a:lstStyle/>
        <a:p>
          <a:r>
            <a:rPr lang="en-US" dirty="0" smtClean="0">
              <a:latin typeface="Myriad Pro" panose="020B0503030403020204" pitchFamily="34" charset="0"/>
            </a:rPr>
            <a:t>Saudi Arabia</a:t>
          </a:r>
          <a:endParaRPr lang="en-US" dirty="0">
            <a:latin typeface="Myriad Pro" panose="020B0503030403020204" pitchFamily="34" charset="0"/>
          </a:endParaRPr>
        </a:p>
      </dgm:t>
    </dgm:pt>
    <dgm:pt modelId="{A743D687-15A6-48BE-A4E8-BB2A3BB00B45}" type="parTrans" cxnId="{49914881-30F4-4B47-83B9-2EC35EA94497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DEF21826-CD52-4494-9F3C-1BC7D99ADB9D}" type="sibTrans" cxnId="{49914881-30F4-4B47-83B9-2EC35EA94497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08B5700F-30C4-4395-9A85-45D330CE8934}" type="pres">
      <dgm:prSet presAssocID="{93BB0659-D5F7-4F25-89DE-B086C5ABAE30}" presName="Name0" presStyleCnt="0">
        <dgm:presLayoutVars>
          <dgm:dir/>
          <dgm:resizeHandles val="exact"/>
        </dgm:presLayoutVars>
      </dgm:prSet>
      <dgm:spPr/>
    </dgm:pt>
    <dgm:pt modelId="{6E5D8633-7D71-4480-88FD-D10372BCA5CB}" type="pres">
      <dgm:prSet presAssocID="{E1AAA31F-F973-4B10-AD60-05C54A4F3D00}" presName="parTxOnly" presStyleLbl="node1" presStyleIdx="0" presStyleCnt="3" custScaleX="121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DA693-DD89-4A63-93F4-04B6D762EB71}" type="pres">
      <dgm:prSet presAssocID="{42BA805D-60D0-45C2-8197-FD3DF8579AD6}" presName="parSpace" presStyleCnt="0"/>
      <dgm:spPr/>
    </dgm:pt>
    <dgm:pt modelId="{322FD4AE-DB5E-4759-A61B-70912ECB56CE}" type="pres">
      <dgm:prSet presAssocID="{E37FB6B4-58CC-48D4-99FC-C7A01172031B}" presName="parTxOnly" presStyleLbl="node1" presStyleIdx="1" presStyleCnt="3" custScaleX="102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71D42-2D5C-4DE2-950B-DFA3853396FC}" type="pres">
      <dgm:prSet presAssocID="{2DBAAEC2-8BE9-47B2-8BD4-75CF7893C3BF}" presName="parSpace" presStyleCnt="0"/>
      <dgm:spPr/>
    </dgm:pt>
    <dgm:pt modelId="{2F7CD68D-A86B-43B7-9CF4-FAB317DFF650}" type="pres">
      <dgm:prSet presAssocID="{8176583F-CC95-4B88-BCAC-0F5CD105A80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8A46E-F443-41D8-8107-99E5D991B078}" srcId="{93BB0659-D5F7-4F25-89DE-B086C5ABAE30}" destId="{E1AAA31F-F973-4B10-AD60-05C54A4F3D00}" srcOrd="0" destOrd="0" parTransId="{7F41CE0D-F86E-42B5-A74A-07A5B573D796}" sibTransId="{42BA805D-60D0-45C2-8197-FD3DF8579AD6}"/>
    <dgm:cxn modelId="{34A568B6-F2AA-4DDC-8C72-B61124604928}" type="presOf" srcId="{8176583F-CC95-4B88-BCAC-0F5CD105A80E}" destId="{2F7CD68D-A86B-43B7-9CF4-FAB317DFF650}" srcOrd="0" destOrd="0" presId="urn:microsoft.com/office/officeart/2005/8/layout/hChevron3"/>
    <dgm:cxn modelId="{C6BDCE0F-562F-4AB1-A294-740BA2A64799}" type="presOf" srcId="{E1AAA31F-F973-4B10-AD60-05C54A4F3D00}" destId="{6E5D8633-7D71-4480-88FD-D10372BCA5CB}" srcOrd="0" destOrd="0" presId="urn:microsoft.com/office/officeart/2005/8/layout/hChevron3"/>
    <dgm:cxn modelId="{51B6D6B9-4BE8-440D-A485-600E324ADB23}" type="presOf" srcId="{93BB0659-D5F7-4F25-89DE-B086C5ABAE30}" destId="{08B5700F-30C4-4395-9A85-45D330CE8934}" srcOrd="0" destOrd="0" presId="urn:microsoft.com/office/officeart/2005/8/layout/hChevron3"/>
    <dgm:cxn modelId="{4232B05B-C413-4CA9-91D2-17DF0E2B1A0E}" type="presOf" srcId="{E37FB6B4-58CC-48D4-99FC-C7A01172031B}" destId="{322FD4AE-DB5E-4759-A61B-70912ECB56CE}" srcOrd="0" destOrd="0" presId="urn:microsoft.com/office/officeart/2005/8/layout/hChevron3"/>
    <dgm:cxn modelId="{49914881-30F4-4B47-83B9-2EC35EA94497}" srcId="{93BB0659-D5F7-4F25-89DE-B086C5ABAE30}" destId="{8176583F-CC95-4B88-BCAC-0F5CD105A80E}" srcOrd="2" destOrd="0" parTransId="{A743D687-15A6-48BE-A4E8-BB2A3BB00B45}" sibTransId="{DEF21826-CD52-4494-9F3C-1BC7D99ADB9D}"/>
    <dgm:cxn modelId="{3BF6FC61-84B7-4D0E-A764-7381AE2A42C0}" srcId="{93BB0659-D5F7-4F25-89DE-B086C5ABAE30}" destId="{E37FB6B4-58CC-48D4-99FC-C7A01172031B}" srcOrd="1" destOrd="0" parTransId="{1112CDE2-65B8-4D92-8F7B-64F6AB23A1B0}" sibTransId="{2DBAAEC2-8BE9-47B2-8BD4-75CF7893C3BF}"/>
    <dgm:cxn modelId="{870FC2DC-D552-44FF-8CB5-73F9F3F74226}" type="presParOf" srcId="{08B5700F-30C4-4395-9A85-45D330CE8934}" destId="{6E5D8633-7D71-4480-88FD-D10372BCA5CB}" srcOrd="0" destOrd="0" presId="urn:microsoft.com/office/officeart/2005/8/layout/hChevron3"/>
    <dgm:cxn modelId="{63389072-658D-40BE-9442-BC63C8BDFCB0}" type="presParOf" srcId="{08B5700F-30C4-4395-9A85-45D330CE8934}" destId="{B78DA693-DD89-4A63-93F4-04B6D762EB71}" srcOrd="1" destOrd="0" presId="urn:microsoft.com/office/officeart/2005/8/layout/hChevron3"/>
    <dgm:cxn modelId="{F099205B-780E-4135-8E4E-BAD95A983CCC}" type="presParOf" srcId="{08B5700F-30C4-4395-9A85-45D330CE8934}" destId="{322FD4AE-DB5E-4759-A61B-70912ECB56CE}" srcOrd="2" destOrd="0" presId="urn:microsoft.com/office/officeart/2005/8/layout/hChevron3"/>
    <dgm:cxn modelId="{F528BCCC-ABC1-4464-AC71-21894B2D2773}" type="presParOf" srcId="{08B5700F-30C4-4395-9A85-45D330CE8934}" destId="{BFB71D42-2D5C-4DE2-950B-DFA3853396FC}" srcOrd="3" destOrd="0" presId="urn:microsoft.com/office/officeart/2005/8/layout/hChevron3"/>
    <dgm:cxn modelId="{87A64BD3-4503-4454-AC58-983BA975D67B}" type="presParOf" srcId="{08B5700F-30C4-4395-9A85-45D330CE8934}" destId="{2F7CD68D-A86B-43B7-9CF4-FAB317DFF65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D8633-7D71-4480-88FD-D10372BCA5CB}">
      <dsp:nvSpPr>
        <dsp:cNvPr id="0" name=""/>
        <dsp:cNvSpPr/>
      </dsp:nvSpPr>
      <dsp:spPr>
        <a:xfrm>
          <a:off x="1996" y="0"/>
          <a:ext cx="2219073" cy="294371"/>
        </a:xfrm>
        <a:prstGeom prst="homePlate">
          <a:avLst/>
        </a:prstGeom>
        <a:solidFill>
          <a:srgbClr val="4B54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Myriad Pro" panose="020B0503030403020204" pitchFamily="34" charset="0"/>
            </a:rPr>
            <a:t>India</a:t>
          </a:r>
          <a:endParaRPr lang="en-US" sz="1500" kern="1200" dirty="0">
            <a:latin typeface="Myriad Pro" panose="020B0503030403020204" pitchFamily="34" charset="0"/>
          </a:endParaRPr>
        </a:p>
      </dsp:txBody>
      <dsp:txXfrm>
        <a:off x="1996" y="0"/>
        <a:ext cx="2145480" cy="294371"/>
      </dsp:txXfrm>
    </dsp:sp>
    <dsp:sp modelId="{322FD4AE-DB5E-4759-A61B-70912ECB56CE}">
      <dsp:nvSpPr>
        <dsp:cNvPr id="0" name=""/>
        <dsp:cNvSpPr/>
      </dsp:nvSpPr>
      <dsp:spPr>
        <a:xfrm>
          <a:off x="1856286" y="0"/>
          <a:ext cx="1863427" cy="294371"/>
        </a:xfrm>
        <a:prstGeom prst="chevron">
          <a:avLst/>
        </a:prstGeom>
        <a:solidFill>
          <a:srgbClr val="AB8B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Myriad Pro" panose="020B0503030403020204" pitchFamily="34" charset="0"/>
            </a:rPr>
            <a:t>United States</a:t>
          </a:r>
          <a:endParaRPr lang="en-US" sz="1500" kern="1200" dirty="0">
            <a:latin typeface="Myriad Pro" panose="020B0503030403020204" pitchFamily="34" charset="0"/>
          </a:endParaRPr>
        </a:p>
      </dsp:txBody>
      <dsp:txXfrm>
        <a:off x="2003472" y="0"/>
        <a:ext cx="1569056" cy="294371"/>
      </dsp:txXfrm>
    </dsp:sp>
    <dsp:sp modelId="{2F7CD68D-A86B-43B7-9CF4-FAB317DFF650}">
      <dsp:nvSpPr>
        <dsp:cNvPr id="0" name=""/>
        <dsp:cNvSpPr/>
      </dsp:nvSpPr>
      <dsp:spPr>
        <a:xfrm>
          <a:off x="3354929" y="0"/>
          <a:ext cx="1823921" cy="294371"/>
        </a:xfrm>
        <a:prstGeom prst="chevron">
          <a:avLst/>
        </a:prstGeom>
        <a:solidFill>
          <a:srgbClr val="E3C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Myriad Pro" panose="020B0503030403020204" pitchFamily="34" charset="0"/>
            </a:rPr>
            <a:t>Saudi Arabia</a:t>
          </a:r>
          <a:endParaRPr lang="en-US" sz="1500" kern="1200" dirty="0">
            <a:latin typeface="Myriad Pro" panose="020B0503030403020204" pitchFamily="34" charset="0"/>
          </a:endParaRPr>
        </a:p>
      </dsp:txBody>
      <dsp:txXfrm>
        <a:off x="3502115" y="0"/>
        <a:ext cx="1529550" cy="294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4A3ED-32B9-4008-9C95-627E4602F9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0DCA-3A8D-4A91-A0D8-1945FE10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4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create a new slide: right</a:t>
            </a:r>
            <a:r>
              <a:rPr lang="en-US" baseline="0" dirty="0" smtClean="0"/>
              <a:t> click and select “Duplicate Slide.”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0DCA-3A8D-4A91-A0D8-1945FE107E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7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 can address</a:t>
            </a:r>
            <a:r>
              <a:rPr lang="en-US" baseline="0" dirty="0" smtClean="0"/>
              <a:t> as many or as few of these as they wish.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0DCA-3A8D-4A91-A0D8-1945FE107E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6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8814" indent="-28800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52021" indent="-230404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12830" indent="-230404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73639" indent="-230404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34448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95256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56065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16873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A7455-EF52-4504-8430-CB30915879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i="1"/>
              <a:t>90% of a personal identity is not obvious yet we often treat people based on the 10% that is.</a:t>
            </a:r>
          </a:p>
          <a:p>
            <a:pPr eaLnBrk="1" hangingPunct="1"/>
            <a:r>
              <a:rPr lang="en-US" altLang="en-US" i="1"/>
              <a:t>Furthermore, according to neurologists, it takes the human brain a fraction of a millisecond to perceive “difference”…especially racial/ethnic difference.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Ask group for input on how to get to know one beyond just the 10%.</a:t>
            </a:r>
          </a:p>
          <a:p>
            <a:pPr eaLnBrk="1" hangingPunct="1"/>
            <a:r>
              <a:rPr lang="en-US" altLang="en-US"/>
              <a:t>Ask group at what point it becomes appropriate to inquire about a person’s religion, or class, or sexual orientation. (If group feels it is never appropriate to ask those questions, ask how they can avoid labeling or stereotyping individuals).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57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8814" indent="-28800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52021" indent="-230404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12830" indent="-230404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73639" indent="-230404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34448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95256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56065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16873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A7455-EF52-4504-8430-CB30915879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i="1"/>
              <a:t>90% of a personal identity is not obvious yet we often treat people based on the 10% that is.</a:t>
            </a:r>
          </a:p>
          <a:p>
            <a:pPr eaLnBrk="1" hangingPunct="1"/>
            <a:r>
              <a:rPr lang="en-US" altLang="en-US" i="1"/>
              <a:t>Furthermore, according to neurologists, it takes the human brain a fraction of a millisecond to perceive “difference”…especially racial/ethnic difference.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Ask group for input on how to get to know one beyond just the 10%.</a:t>
            </a:r>
          </a:p>
          <a:p>
            <a:pPr eaLnBrk="1" hangingPunct="1"/>
            <a:r>
              <a:rPr lang="en-US" altLang="en-US"/>
              <a:t>Ask group at what point it becomes appropriate to inquire about a person’s religion, or class, or sexual orientation. (If group feels it is never appropriate to ask those questions, ask how they can avoid labeling or stereotyping individuals).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28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F7EE0-95D9-4F83-8606-DCDF8E4EA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97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49B00-577F-437F-81FB-14EE3CB56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1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apologizing involuntarily </a:t>
            </a:r>
            <a:r>
              <a:rPr lang="en-US" dirty="0" smtClean="0"/>
              <a:t>when scooting past someone, both to warn of your presence and to express </a:t>
            </a:r>
            <a:r>
              <a:rPr lang="en-US" b="1" dirty="0" smtClean="0"/>
              <a:t>regret for any inconvenience </a:t>
            </a:r>
            <a:r>
              <a:rPr lang="en-US" dirty="0" smtClean="0"/>
              <a:t>your mere existence may have caused. It is </a:t>
            </a:r>
            <a:r>
              <a:rPr lang="en-US" b="1" dirty="0" smtClean="0"/>
              <a:t>greeting people </a:t>
            </a:r>
            <a:r>
              <a:rPr lang="en-US" dirty="0" smtClean="0"/>
              <a:t>as they step into a lift and </a:t>
            </a:r>
            <a:r>
              <a:rPr lang="en-US" b="1" dirty="0" smtClean="0"/>
              <a:t>wishing them well </a:t>
            </a:r>
            <a:r>
              <a:rPr lang="en-US" dirty="0" smtClean="0"/>
              <a:t>as they leave. It </a:t>
            </a:r>
            <a:r>
              <a:rPr lang="en-US" b="0" dirty="0" smtClean="0"/>
              <a:t>is</a:t>
            </a:r>
            <a:r>
              <a:rPr lang="en-US" b="1" dirty="0" smtClean="0"/>
              <a:t> a strong preference for avoiding confrontation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186F-28F2-4F26-AD54-F6E3C1BA6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4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Ask the Audience:</a:t>
            </a:r>
          </a:p>
          <a:p>
            <a:r>
              <a:rPr lang="en-US" sz="900" dirty="0"/>
              <a:t>What are some generalizations you would make about American</a:t>
            </a:r>
            <a:r>
              <a:rPr lang="en-US" sz="900" baseline="0" dirty="0"/>
              <a:t> culture? </a:t>
            </a:r>
            <a:endParaRPr lang="en-US" sz="900" dirty="0"/>
          </a:p>
          <a:p>
            <a:r>
              <a:rPr lang="en-US" sz="900" dirty="0"/>
              <a:t>When</a:t>
            </a:r>
            <a:r>
              <a:rPr lang="en-US" sz="900" baseline="0" dirty="0"/>
              <a:t> we generalize about American culture with these 5 aspects, what does it mean to be independent or informal or direct”?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49B00-577F-437F-81FB-14EE3CB56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00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Language Competence – understanding/being understood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186F-28F2-4F26-AD54-F6E3C1BA6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21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69CF73-3EF9-4AAE-B9DC-58AC1BFB309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1F4C42-2980-43DC-AA5A-CCE33585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8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79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2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8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58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61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77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8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39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43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6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4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64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4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5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5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1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4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3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9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15F9-A6EC-4BD9-9382-DA6209EAC07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6658-58BA-4DCA-90E3-4AD8732D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4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9737-2DF0-461D-9A59-793E25D72C3C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51C5-CDF1-456A-B1A3-6A2BA8F6A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48025" y="1693718"/>
            <a:ext cx="8735319" cy="3812303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iLEAD WORKSHOP SERIES</a:t>
            </a:r>
            <a:r>
              <a:rPr lang="en-US" sz="1600" b="1" dirty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sz="1600" b="1" dirty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40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FOR VISITING </a:t>
            </a:r>
            <a:r>
              <a:rPr lang="en-US" sz="40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SCHOLARS #3</a:t>
            </a:r>
            <a:r>
              <a:rPr lang="en-US" sz="40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sz="40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40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sz="4000" b="1" i="1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Provided by:</a:t>
            </a:r>
            <a:b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000" b="1" dirty="0">
                <a:solidFill>
                  <a:srgbClr val="4A5358"/>
                </a:solidFill>
                <a:latin typeface="Myriad Pro" panose="020B0503030403020204" pitchFamily="34" charset="0"/>
              </a:rPr>
              <a:t>Purdue Polytechnic </a:t>
            </a:r>
            <a: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Institute</a:t>
            </a:r>
            <a:b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The Office of International Students and Scholars</a:t>
            </a:r>
            <a:b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000" b="1" dirty="0">
                <a:solidFill>
                  <a:srgbClr val="4A5358"/>
                </a:solidFill>
                <a:latin typeface="Myriad Pro" panose="020B0503030403020204" pitchFamily="34" charset="0"/>
              </a:rPr>
              <a:t>T</a:t>
            </a:r>
            <a: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he Center for Intercultural Learning, Mentorship, Assessment and Research</a:t>
            </a:r>
            <a:b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000" b="1" dirty="0">
                <a:solidFill>
                  <a:srgbClr val="4A5358"/>
                </a:solidFill>
                <a:latin typeface="Myriad Pro" panose="020B0503030403020204" pitchFamily="34" charset="0"/>
              </a:rPr>
              <a:t/>
            </a:r>
            <a:br>
              <a:rPr lang="en-US" sz="2000" b="1" dirty="0">
                <a:solidFill>
                  <a:srgbClr val="4A5358"/>
                </a:solidFill>
                <a:latin typeface="Myriad Pro" panose="020B0503030403020204" pitchFamily="34" charset="0"/>
              </a:rPr>
            </a:br>
            <a: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Presenter: </a:t>
            </a:r>
            <a:r>
              <a:rPr lang="en-US" sz="20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Dr. Daniel Jones</a:t>
            </a:r>
            <a:endParaRPr lang="en-US" sz="44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2" y="4570265"/>
            <a:ext cx="2743203" cy="20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416" y="363497"/>
            <a:ext cx="841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American Cultural Values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5459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74416" y="1725580"/>
            <a:ext cx="8224647" cy="3907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Independence – Hofstede Cultural Dimensions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Equality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Informality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Directness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Punctuality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B5459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50" y="2985085"/>
            <a:ext cx="5733333" cy="2647619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/>
          </p:nvPr>
        </p:nvGraphicFramePr>
        <p:xfrm>
          <a:off x="6079992" y="5624772"/>
          <a:ext cx="5180847" cy="29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86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746" y="430593"/>
            <a:ext cx="6487454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4A5358"/>
                </a:solidFill>
                <a:latin typeface="Myriad Pro" panose="020B0503030403020204" pitchFamily="34" charset="0"/>
              </a:rPr>
              <a:t>Cultural Difference</a:t>
            </a:r>
            <a:endParaRPr lang="en-US" sz="4800" b="1" dirty="0">
              <a:solidFill>
                <a:srgbClr val="4A5358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746" y="1656181"/>
            <a:ext cx="8682014" cy="48481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How is the United States different?</a:t>
            </a:r>
          </a:p>
          <a:p>
            <a:pPr marL="0" indent="0">
              <a:buNone/>
            </a:pPr>
            <a:endParaRPr lang="en-US" dirty="0" smtClean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Which of these difference might be challenging for you?</a:t>
            </a:r>
          </a:p>
          <a:p>
            <a:endParaRPr lang="en-US" sz="1700" dirty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Discuss in groups of 3-4 for 5-7 minutes</a:t>
            </a:r>
          </a:p>
          <a:p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Share your list of problems</a:t>
            </a:r>
          </a:p>
          <a:p>
            <a:endParaRPr lang="en-US" sz="1200" dirty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r>
              <a:rPr lang="en-US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Let’s discuss.</a:t>
            </a:r>
            <a:endParaRPr lang="en-US" dirty="0">
              <a:solidFill>
                <a:srgbClr val="4B5459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31" y="2061590"/>
            <a:ext cx="1513981" cy="1513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62" y="2192251"/>
            <a:ext cx="1223766" cy="1223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63" y="2134326"/>
            <a:ext cx="1340427" cy="1340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1" y="2192250"/>
            <a:ext cx="1256419" cy="12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362" y="503148"/>
            <a:ext cx="9315091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Critical Incidences</a:t>
            </a:r>
            <a:endParaRPr lang="en-US" sz="4800" b="1" dirty="0">
              <a:solidFill>
                <a:srgbClr val="4B5459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362" y="1828710"/>
            <a:ext cx="8275153" cy="440874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Alcohol</a:t>
            </a:r>
          </a:p>
          <a:p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Where to eat?</a:t>
            </a:r>
          </a:p>
          <a:p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Clothing</a:t>
            </a:r>
          </a:p>
          <a:p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Language Competence</a:t>
            </a:r>
          </a:p>
          <a:p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</a:rPr>
              <a:t>C</a:t>
            </a: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ommunication style</a:t>
            </a:r>
          </a:p>
          <a:p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Gender roles</a:t>
            </a:r>
          </a:p>
          <a:p>
            <a:pPr marL="0" indent="0">
              <a:buNone/>
            </a:pPr>
            <a:endParaRPr lang="en-US" sz="800" dirty="0">
              <a:solidFill>
                <a:srgbClr val="4B5459"/>
              </a:solidFill>
              <a:latin typeface="Myriad Pro" panose="020B0503030403020204" pitchFamily="34" charset="0"/>
            </a:endParaRPr>
          </a:p>
          <a:p>
            <a:pPr marL="233363" indent="-233363"/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</a:rPr>
              <a:t>Why did that happen?</a:t>
            </a:r>
          </a:p>
          <a:p>
            <a:pPr marL="233363" indent="-233363"/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</a:rPr>
              <a:t>Suspend judgement and create </a:t>
            </a: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awareness</a:t>
            </a:r>
            <a:endParaRPr lang="en-US" sz="2400" dirty="0">
              <a:solidFill>
                <a:srgbClr val="4B5459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55" y="1828711"/>
            <a:ext cx="5309398" cy="27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332" y="520290"/>
            <a:ext cx="8785908" cy="92032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4B5459"/>
                </a:solidFill>
                <a:latin typeface="Myriad Pro" panose="020B0503030403020204" pitchFamily="34" charset="0"/>
              </a:rPr>
              <a:t>KEY INSIGHTS AND LEARNING</a:t>
            </a:r>
            <a:endParaRPr lang="en-US" sz="4800" b="1" dirty="0">
              <a:solidFill>
                <a:srgbClr val="4B5459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332" y="1679830"/>
            <a:ext cx="8548086" cy="435133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Appropriate </a:t>
            </a:r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behavior in one culture may be considered rude in another culture. It all depends on the cultural context.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is important to ask for more information about what we experience or observe, especially if we are offended by the behavior or don't understand it.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Suspending judgement is an important component of remaining open, objective, and in the Learning Zone.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B545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Identifying potential stress points and strategies for managing emotions can reduce the effects of culture shock.</a:t>
            </a:r>
          </a:p>
        </p:txBody>
      </p:sp>
    </p:spTree>
    <p:extLst>
      <p:ext uri="{BB962C8B-B14F-4D97-AF65-F5344CB8AC3E}">
        <p14:creationId xmlns:p14="http://schemas.microsoft.com/office/powerpoint/2010/main" val="31502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80163" y="1267690"/>
            <a:ext cx="4031673" cy="40316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80956" y="2980113"/>
            <a:ext cx="3830089" cy="8977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Homework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84" y="5101464"/>
            <a:ext cx="2671316" cy="1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0" y="517525"/>
            <a:ext cx="7798377" cy="835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" panose="020B0503030403020204" pitchFamily="34" charset="0"/>
              </a:rPr>
              <a:t>Writing Prompt</a:t>
            </a:r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60" y="5332283"/>
            <a:ext cx="2185540" cy="1073854"/>
          </a:xfrm>
        </p:spPr>
      </p:pic>
      <p:sp>
        <p:nvSpPr>
          <p:cNvPr id="4" name="Rectangle 3"/>
          <p:cNvSpPr/>
          <p:nvPr/>
        </p:nvSpPr>
        <p:spPr>
          <a:xfrm>
            <a:off x="2914650" y="1748042"/>
            <a:ext cx="7590559" cy="34266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Myriad Pro" panose="020B0503030403020204" pitchFamily="34" charset="0"/>
              </a:rPr>
              <a:t>Because of who you are or where you’re </a:t>
            </a:r>
            <a:r>
              <a:rPr lang="en-US" sz="2400" dirty="0" smtClean="0">
                <a:latin typeface="Myriad Pro" panose="020B0503030403020204" pitchFamily="34" charset="0"/>
              </a:rPr>
              <a:t>from . . .</a:t>
            </a:r>
            <a:endParaRPr lang="en-US" sz="2400" dirty="0"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Myriad Pro" panose="020B05030304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" panose="020B0503030403020204" pitchFamily="34" charset="0"/>
              </a:rPr>
              <a:t>Have you been stereotyped?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" panose="020B0503030403020204" pitchFamily="34" charset="0"/>
              </a:rPr>
              <a:t>Have you been discriminated against?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" panose="020B0503030403020204" pitchFamily="34" charset="0"/>
              </a:rPr>
              <a:t>Have you been excluded?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180956" y="2980113"/>
            <a:ext cx="3830089" cy="8977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A61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Thank You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CCA6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84" y="5111855"/>
            <a:ext cx="2671316" cy="1312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604" y="4873336"/>
            <a:ext cx="7590559" cy="17560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dirty="0" smtClean="0">
                <a:latin typeface="Myriad Pro" panose="020B0503030403020204" pitchFamily="34" charset="0"/>
              </a:rPr>
              <a:t>Contact info:</a:t>
            </a:r>
          </a:p>
          <a:p>
            <a:r>
              <a:rPr lang="en-US" dirty="0" smtClean="0">
                <a:solidFill>
                  <a:srgbClr val="CCA615"/>
                </a:solidFill>
                <a:latin typeface="Myriad Pro" panose="020B0503030403020204" pitchFamily="34" charset="0"/>
              </a:rPr>
              <a:t>dcjones@purdue.edu</a:t>
            </a:r>
            <a:endParaRPr lang="en-US" dirty="0">
              <a:solidFill>
                <a:srgbClr val="CCA615"/>
              </a:solidFill>
              <a:latin typeface="Myriad Pro" panose="020B0503030403020204" pitchFamily="34" charset="0"/>
            </a:endParaRPr>
          </a:p>
          <a:p>
            <a:r>
              <a:rPr lang="en-US" dirty="0" smtClean="0">
                <a:solidFill>
                  <a:srgbClr val="CCA615"/>
                </a:solidFill>
                <a:latin typeface="Myriad Pro" panose="020B0503030403020204" pitchFamily="34" charset="0"/>
              </a:rPr>
              <a:t>shouston@purdue.edu</a:t>
            </a:r>
            <a:endParaRPr lang="en-US" dirty="0">
              <a:solidFill>
                <a:srgbClr val="CCA615"/>
              </a:solidFill>
              <a:latin typeface="Myriad Pro" panose="020B0503030403020204" pitchFamily="34" charset="0"/>
            </a:endParaRPr>
          </a:p>
          <a:p>
            <a:r>
              <a:rPr lang="en-US" dirty="0" smtClean="0">
                <a:solidFill>
                  <a:srgbClr val="CCA615"/>
                </a:solidFill>
                <a:latin typeface="Myriad Pro" panose="020B0503030403020204" pitchFamily="34" charset="0"/>
              </a:rPr>
              <a:t>sparks36@purdue.edu</a:t>
            </a:r>
            <a:endParaRPr lang="en-US" dirty="0">
              <a:solidFill>
                <a:srgbClr val="CCA615"/>
              </a:solidFill>
              <a:latin typeface="Myriad Pro" panose="020B0503030403020204" pitchFamily="34" charset="0"/>
            </a:endParaRPr>
          </a:p>
          <a:p>
            <a:r>
              <a:rPr lang="en-US" dirty="0" smtClean="0">
                <a:solidFill>
                  <a:srgbClr val="CCA615"/>
                </a:solidFill>
                <a:latin typeface="Myriad Pro" panose="020B0503030403020204" pitchFamily="34" charset="0"/>
              </a:rPr>
              <a:t>mclugh@purdue.edu</a:t>
            </a:r>
            <a:endParaRPr lang="en-US" dirty="0">
              <a:solidFill>
                <a:srgbClr val="CCA615"/>
              </a:solidFill>
              <a:latin typeface="Myriad Pro" panose="020B0503030403020204" pitchFamily="34" charset="0"/>
            </a:endParaRPr>
          </a:p>
          <a:p>
            <a:r>
              <a:rPr lang="en-US" dirty="0" err="1" smtClean="0">
                <a:solidFill>
                  <a:srgbClr val="CCA615"/>
                </a:solidFill>
                <a:latin typeface="Myriad Pro" panose="020B0503030403020204" pitchFamily="34" charset="0"/>
              </a:rPr>
              <a:t>barajase@purdue.ed</a:t>
            </a:r>
            <a:r>
              <a:rPr lang="en-US" dirty="0" smtClean="0">
                <a:solidFill>
                  <a:srgbClr val="CCA615"/>
                </a:solidFill>
                <a:latin typeface="Myriad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0" y="517525"/>
            <a:ext cx="8889423" cy="144635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Myriad Pro" panose="020B0503030403020204" pitchFamily="34" charset="0"/>
              </a:rPr>
              <a:t>Workshop #3:</a:t>
            </a:r>
            <a:r>
              <a:rPr lang="en-US" sz="3200" dirty="0">
                <a:latin typeface="Myriad Pro" panose="020B0503030403020204" pitchFamily="34" charset="0"/>
              </a:rPr>
              <a:t/>
            </a:r>
            <a:br>
              <a:rPr lang="en-US" sz="3200" dirty="0">
                <a:latin typeface="Myriad Pro" panose="020B0503030403020204" pitchFamily="34" charset="0"/>
              </a:rPr>
            </a:br>
            <a:r>
              <a:rPr lang="en-US" sz="3200" dirty="0">
                <a:latin typeface="Myriad Pro" panose="020B0503030403020204" pitchFamily="34" charset="0"/>
              </a:rPr>
              <a:t>Culture </a:t>
            </a:r>
            <a:r>
              <a:rPr lang="en-US" sz="3200" dirty="0" smtClean="0">
                <a:latin typeface="Myriad Pro" panose="020B0503030403020204" pitchFamily="34" charset="0"/>
              </a:rPr>
              <a:t>Shock &amp; Developing a Support </a:t>
            </a:r>
            <a:r>
              <a:rPr lang="en-US" sz="3200" dirty="0">
                <a:latin typeface="Myriad Pro" panose="020B0503030403020204" pitchFamily="34" charset="0"/>
              </a:rPr>
              <a:t>Network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60" y="5332283"/>
            <a:ext cx="2185540" cy="1073854"/>
          </a:xfrm>
        </p:spPr>
      </p:pic>
      <p:sp>
        <p:nvSpPr>
          <p:cNvPr id="3" name="Rectangle 2"/>
          <p:cNvSpPr/>
          <p:nvPr/>
        </p:nvSpPr>
        <p:spPr>
          <a:xfrm>
            <a:off x="2914650" y="1716870"/>
            <a:ext cx="7590559" cy="34266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Myriad Pro" panose="020B0503030403020204" pitchFamily="34" charset="0"/>
              </a:rPr>
              <a:t>Agenda: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Myriad Pro" panose="020B0503030403020204" pitchFamily="34" charset="0"/>
              </a:rPr>
              <a:t>Share writing prompt reflections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Myriad Pro" panose="020B0503030403020204" pitchFamily="34" charset="0"/>
              </a:rPr>
              <a:t>What is “culture?”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Myriad Pro" panose="020B0503030403020204" pitchFamily="34" charset="0"/>
              </a:rPr>
              <a:t>Intercultural Openness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Myriad Pro" panose="020B0503030403020204" pitchFamily="34" charset="0"/>
              </a:rPr>
              <a:t>Value and Diversity Dimensions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Myriad Pro" panose="020B0503030403020204" pitchFamily="34" charset="0"/>
              </a:rPr>
              <a:t>Critical Incidences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Myriad Pro" panose="020B0503030403020204" pitchFamily="34" charset="0"/>
              </a:rPr>
              <a:t>Writing Prompt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0" y="517525"/>
            <a:ext cx="7871114" cy="835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" panose="020B0503030403020204" pitchFamily="34" charset="0"/>
              </a:rPr>
              <a:t>Writing </a:t>
            </a:r>
            <a:r>
              <a:rPr lang="en-US" smtClean="0">
                <a:latin typeface="Myriad Pro" panose="020B0503030403020204" pitchFamily="34" charset="0"/>
              </a:rPr>
              <a:t>Prompt Homework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6555" y="1610592"/>
            <a:ext cx="9518071" cy="192231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yriad Pro" panose="020B0503030403020204" pitchFamily="34" charset="0"/>
              </a:rPr>
              <a:t>Who is your support network at home?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yriad Pro" panose="020B0503030403020204" pitchFamily="34" charset="0"/>
              </a:rPr>
              <a:t>Who is your support network at Purdue/in the Greater Lafayette area?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yriad Pro" panose="020B0503030403020204" pitchFamily="34" charset="0"/>
              </a:rPr>
              <a:t>How will you expand your local support network</a:t>
            </a:r>
            <a:r>
              <a:rPr lang="en-US" sz="2400" dirty="0" smtClean="0">
                <a:latin typeface="Myriad Pro" panose="020B0503030403020204" pitchFamily="34" charset="0"/>
              </a:rPr>
              <a:t>?</a:t>
            </a:r>
            <a:endParaRPr lang="en-US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80163" y="1267690"/>
            <a:ext cx="4031673" cy="40316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80956" y="2980113"/>
            <a:ext cx="3830089" cy="8977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What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 is “culture?”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84" y="5101464"/>
            <a:ext cx="2671316" cy="1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3137724" y="464999"/>
            <a:ext cx="7316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53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Metaphors of Culture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A53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25" y="2119108"/>
            <a:ext cx="6000451" cy="2757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577" y="2306319"/>
            <a:ext cx="1047973" cy="1047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577" y="3596641"/>
            <a:ext cx="1084430" cy="108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3424444" y="576759"/>
            <a:ext cx="6675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53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Tip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4A53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of the Iceberg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A53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http://careerhmo.com/wp-content/uploads/2015/07/Ice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90" y="1794294"/>
            <a:ext cx="5277629" cy="39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389" y="730691"/>
            <a:ext cx="9397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Impact" charset="0"/>
                <a:cs typeface="Impact" charset="0"/>
              </a:rPr>
              <a:t>AAC&amp;U VALUE Rubric: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Impact" charset="0"/>
                <a:cs typeface="Impact" charset="0"/>
              </a:rPr>
              <a:t>Intercultural Knowledge and Competence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14389" y="2529943"/>
          <a:ext cx="9115964" cy="2503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>
                    <a:solidFill>
                      <a:srgbClr val="B53E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anose="020B0503030403020204" pitchFamily="34" charset="0"/>
                        </a:rPr>
                        <a:t>Developing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>
                    <a:solidFill>
                      <a:srgbClr val="B53E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anose="020B0503030403020204" pitchFamily="34" charset="0"/>
                        </a:rPr>
                        <a:t>Emerging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>
                    <a:solidFill>
                      <a:srgbClr val="B53E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anose="020B0503030403020204" pitchFamily="34" charset="0"/>
                        </a:rPr>
                        <a:t>Proficient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>
                    <a:solidFill>
                      <a:srgbClr val="B53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2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anose="020B0503030403020204" pitchFamily="34" charset="0"/>
                        </a:rPr>
                        <a:t>Attitudes</a:t>
                      </a:r>
                      <a:endParaRPr lang="en-US" sz="2400" dirty="0">
                        <a:effectLst/>
                        <a:latin typeface="Myriad Pro" panose="020B0503030403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Myriad Pro" panose="020B0503030403020204" pitchFamily="34" charset="0"/>
                        </a:rPr>
                        <a:t>Openness</a:t>
                      </a:r>
                      <a:endParaRPr lang="en-US" sz="24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53E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anose="020B0503030403020204" pitchFamily="34" charset="0"/>
                        </a:rPr>
                        <a:t>Has difficulty suspending judgment in interactions with culturally different others, and is aware of own judgment and expresses a willingness to change. </a:t>
                      </a:r>
                      <a:endParaRPr lang="en-US" sz="24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anose="020B0503030403020204" pitchFamily="34" charset="0"/>
                        </a:rPr>
                        <a:t>Begins to suspend judgment in valuing interactions with culturally different others. Begins to initiate and develop interactions with culturally different </a:t>
                      </a:r>
                      <a:r>
                        <a:rPr lang="en-US" sz="1600" dirty="0" smtClean="0">
                          <a:effectLst/>
                          <a:latin typeface="Myriad Pro" panose="020B0503030403020204" pitchFamily="34" charset="0"/>
                        </a:rPr>
                        <a:t>others</a:t>
                      </a:r>
                      <a:endParaRPr lang="en-US" sz="24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Myriad Pro" panose="020B0503030403020204" pitchFamily="34" charset="0"/>
                        </a:rPr>
                        <a:t>Initiates</a:t>
                      </a:r>
                      <a:r>
                        <a:rPr lang="en-US" sz="1600" dirty="0">
                          <a:effectLst/>
                          <a:latin typeface="Myriad Pro" panose="020B0503030403020204" pitchFamily="34" charset="0"/>
                        </a:rPr>
                        <a:t> and develops </a:t>
                      </a:r>
                      <a:r>
                        <a:rPr lang="en-US" sz="1600" b="1" dirty="0">
                          <a:effectLst/>
                          <a:latin typeface="Myriad Pro" panose="020B0503030403020204" pitchFamily="34" charset="0"/>
                        </a:rPr>
                        <a:t>interactions</a:t>
                      </a:r>
                      <a:r>
                        <a:rPr lang="en-US" sz="1600" dirty="0">
                          <a:effectLst/>
                          <a:latin typeface="Myriad Pro" panose="020B0503030403020204" pitchFamily="34" charset="0"/>
                        </a:rPr>
                        <a:t> with culturally different others. </a:t>
                      </a:r>
                      <a:r>
                        <a:rPr lang="en-US" sz="1600" b="1" dirty="0">
                          <a:effectLst/>
                          <a:latin typeface="Myriad Pro" panose="020B0503030403020204" pitchFamily="34" charset="0"/>
                        </a:rPr>
                        <a:t>Suspends judgment</a:t>
                      </a:r>
                      <a:r>
                        <a:rPr lang="en-US" sz="1600" dirty="0">
                          <a:effectLst/>
                          <a:latin typeface="Myriad Pro" panose="020B0503030403020204" pitchFamily="34" charset="0"/>
                        </a:rPr>
                        <a:t> in valuing her/his interactions with culturally different others. </a:t>
                      </a:r>
                      <a:endParaRPr lang="en-US" sz="24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8E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24" y="3541262"/>
            <a:ext cx="1228115" cy="12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878" y="5334151"/>
            <a:ext cx="1406889" cy="14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46092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Tipping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5459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346246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Restaurants and Food Delivery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2070381"/>
            <a:ext cx="5608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Expected 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U.S.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Tip (gratuity) sometimes added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bill.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ip between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15-20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Not tipping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extremely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rude.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5459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lso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expected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for deliveries.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expected where you order food at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counter.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5459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12374" y="2764799"/>
            <a:ext cx="4164774" cy="27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884" y="291861"/>
            <a:ext cx="8726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545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Midwest Culture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5459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092" y="1145226"/>
            <a:ext cx="8562975" cy="5282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5884" y="5770880"/>
            <a:ext cx="306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“Midwest Nice”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758</Words>
  <Application>Microsoft Office PowerPoint</Application>
  <PresentationFormat>Widescreen</PresentationFormat>
  <Paragraphs>114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Impact</vt:lpstr>
      <vt:lpstr>Myriad Pro</vt:lpstr>
      <vt:lpstr>Times</vt:lpstr>
      <vt:lpstr>Times New Roman</vt:lpstr>
      <vt:lpstr>Office Theme</vt:lpstr>
      <vt:lpstr>1_Office Theme</vt:lpstr>
      <vt:lpstr>2_Office Theme</vt:lpstr>
      <vt:lpstr>iLEAD WORKSHOP SERIES FOR VISITING SCHOLARS #3  Provided by: Purdue Polytechnic Institute The Office of International Students and Scholars The Center for Intercultural Learning, Mentorship, Assessment and Research   Presenter: Dr. Daniel Jones</vt:lpstr>
      <vt:lpstr>Workshop #3: Culture Shock &amp; Developing a Support Network</vt:lpstr>
      <vt:lpstr>Writing Prompt 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Cultural Difference</vt:lpstr>
      <vt:lpstr>Critical Incidences</vt:lpstr>
      <vt:lpstr>KEY INSIGHTS AND LEARNING</vt:lpstr>
      <vt:lpstr>PowerPoint Presentation</vt:lpstr>
      <vt:lpstr>Writing Prompt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iLEAD WORKSHOP SERIES FOR VISITING SCHOLARS  Sponsored by the Office of International Students and Scholars, the Cent</dc:title>
  <dc:creator>Jones, Daniel C</dc:creator>
  <cp:lastModifiedBy>Jones, Daniel C</cp:lastModifiedBy>
  <cp:revision>53</cp:revision>
  <dcterms:created xsi:type="dcterms:W3CDTF">2019-08-02T18:39:17Z</dcterms:created>
  <dcterms:modified xsi:type="dcterms:W3CDTF">2019-09-30T12:34:27Z</dcterms:modified>
</cp:coreProperties>
</file>