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sldIdLst>
    <p:sldId id="257" r:id="rId4"/>
    <p:sldId id="258" r:id="rId5"/>
    <p:sldId id="259" r:id="rId6"/>
    <p:sldId id="288" r:id="rId7"/>
    <p:sldId id="298" r:id="rId8"/>
    <p:sldId id="303" r:id="rId9"/>
    <p:sldId id="302" r:id="rId10"/>
    <p:sldId id="304" r:id="rId11"/>
    <p:sldId id="305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0F5"/>
    <a:srgbClr val="CCA615"/>
    <a:srgbClr val="B53E96"/>
    <a:srgbClr val="DDB011"/>
    <a:srgbClr val="63ADCF"/>
    <a:srgbClr val="66C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930" autoAdjust="0"/>
  </p:normalViewPr>
  <p:slideViewPr>
    <p:cSldViewPr snapToGrid="0">
      <p:cViewPr varScale="1">
        <p:scale>
          <a:sx n="95" d="100"/>
          <a:sy n="95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4A3ED-32B9-4008-9C95-627E4602F9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A0DCA-3A8D-4A91-A0D8-1945FE1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49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create a new slide: right</a:t>
            </a:r>
            <a:r>
              <a:rPr lang="en-US" baseline="0" dirty="0" smtClean="0"/>
              <a:t> click and select “Duplicate Slide.”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A0DCA-3A8D-4A91-A0D8-1945FE107E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1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Participants can address</a:t>
            </a:r>
            <a:r>
              <a:rPr lang="en-US" baseline="0" dirty="0" smtClean="0"/>
              <a:t> as many or as few of these as they wish.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A0DCA-3A8D-4A91-A0D8-1945FE107E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61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Participants can address</a:t>
            </a:r>
            <a:r>
              <a:rPr lang="en-US" baseline="0" dirty="0" smtClean="0"/>
              <a:t> as many or as few of these as they wish.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A0DCA-3A8D-4A91-A0D8-1945FE107E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03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Participants can address</a:t>
            </a:r>
            <a:r>
              <a:rPr lang="en-US" baseline="0" dirty="0" smtClean="0"/>
              <a:t> as many or as few of these as they wish.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A0DCA-3A8D-4A91-A0D8-1945FE107E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7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Participants can address</a:t>
            </a:r>
            <a:r>
              <a:rPr lang="en-US" baseline="0" dirty="0" smtClean="0"/>
              <a:t> as many or as few of these as they wish.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A0DCA-3A8D-4A91-A0D8-1945FE107E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1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8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87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0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85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99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79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24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84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5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6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58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77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68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39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43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699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94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64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45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5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957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41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448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534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0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7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6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9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8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15F9-A6EC-4BD9-9382-DA6209EAC07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36658-58BA-4DCA-90E3-4AD8732DC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3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4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9737-2DF0-461D-9A59-793E25D72C3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551C5-CDF1-456A-B1A3-6A2BA8F6A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1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purdue.edu/place/resources/index.html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248025" y="1693718"/>
            <a:ext cx="8735319" cy="3812303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iLEAD WORKSHOP SERIES</a:t>
            </a:r>
            <a:r>
              <a:rPr lang="en-US" sz="1600" b="1" dirty="0">
                <a:solidFill>
                  <a:srgbClr val="4A5358"/>
                </a:solidFill>
                <a:latin typeface="Myriad Pro" panose="020B0503030403020204" pitchFamily="34" charset="0"/>
              </a:rPr>
              <a:t/>
            </a:r>
            <a:br>
              <a:rPr lang="en-US" sz="1600" b="1" dirty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4000" b="1" i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FOR VISITING SCHOLARS #5</a:t>
            </a:r>
            <a:br>
              <a:rPr lang="en-US" sz="4000" b="1" i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4000" b="1" i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/>
            </a:r>
            <a:br>
              <a:rPr lang="en-US" sz="4000" b="1" i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Provided by:</a:t>
            </a:r>
            <a:b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>
                <a:solidFill>
                  <a:srgbClr val="4A5358"/>
                </a:solidFill>
                <a:latin typeface="Myriad Pro" panose="020B0503030403020204" pitchFamily="34" charset="0"/>
              </a:rPr>
              <a:t>Purdue Polytechnic </a:t>
            </a: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Institute</a:t>
            </a:r>
            <a:b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The Office of International Students and Scholars</a:t>
            </a:r>
            <a:b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>
                <a:solidFill>
                  <a:srgbClr val="4A5358"/>
                </a:solidFill>
                <a:latin typeface="Myriad Pro" panose="020B0503030403020204" pitchFamily="34" charset="0"/>
              </a:rPr>
              <a:t>T</a:t>
            </a: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he Center for Intercultural Learning, Mentorship, Assessment and Research</a:t>
            </a:r>
            <a:b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/>
            </a:r>
            <a:b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>
                <a:solidFill>
                  <a:srgbClr val="4A5358"/>
                </a:solidFill>
                <a:latin typeface="Myriad Pro" panose="020B0503030403020204" pitchFamily="34" charset="0"/>
              </a:rPr>
              <a:t/>
            </a:r>
            <a:br>
              <a:rPr lang="en-US" sz="2000" b="1" dirty="0">
                <a:solidFill>
                  <a:srgbClr val="4A5358"/>
                </a:solidFill>
                <a:latin typeface="Myriad Pro" panose="020B0503030403020204" pitchFamily="34" charset="0"/>
              </a:rPr>
            </a:br>
            <a:r>
              <a:rPr lang="en-US" sz="2000" b="1" dirty="0" smtClean="0">
                <a:solidFill>
                  <a:srgbClr val="4A5358"/>
                </a:solidFill>
                <a:latin typeface="Myriad Pro" panose="020B0503030403020204" pitchFamily="34" charset="0"/>
              </a:rPr>
              <a:t>Presenter: Dr. Daniel Jones</a:t>
            </a:r>
            <a:endParaRPr lang="en-US" sz="4400" b="1" dirty="0">
              <a:solidFill>
                <a:srgbClr val="4A5358"/>
              </a:solidFill>
              <a:latin typeface="Myriad Pro" panose="020B0503030403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2" y="4570265"/>
            <a:ext cx="2743203" cy="20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0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80163" y="1267690"/>
            <a:ext cx="4031673" cy="40316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80956" y="2980113"/>
            <a:ext cx="3830089" cy="89777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yriad Pro" panose="020B0503030403020204" pitchFamily="34" charset="0"/>
                <a:ea typeface="+mj-ea"/>
                <a:cs typeface="+mj-cs"/>
              </a:rPr>
              <a:t>Homework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yriad Pro" panose="020B0503030403020204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684" y="5101464"/>
            <a:ext cx="2671316" cy="131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7798377" cy="835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Pro" panose="020B0503030403020204" pitchFamily="34" charset="0"/>
              </a:rPr>
              <a:t>Writing Prompt</a:t>
            </a:r>
            <a:endParaRPr lang="en-US" dirty="0">
              <a:latin typeface="Myriad Pro" panose="020B0503030403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460" y="5332283"/>
            <a:ext cx="2185540" cy="1073854"/>
          </a:xfrm>
        </p:spPr>
      </p:pic>
      <p:sp>
        <p:nvSpPr>
          <p:cNvPr id="4" name="Rectangle 3"/>
          <p:cNvSpPr/>
          <p:nvPr/>
        </p:nvSpPr>
        <p:spPr>
          <a:xfrm>
            <a:off x="2914650" y="1707849"/>
            <a:ext cx="8399794" cy="342662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Myriad Pro" panose="020B0503030403020204" pitchFamily="34" charset="0"/>
              </a:rPr>
              <a:t>What is my personal brand?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What skills and talents do I bring to my field?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What aspects of my background, nationality, and culture make me valuable as a visiting scholar?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What experiences living abroad have given me an advantage over others working in my field?</a:t>
            </a:r>
          </a:p>
        </p:txBody>
      </p:sp>
    </p:spTree>
    <p:extLst>
      <p:ext uri="{BB962C8B-B14F-4D97-AF65-F5344CB8AC3E}">
        <p14:creationId xmlns:p14="http://schemas.microsoft.com/office/powerpoint/2010/main" val="23348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0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180956" y="2980113"/>
            <a:ext cx="3830089" cy="89777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A615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yriad Pro" panose="020B0503030403020204" pitchFamily="34" charset="0"/>
                <a:ea typeface="+mj-ea"/>
                <a:cs typeface="+mj-cs"/>
              </a:rPr>
              <a:t>Thank You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CA615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yriad Pro" panose="020B0503030403020204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684" y="5111855"/>
            <a:ext cx="2671316" cy="13125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0604" y="4873336"/>
            <a:ext cx="7590559" cy="17560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dirty="0" smtClean="0">
                <a:latin typeface="Myriad Pro" panose="020B0503030403020204" pitchFamily="34" charset="0"/>
              </a:rPr>
              <a:t>Contact info:</a:t>
            </a:r>
          </a:p>
          <a:p>
            <a:r>
              <a:rPr lang="en-US" dirty="0" smtClean="0">
                <a:solidFill>
                  <a:srgbClr val="CCA615"/>
                </a:solidFill>
                <a:latin typeface="Myriad Pro" panose="020B0503030403020204" pitchFamily="34" charset="0"/>
              </a:rPr>
              <a:t>dcjones@purdue.edu</a:t>
            </a:r>
            <a:endParaRPr lang="en-US" dirty="0">
              <a:solidFill>
                <a:srgbClr val="CCA615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rgbClr val="CCA615"/>
                </a:solidFill>
                <a:latin typeface="Myriad Pro" panose="020B0503030403020204" pitchFamily="34" charset="0"/>
              </a:rPr>
              <a:t>shouston@purdue.edu</a:t>
            </a:r>
            <a:endParaRPr lang="en-US" dirty="0">
              <a:solidFill>
                <a:srgbClr val="CCA615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rgbClr val="CCA615"/>
                </a:solidFill>
                <a:latin typeface="Myriad Pro" panose="020B0503030403020204" pitchFamily="34" charset="0"/>
              </a:rPr>
              <a:t>sparks36@purdue.edu</a:t>
            </a:r>
            <a:endParaRPr lang="en-US" dirty="0">
              <a:solidFill>
                <a:srgbClr val="CCA615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rgbClr val="CCA615"/>
                </a:solidFill>
                <a:latin typeface="Myriad Pro" panose="020B0503030403020204" pitchFamily="34" charset="0"/>
              </a:rPr>
              <a:t>mclugh@purdue.edu</a:t>
            </a:r>
            <a:endParaRPr lang="en-US" dirty="0">
              <a:solidFill>
                <a:srgbClr val="CCA615"/>
              </a:solidFill>
              <a:latin typeface="Myriad Pro" panose="020B0503030403020204" pitchFamily="34" charset="0"/>
            </a:endParaRPr>
          </a:p>
          <a:p>
            <a:r>
              <a:rPr lang="en-US" dirty="0" err="1" smtClean="0">
                <a:solidFill>
                  <a:srgbClr val="CCA615"/>
                </a:solidFill>
                <a:latin typeface="Myriad Pro" panose="020B0503030403020204" pitchFamily="34" charset="0"/>
              </a:rPr>
              <a:t>barajase@purdue.ed</a:t>
            </a:r>
            <a:r>
              <a:rPr lang="en-US" dirty="0" smtClean="0">
                <a:solidFill>
                  <a:srgbClr val="CCA615"/>
                </a:solidFill>
                <a:latin typeface="Myriad Pro" panose="020B0503030403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8889423" cy="1446357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Myriad Pro" panose="020B0503030403020204" pitchFamily="34" charset="0"/>
              </a:rPr>
              <a:t>Workshop #5:</a:t>
            </a:r>
            <a:r>
              <a:rPr lang="en-US" sz="3200" dirty="0">
                <a:latin typeface="Myriad Pro" panose="020B0503030403020204" pitchFamily="34" charset="0"/>
              </a:rPr>
              <a:t/>
            </a:r>
            <a:br>
              <a:rPr lang="en-US" sz="3200" dirty="0">
                <a:latin typeface="Myriad Pro" panose="020B0503030403020204" pitchFamily="34" charset="0"/>
              </a:rPr>
            </a:br>
            <a:r>
              <a:rPr lang="en-US" sz="3200" dirty="0" smtClean="0">
                <a:latin typeface="Myriad Pro" panose="020B0503030403020204" pitchFamily="34" charset="0"/>
              </a:rPr>
              <a:t>Verbal and </a:t>
            </a:r>
            <a:r>
              <a:rPr lang="en-US" sz="3200" smtClean="0">
                <a:latin typeface="Myriad Pro" panose="020B0503030403020204" pitchFamily="34" charset="0"/>
              </a:rPr>
              <a:t>Nonverbal Communication</a:t>
            </a:r>
            <a:endParaRPr lang="en-US" sz="3200" dirty="0">
              <a:latin typeface="Myriad Pro" panose="020B0503030403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460" y="5332283"/>
            <a:ext cx="2185540" cy="1073854"/>
          </a:xfrm>
        </p:spPr>
      </p:pic>
      <p:sp>
        <p:nvSpPr>
          <p:cNvPr id="3" name="Rectangle 2"/>
          <p:cNvSpPr/>
          <p:nvPr/>
        </p:nvSpPr>
        <p:spPr>
          <a:xfrm>
            <a:off x="2914650" y="1716870"/>
            <a:ext cx="7590559" cy="342662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Myriad Pro" panose="020B0503030403020204" pitchFamily="34" charset="0"/>
              </a:rPr>
              <a:t>Agenda: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Myriad Pro" panose="020B0503030403020204" pitchFamily="34" charset="0"/>
              </a:rPr>
              <a:t>Share writing prompt reflections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Myriad Pro" panose="020B0503030403020204" pitchFamily="34" charset="0"/>
              </a:rPr>
              <a:t>ESL Resources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Myriad Pro" panose="020B0503030403020204" pitchFamily="34" charset="0"/>
              </a:rPr>
              <a:t>Verbal Strategies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Myriad Pro" panose="020B0503030403020204" pitchFamily="34" charset="0"/>
              </a:rPr>
              <a:t>Nonverbal Strategies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Myriad Pro" panose="020B0503030403020204" pitchFamily="34" charset="0"/>
              </a:rPr>
              <a:t>Writing Prompt</a:t>
            </a:r>
          </a:p>
          <a:p>
            <a:pPr marL="9144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7871114" cy="835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Pro" panose="020B0503030403020204" pitchFamily="34" charset="0"/>
              </a:rPr>
              <a:t>Writing Prompt Homework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4650" y="1610591"/>
            <a:ext cx="8228972" cy="4301835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Myriad Pro" panose="020B0503030403020204" pitchFamily="34" charset="0"/>
              </a:rPr>
              <a:t>Strategies for communicating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yriad Pro" panose="020B0503030403020204" pitchFamily="34" charset="0"/>
              </a:rPr>
              <a:t>What am I doing to improve my communication skills?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yriad Pro" panose="020B0503030403020204" pitchFamily="34" charset="0"/>
              </a:rPr>
              <a:t>How do I communicate that I do or do not understand?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yriad Pro" panose="020B0503030403020204" pitchFamily="34" charset="0"/>
              </a:rPr>
              <a:t>How do I cope with not understanding or being understood?</a:t>
            </a:r>
          </a:p>
        </p:txBody>
      </p:sp>
    </p:spTree>
    <p:extLst>
      <p:ext uri="{BB962C8B-B14F-4D97-AF65-F5344CB8AC3E}">
        <p14:creationId xmlns:p14="http://schemas.microsoft.com/office/powerpoint/2010/main" val="11355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0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80163" y="1267690"/>
            <a:ext cx="4031673" cy="40316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80956" y="2980113"/>
            <a:ext cx="3830089" cy="89777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 Pro" panose="020B0503030403020204" pitchFamily="34" charset="0"/>
                <a:ea typeface="+mj-ea"/>
                <a:cs typeface="+mj-cs"/>
              </a:rPr>
              <a:t>ESL Support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684" y="5101464"/>
            <a:ext cx="2671316" cy="131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2582" y="388568"/>
            <a:ext cx="8936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Myriad Pro" panose="020B0503030403020204" pitchFamily="34" charset="0"/>
                <a:ea typeface="Impact" charset="0"/>
                <a:cs typeface="Impact" charset="0"/>
              </a:rPr>
              <a:t>Community ESL Resources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9491472" y="5292898"/>
            <a:ext cx="2167128" cy="1144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92582" y="1515554"/>
            <a:ext cx="86660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Myriad Pro" panose="020B0503030403020204" pitchFamily="34" charset="0"/>
              </a:rPr>
              <a:t>Purdue </a:t>
            </a:r>
            <a:r>
              <a:rPr lang="en-US" sz="1200" b="1" dirty="0">
                <a:latin typeface="Myriad Pro" panose="020B0503030403020204" pitchFamily="34" charset="0"/>
              </a:rPr>
              <a:t>Online Writing Lab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Room </a:t>
            </a:r>
            <a:r>
              <a:rPr lang="en-US" sz="1200" dirty="0" smtClean="0">
                <a:latin typeface="Myriad Pro" panose="020B0503030403020204" pitchFamily="34" charset="0"/>
              </a:rPr>
              <a:t>226, </a:t>
            </a:r>
            <a:r>
              <a:rPr lang="en-US" sz="1200" dirty="0" err="1" smtClean="0">
                <a:latin typeface="Myriad Pro" panose="020B0503030403020204" pitchFamily="34" charset="0"/>
              </a:rPr>
              <a:t>Heavilon</a:t>
            </a:r>
            <a:r>
              <a:rPr lang="en-US" sz="1200" dirty="0" smtClean="0">
                <a:latin typeface="Myriad Pro" panose="020B0503030403020204" pitchFamily="34" charset="0"/>
              </a:rPr>
              <a:t> Hall</a:t>
            </a:r>
            <a:endParaRPr lang="en-US" sz="1200" dirty="0">
              <a:latin typeface="Myriad Pro" panose="020B0503030403020204" pitchFamily="34" charset="0"/>
            </a:endParaRPr>
          </a:p>
          <a:p>
            <a:r>
              <a:rPr lang="en-US" sz="1200" dirty="0" smtClean="0">
                <a:latin typeface="Myriad Pro" panose="020B0503030403020204" pitchFamily="34" charset="0"/>
              </a:rPr>
              <a:t>online </a:t>
            </a:r>
            <a:r>
              <a:rPr lang="en-US" sz="1200" dirty="0">
                <a:latin typeface="Myriad Pro" panose="020B0503030403020204" pitchFamily="34" charset="0"/>
              </a:rPr>
              <a:t>and in-person assistance and </a:t>
            </a:r>
            <a:r>
              <a:rPr lang="en-US" sz="1200" dirty="0" smtClean="0">
                <a:latin typeface="Myriad Pro" panose="020B0503030403020204" pitchFamily="34" charset="0"/>
              </a:rPr>
              <a:t>tutors</a:t>
            </a:r>
          </a:p>
          <a:p>
            <a:r>
              <a:rPr lang="en-US" sz="1200" dirty="0" smtClean="0">
                <a:latin typeface="Myriad Pro" panose="020B0503030403020204" pitchFamily="34" charset="0"/>
              </a:rPr>
              <a:t>weekly </a:t>
            </a:r>
            <a:r>
              <a:rPr lang="en-US" sz="1200" dirty="0">
                <a:latin typeface="Myriad Pro" panose="020B0503030403020204" pitchFamily="34" charset="0"/>
              </a:rPr>
              <a:t>conversation </a:t>
            </a:r>
            <a:r>
              <a:rPr lang="en-US" sz="1200" dirty="0" smtClean="0">
                <a:latin typeface="Myriad Pro" panose="020B0503030403020204" pitchFamily="34" charset="0"/>
              </a:rPr>
              <a:t>groups</a:t>
            </a:r>
          </a:p>
          <a:p>
            <a:r>
              <a:rPr lang="en-US" sz="1200" dirty="0" smtClean="0">
                <a:latin typeface="Myriad Pro" panose="020B0503030403020204" pitchFamily="34" charset="0"/>
              </a:rPr>
              <a:t>special </a:t>
            </a:r>
            <a:r>
              <a:rPr lang="en-US" sz="1200" dirty="0">
                <a:latin typeface="Myriad Pro" panose="020B0503030403020204" pitchFamily="34" charset="0"/>
              </a:rPr>
              <a:t>ESL workshops.</a:t>
            </a:r>
          </a:p>
          <a:p>
            <a:r>
              <a:rPr lang="en-US" sz="1200" dirty="0" smtClean="0">
                <a:latin typeface="Myriad Pro" panose="020B0503030403020204" pitchFamily="34" charset="0"/>
              </a:rPr>
              <a:t>In-lab </a:t>
            </a:r>
            <a:r>
              <a:rPr lang="en-US" sz="1200" dirty="0">
                <a:latin typeface="Myriad Pro" panose="020B0503030403020204" pitchFamily="34" charset="0"/>
              </a:rPr>
              <a:t>ESL software</a:t>
            </a:r>
          </a:p>
          <a:p>
            <a:endParaRPr lang="en-US" sz="1200" b="1" dirty="0" smtClean="0">
              <a:latin typeface="Myriad Pro" panose="020B0503030403020204" pitchFamily="34" charset="0"/>
            </a:endParaRPr>
          </a:p>
          <a:p>
            <a:r>
              <a:rPr lang="en-US" sz="1200" b="1" dirty="0" smtClean="0">
                <a:latin typeface="Myriad Pro" panose="020B0503030403020204" pitchFamily="34" charset="0"/>
              </a:rPr>
              <a:t>International </a:t>
            </a:r>
            <a:r>
              <a:rPr lang="en-US" sz="1200" b="1" dirty="0">
                <a:latin typeface="Myriad Pro" panose="020B0503030403020204" pitchFamily="34" charset="0"/>
              </a:rPr>
              <a:t>Center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523 Russell </a:t>
            </a:r>
            <a:r>
              <a:rPr lang="en-US" sz="1200" dirty="0" smtClean="0">
                <a:latin typeface="Myriad Pro" panose="020B0503030403020204" pitchFamily="34" charset="0"/>
              </a:rPr>
              <a:t>St. West </a:t>
            </a:r>
            <a:r>
              <a:rPr lang="en-US" sz="1200" dirty="0">
                <a:latin typeface="Myriad Pro" panose="020B0503030403020204" pitchFamily="34" charset="0"/>
              </a:rPr>
              <a:t>Lafayette, IN </a:t>
            </a:r>
            <a:r>
              <a:rPr lang="en-US" sz="1200" dirty="0" smtClean="0">
                <a:latin typeface="Myriad Pro" panose="020B0503030403020204" pitchFamily="34" charset="0"/>
              </a:rPr>
              <a:t>47906</a:t>
            </a:r>
            <a:r>
              <a:rPr lang="en-US" sz="1200" dirty="0">
                <a:latin typeface="Myriad Pro" panose="020B0503030403020204" pitchFamily="34" charset="0"/>
              </a:rPr>
              <a:t/>
            </a:r>
            <a:br>
              <a:rPr lang="en-US" sz="1200" dirty="0">
                <a:latin typeface="Myriad Pro" panose="020B0503030403020204" pitchFamily="34" charset="0"/>
              </a:rPr>
            </a:br>
            <a:r>
              <a:rPr lang="en-US" sz="1200" dirty="0">
                <a:latin typeface="Myriad Pro" panose="020B0503030403020204" pitchFamily="34" charset="0"/>
              </a:rPr>
              <a:t>info@intlctr.org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Offers both free and paid classes.</a:t>
            </a:r>
          </a:p>
          <a:p>
            <a:endParaRPr lang="en-US" sz="1200" b="1" dirty="0" smtClean="0">
              <a:latin typeface="Myriad Pro" panose="020B0503030403020204" pitchFamily="34" charset="0"/>
            </a:endParaRPr>
          </a:p>
          <a:p>
            <a:r>
              <a:rPr lang="en-US" sz="1200" b="1" dirty="0" smtClean="0">
                <a:latin typeface="Myriad Pro" panose="020B0503030403020204" pitchFamily="34" charset="0"/>
              </a:rPr>
              <a:t>The </a:t>
            </a:r>
            <a:r>
              <a:rPr lang="en-US" sz="1200" b="1" dirty="0">
                <a:latin typeface="Myriad Pro" panose="020B0503030403020204" pitchFamily="34" charset="0"/>
              </a:rPr>
              <a:t>English Language Program at Morton Community Center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222 N. Chauncey </a:t>
            </a:r>
            <a:r>
              <a:rPr lang="en-US" sz="1200" dirty="0" smtClean="0">
                <a:latin typeface="Myriad Pro" panose="020B0503030403020204" pitchFamily="34" charset="0"/>
              </a:rPr>
              <a:t>Ave. West </a:t>
            </a:r>
            <a:r>
              <a:rPr lang="en-US" sz="1200" dirty="0">
                <a:latin typeface="Myriad Pro" panose="020B0503030403020204" pitchFamily="34" charset="0"/>
              </a:rPr>
              <a:t>Lafayette, IN 47906</a:t>
            </a:r>
            <a:br>
              <a:rPr lang="en-US" sz="1200" dirty="0">
                <a:latin typeface="Myriad Pro" panose="020B0503030403020204" pitchFamily="34" charset="0"/>
              </a:rPr>
            </a:br>
            <a:r>
              <a:rPr lang="en-US" sz="1200" dirty="0">
                <a:latin typeface="Myriad Pro" panose="020B0503030403020204" pitchFamily="34" charset="0"/>
              </a:rPr>
              <a:t>elpwlinfo@gmail.com</a:t>
            </a:r>
          </a:p>
          <a:p>
            <a:r>
              <a:rPr lang="en-US" sz="1200" dirty="0" smtClean="0">
                <a:latin typeface="Myriad Pro" panose="020B0503030403020204" pitchFamily="34" charset="0"/>
              </a:rPr>
              <a:t>intermediate </a:t>
            </a:r>
            <a:r>
              <a:rPr lang="en-US" sz="1200" dirty="0">
                <a:latin typeface="Myriad Pro" panose="020B0503030403020204" pitchFamily="34" charset="0"/>
              </a:rPr>
              <a:t>to advanced level </a:t>
            </a:r>
            <a:r>
              <a:rPr lang="en-US" sz="1200" dirty="0" smtClean="0">
                <a:latin typeface="Myriad Pro" panose="020B0503030403020204" pitchFamily="34" charset="0"/>
              </a:rPr>
              <a:t>classes. </a:t>
            </a:r>
            <a:r>
              <a:rPr lang="en-US" sz="1200" dirty="0">
                <a:latin typeface="Myriad Pro" panose="020B0503030403020204" pitchFamily="34" charset="0"/>
              </a:rPr>
              <a:t>Classes are offered for a fee.</a:t>
            </a:r>
          </a:p>
          <a:p>
            <a:endParaRPr lang="en-US" sz="1200" b="1" dirty="0" smtClean="0">
              <a:latin typeface="Myriad Pro" panose="020B0503030403020204" pitchFamily="34" charset="0"/>
            </a:endParaRPr>
          </a:p>
          <a:p>
            <a:r>
              <a:rPr lang="en-US" sz="1200" b="1" dirty="0" smtClean="0">
                <a:latin typeface="Myriad Pro" panose="020B0503030403020204" pitchFamily="34" charset="0"/>
              </a:rPr>
              <a:t>Purdue </a:t>
            </a:r>
            <a:r>
              <a:rPr lang="en-US" sz="1200" b="1" dirty="0">
                <a:latin typeface="Myriad Pro" panose="020B0503030403020204" pitchFamily="34" charset="0"/>
              </a:rPr>
              <a:t>Village Community Center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50 Nimitz </a:t>
            </a:r>
            <a:r>
              <a:rPr lang="en-US" sz="1200" dirty="0" smtClean="0">
                <a:latin typeface="Myriad Pro" panose="020B0503030403020204" pitchFamily="34" charset="0"/>
              </a:rPr>
              <a:t>Drive West </a:t>
            </a:r>
            <a:r>
              <a:rPr lang="en-US" sz="1200" dirty="0">
                <a:latin typeface="Myriad Pro" panose="020B0503030403020204" pitchFamily="34" charset="0"/>
              </a:rPr>
              <a:t>Lafayette, IN </a:t>
            </a:r>
            <a:r>
              <a:rPr lang="en-US" sz="1200" dirty="0" smtClean="0">
                <a:latin typeface="Myriad Pro" panose="020B0503030403020204" pitchFamily="34" charset="0"/>
              </a:rPr>
              <a:t>47906</a:t>
            </a:r>
            <a:r>
              <a:rPr lang="en-US" sz="1200" dirty="0">
                <a:latin typeface="Myriad Pro" panose="020B0503030403020204" pitchFamily="34" charset="0"/>
              </a:rPr>
              <a:t/>
            </a:r>
            <a:br>
              <a:rPr lang="en-US" sz="1200" dirty="0">
                <a:latin typeface="Myriad Pro" panose="020B0503030403020204" pitchFamily="34" charset="0"/>
              </a:rPr>
            </a:br>
            <a:r>
              <a:rPr lang="en-US" sz="1200" dirty="0">
                <a:latin typeface="Myriad Pro" panose="020B0503030403020204" pitchFamily="34" charset="0"/>
              </a:rPr>
              <a:t>treplogl@purdue.edu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ESOL classes are only open to adults living </a:t>
            </a:r>
            <a:r>
              <a:rPr lang="en-US" sz="1200" dirty="0" smtClean="0">
                <a:latin typeface="Myriad Pro" panose="020B0503030403020204" pitchFamily="34" charset="0"/>
              </a:rPr>
              <a:t>in Purdue Village. Classes </a:t>
            </a:r>
            <a:r>
              <a:rPr lang="en-US" sz="1200" dirty="0">
                <a:latin typeface="Myriad Pro" panose="020B0503030403020204" pitchFamily="34" charset="0"/>
              </a:rPr>
              <a:t>are offered for a fee.</a:t>
            </a:r>
          </a:p>
          <a:p>
            <a:endParaRPr lang="en-US" sz="1200" b="1" dirty="0" smtClean="0">
              <a:latin typeface="Myriad Pro" panose="020B0503030403020204" pitchFamily="34" charset="0"/>
            </a:endParaRPr>
          </a:p>
          <a:p>
            <a:r>
              <a:rPr lang="en-US" sz="1200" b="1" dirty="0" smtClean="0">
                <a:latin typeface="Myriad Pro" panose="020B0503030403020204" pitchFamily="34" charset="0"/>
              </a:rPr>
              <a:t>Lafayette </a:t>
            </a:r>
            <a:r>
              <a:rPr lang="en-US" sz="1200" b="1" dirty="0">
                <a:latin typeface="Myriad Pro" panose="020B0503030403020204" pitchFamily="34" charset="0"/>
              </a:rPr>
              <a:t>Adult Resource Academy (LARA)</a:t>
            </a:r>
          </a:p>
          <a:p>
            <a:r>
              <a:rPr lang="en-US" sz="1200" dirty="0">
                <a:latin typeface="Myriad Pro" panose="020B0503030403020204" pitchFamily="34" charset="0"/>
              </a:rPr>
              <a:t>1100 Elizabeth St., Suite </a:t>
            </a:r>
            <a:r>
              <a:rPr lang="en-US" sz="1200" dirty="0" smtClean="0">
                <a:latin typeface="Myriad Pro" panose="020B0503030403020204" pitchFamily="34" charset="0"/>
              </a:rPr>
              <a:t>3 Lafayette</a:t>
            </a:r>
            <a:r>
              <a:rPr lang="en-US" sz="1200" dirty="0">
                <a:latin typeface="Myriad Pro" panose="020B0503030403020204" pitchFamily="34" charset="0"/>
              </a:rPr>
              <a:t>, IN </a:t>
            </a:r>
            <a:r>
              <a:rPr lang="en-US" sz="1200" dirty="0" smtClean="0">
                <a:latin typeface="Myriad Pro" panose="020B0503030403020204" pitchFamily="34" charset="0"/>
              </a:rPr>
              <a:t>47904</a:t>
            </a:r>
            <a:r>
              <a:rPr lang="en-US" sz="1200" dirty="0">
                <a:latin typeface="Myriad Pro" panose="020B0503030403020204" pitchFamily="34" charset="0"/>
              </a:rPr>
              <a:t/>
            </a:r>
            <a:br>
              <a:rPr lang="en-US" sz="1200" dirty="0">
                <a:latin typeface="Myriad Pro" panose="020B0503030403020204" pitchFamily="34" charset="0"/>
              </a:rPr>
            </a:br>
            <a:r>
              <a:rPr lang="en-US" sz="1200" dirty="0">
                <a:latin typeface="Myriad Pro" panose="020B0503030403020204" pitchFamily="34" charset="0"/>
              </a:rPr>
              <a:t>laraoffice@lara.lafayette.in.us</a:t>
            </a:r>
          </a:p>
          <a:p>
            <a:r>
              <a:rPr lang="en-US" sz="1200" dirty="0" smtClean="0">
                <a:latin typeface="Myriad Pro" panose="020B0503030403020204" pitchFamily="34" charset="0"/>
              </a:rPr>
              <a:t>Beginning</a:t>
            </a:r>
            <a:r>
              <a:rPr lang="en-US" sz="1200" dirty="0">
                <a:latin typeface="Myriad Pro" panose="020B0503030403020204" pitchFamily="34" charset="0"/>
              </a:rPr>
              <a:t>, intermediate and advanced ESL classes are offered free of charge</a:t>
            </a:r>
            <a:r>
              <a:rPr lang="en-US" sz="1200" dirty="0" smtClean="0">
                <a:latin typeface="Myriad Pro" panose="020B0503030403020204" pitchFamily="34" charset="0"/>
              </a:rPr>
              <a:t>.</a:t>
            </a:r>
            <a:endParaRPr lang="en-US" sz="1200" dirty="0">
              <a:latin typeface="Myriad Pro" panose="020B0503030403020204" pitchFamily="34" charset="0"/>
            </a:endParaRPr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300" y="1515554"/>
            <a:ext cx="39243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8228972" cy="835025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" panose="020B0503030403020204" pitchFamily="34" charset="0"/>
              </a:rPr>
              <a:t>V</a:t>
            </a:r>
            <a:r>
              <a:rPr lang="en-US" dirty="0" smtClean="0">
                <a:latin typeface="Myriad Pro" panose="020B0503030403020204" pitchFamily="34" charset="0"/>
              </a:rPr>
              <a:t>erbal Communication Strategies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4650" y="1610591"/>
            <a:ext cx="8228972" cy="4301835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Myriad Pro" panose="020B0503030403020204" pitchFamily="34" charset="0"/>
              </a:rPr>
              <a:t>(Abridged) Language Strategy Use Inventory</a:t>
            </a:r>
            <a:endParaRPr lang="en-US" sz="2400" dirty="0">
              <a:latin typeface="Myriad Pro" panose="020B0503030403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Listening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Vocabulary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Idioms exercise</a:t>
            </a:r>
            <a:endParaRPr lang="en-US" sz="2400" dirty="0" smtClean="0">
              <a:latin typeface="Myriad Pro" panose="020B0503030403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Speaking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Translation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3757" y="6345128"/>
            <a:ext cx="86637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Myriad Pro" panose="020B0503030403020204" pitchFamily="34" charset="0"/>
              </a:rPr>
              <a:t>Cohen, A., Oxford, R., and Chi, J. (2003). Language </a:t>
            </a:r>
            <a:r>
              <a:rPr lang="en-US" sz="1000" dirty="0">
                <a:latin typeface="Myriad Pro" panose="020B0503030403020204" pitchFamily="34" charset="0"/>
              </a:rPr>
              <a:t>Strategy Use </a:t>
            </a:r>
            <a:r>
              <a:rPr lang="en-US" sz="1000" dirty="0" smtClean="0">
                <a:latin typeface="Myriad Pro" panose="020B0503030403020204" pitchFamily="34" charset="0"/>
              </a:rPr>
              <a:t>Inventory. In </a:t>
            </a:r>
            <a:r>
              <a:rPr lang="en-US" sz="1000" i="1" dirty="0" smtClean="0">
                <a:latin typeface="Myriad Pro" panose="020B0503030403020204" pitchFamily="34" charset="0"/>
              </a:rPr>
              <a:t>Maximizing Study Abroad: A Program Professionals’ Guide to Strategies for Language and Culture Learning and Use. </a:t>
            </a:r>
            <a:r>
              <a:rPr lang="en-US" sz="1000" dirty="0" smtClean="0">
                <a:latin typeface="Myriad Pro" panose="020B0503030403020204" pitchFamily="34" charset="0"/>
              </a:rPr>
              <a:t>R. Michael Paige, et al (Eds.). University of Minnesota Press. Page H-9-15.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491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8228972" cy="835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Pro" panose="020B0503030403020204" pitchFamily="34" charset="0"/>
              </a:rPr>
              <a:t>Nonverbal Communication Strategies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4650" y="1610591"/>
            <a:ext cx="8228972" cy="4301835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Myriad Pro" panose="020B0503030403020204" pitchFamily="34" charset="0"/>
              </a:rPr>
              <a:t>Strategies for communicating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Active Listening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Nonverbal expression and reading body language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Conversation styles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4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0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80163" y="1267690"/>
            <a:ext cx="4031673" cy="40316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80956" y="2980113"/>
            <a:ext cx="3830089" cy="89777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Activity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684" y="5101464"/>
            <a:ext cx="2671316" cy="131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1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517525"/>
            <a:ext cx="8228972" cy="835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Pro" panose="020B0503030403020204" pitchFamily="34" charset="0"/>
              </a:rPr>
              <a:t>Small Talk</a:t>
            </a:r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4650" y="1610591"/>
            <a:ext cx="8228972" cy="4301835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Myriad Pro" panose="020B0503030403020204" pitchFamily="34" charset="0"/>
              </a:rPr>
              <a:t>If there is time, go to </a:t>
            </a:r>
            <a:r>
              <a:rPr lang="en-US" sz="2400" dirty="0" smtClean="0">
                <a:latin typeface="Myriad Pro" panose="020B0503030403020204" pitchFamily="34" charset="0"/>
              </a:rPr>
              <a:t>Small Talk PPT</a:t>
            </a:r>
            <a:r>
              <a:rPr lang="en-US" sz="2400" dirty="0" smtClean="0">
                <a:latin typeface="Myriad Pro" panose="020B0503030403020204" pitchFamily="34" charset="0"/>
              </a:rPr>
              <a:t>.</a:t>
            </a:r>
            <a:endParaRPr lang="en-US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345</Words>
  <Application>Microsoft Office PowerPoint</Application>
  <PresentationFormat>Widescreen</PresentationFormat>
  <Paragraphs>76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Impact</vt:lpstr>
      <vt:lpstr>Myriad Pro</vt:lpstr>
      <vt:lpstr>Office Theme</vt:lpstr>
      <vt:lpstr>1_Office Theme</vt:lpstr>
      <vt:lpstr>2_Office Theme</vt:lpstr>
      <vt:lpstr>iLEAD WORKSHOP SERIES FOR VISITING SCHOLARS #5  Provided by: Purdue Polytechnic Institute The Office of International Students and Scholars The Center for Intercultural Learning, Mentorship, Assessment and Research   Presenter: Dr. Daniel Jones</vt:lpstr>
      <vt:lpstr>Workshop #5: Verbal and Nonverbal Communication</vt:lpstr>
      <vt:lpstr>Writing Prompt Homework</vt:lpstr>
      <vt:lpstr>PowerPoint Presentation</vt:lpstr>
      <vt:lpstr>PowerPoint Presentation</vt:lpstr>
      <vt:lpstr>Verbal Communication Strategies</vt:lpstr>
      <vt:lpstr>Nonverbal Communication Strategies</vt:lpstr>
      <vt:lpstr>PowerPoint Presentation</vt:lpstr>
      <vt:lpstr>Small Talk</vt:lpstr>
      <vt:lpstr>PowerPoint Presentation</vt:lpstr>
      <vt:lpstr>Writing Prompt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iLEAD WORKSHOP SERIES FOR VISITING SCHOLARS  Sponsored by the Office of International Students and Scholars, the Cent</dc:title>
  <dc:creator>Jones, Daniel C</dc:creator>
  <cp:lastModifiedBy>Jones, Daniel C</cp:lastModifiedBy>
  <cp:revision>72</cp:revision>
  <dcterms:created xsi:type="dcterms:W3CDTF">2019-08-02T18:39:17Z</dcterms:created>
  <dcterms:modified xsi:type="dcterms:W3CDTF">2019-10-10T13:38:12Z</dcterms:modified>
</cp:coreProperties>
</file>