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6"/>
  </p:notesMasterIdLst>
  <p:sldIdLst>
    <p:sldId id="257" r:id="rId4"/>
    <p:sldId id="258" r:id="rId5"/>
    <p:sldId id="259" r:id="rId6"/>
    <p:sldId id="288" r:id="rId7"/>
    <p:sldId id="308" r:id="rId8"/>
    <p:sldId id="304" r:id="rId9"/>
    <p:sldId id="309" r:id="rId10"/>
    <p:sldId id="310" r:id="rId11"/>
    <p:sldId id="311" r:id="rId12"/>
    <p:sldId id="268" r:id="rId13"/>
    <p:sldId id="269"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E0F5"/>
    <a:srgbClr val="CCA615"/>
    <a:srgbClr val="B53E96"/>
    <a:srgbClr val="DDB011"/>
    <a:srgbClr val="63ADCF"/>
    <a:srgbClr val="66C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930" autoAdjust="0"/>
  </p:normalViewPr>
  <p:slideViewPr>
    <p:cSldViewPr snapToGrid="0">
      <p:cViewPr varScale="1">
        <p:scale>
          <a:sx n="95" d="100"/>
          <a:sy n="95" d="100"/>
        </p:scale>
        <p:origin x="105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E4A3ED-32B9-4008-9C95-627E4602F93C}" type="datetimeFigureOut">
              <a:rPr lang="en-US" smtClean="0"/>
              <a:t>10/23/2019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6A0DCA-3A8D-4A91-A0D8-1945FE107E80}" type="slidenum">
              <a:rPr lang="en-US" smtClean="0"/>
              <a:t>‹#›</a:t>
            </a:fld>
            <a:endParaRPr lang="en-US"/>
          </a:p>
        </p:txBody>
      </p:sp>
    </p:spTree>
    <p:extLst>
      <p:ext uri="{BB962C8B-B14F-4D97-AF65-F5344CB8AC3E}">
        <p14:creationId xmlns:p14="http://schemas.microsoft.com/office/powerpoint/2010/main" val="3628149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create a new slide: right</a:t>
            </a:r>
            <a:r>
              <a:rPr lang="en-US" baseline="0" dirty="0" smtClean="0"/>
              <a:t> click and select “Duplicate Slide.”</a:t>
            </a:r>
            <a:endParaRPr lang="en-US" dirty="0"/>
          </a:p>
        </p:txBody>
      </p:sp>
      <p:sp>
        <p:nvSpPr>
          <p:cNvPr id="4" name="Slide Number Placeholder 3"/>
          <p:cNvSpPr>
            <a:spLocks noGrp="1"/>
          </p:cNvSpPr>
          <p:nvPr>
            <p:ph type="sldNum" sz="quarter" idx="10"/>
          </p:nvPr>
        </p:nvSpPr>
        <p:spPr/>
        <p:txBody>
          <a:bodyPr/>
          <a:lstStyle/>
          <a:p>
            <a:fld id="{5E6A0DCA-3A8D-4A91-A0D8-1945FE107E80}" type="slidenum">
              <a:rPr lang="en-US" smtClean="0"/>
              <a:t>2</a:t>
            </a:fld>
            <a:endParaRPr lang="en-US"/>
          </a:p>
        </p:txBody>
      </p:sp>
    </p:spTree>
    <p:extLst>
      <p:ext uri="{BB962C8B-B14F-4D97-AF65-F5344CB8AC3E}">
        <p14:creationId xmlns:p14="http://schemas.microsoft.com/office/powerpoint/2010/main" val="1535871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Participants can address</a:t>
            </a:r>
            <a:r>
              <a:rPr lang="en-US" baseline="0" dirty="0" smtClean="0"/>
              <a:t> as many or as few of these as they wish. </a:t>
            </a:r>
            <a:endParaRPr lang="en-US" dirty="0"/>
          </a:p>
        </p:txBody>
      </p:sp>
      <p:sp>
        <p:nvSpPr>
          <p:cNvPr id="4" name="Slide Number Placeholder 3"/>
          <p:cNvSpPr>
            <a:spLocks noGrp="1"/>
          </p:cNvSpPr>
          <p:nvPr>
            <p:ph type="sldNum" sz="quarter" idx="10"/>
          </p:nvPr>
        </p:nvSpPr>
        <p:spPr/>
        <p:txBody>
          <a:bodyPr/>
          <a:lstStyle/>
          <a:p>
            <a:fld id="{5E6A0DCA-3A8D-4A91-A0D8-1945FE107E80}" type="slidenum">
              <a:rPr lang="en-US" smtClean="0"/>
              <a:t>3</a:t>
            </a:fld>
            <a:endParaRPr lang="en-US"/>
          </a:p>
        </p:txBody>
      </p:sp>
    </p:spTree>
    <p:extLst>
      <p:ext uri="{BB962C8B-B14F-4D97-AF65-F5344CB8AC3E}">
        <p14:creationId xmlns:p14="http://schemas.microsoft.com/office/powerpoint/2010/main" val="1277161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innerShdw blurRad="63500" dist="50800" dir="13500000">
                    <a:schemeClr val="bg1">
                      <a:alpha val="50000"/>
                    </a:schemeClr>
                  </a:innerShdw>
                </a:effectLst>
              </a:rPr>
              <a:t>“Culture” is essentially the habits of our mind – how we have been programmed. Increasing intercultural competency requires becoming more aware of our own cultural programming—understanding how the ways we make meaning of the world are socially &amp; culturally constructed. This includes the need to get in touch with our emotions and physical sensations, and consider what they offer us in any given moment. Mindfulness helps increase our awareness of our emotions, experience, and habits of our mind. Practicing mindfulness helps us get in touch with who we are on a deeper level. (T. Harvey, 2017)</a:t>
            </a:r>
            <a:endParaRPr lang="en-US" dirty="0"/>
          </a:p>
        </p:txBody>
      </p:sp>
      <p:sp>
        <p:nvSpPr>
          <p:cNvPr id="4" name="Slide Number Placeholder 3"/>
          <p:cNvSpPr>
            <a:spLocks noGrp="1"/>
          </p:cNvSpPr>
          <p:nvPr>
            <p:ph type="sldNum" sz="quarter" idx="10"/>
          </p:nvPr>
        </p:nvSpPr>
        <p:spPr/>
        <p:txBody>
          <a:bodyPr/>
          <a:lstStyle/>
          <a:p>
            <a:fld id="{65C9B11E-CA4F-4CF1-BCD1-F4BDA7D802BD}" type="slidenum">
              <a:rPr lang="en-US" smtClean="0"/>
              <a:t>7</a:t>
            </a:fld>
            <a:endParaRPr lang="en-US"/>
          </a:p>
        </p:txBody>
      </p:sp>
    </p:spTree>
    <p:extLst>
      <p:ext uri="{BB962C8B-B14F-4D97-AF65-F5344CB8AC3E}">
        <p14:creationId xmlns:p14="http://schemas.microsoft.com/office/powerpoint/2010/main" val="2165582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5E15F9-A6EC-4BD9-9382-DA6209EAC072}"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917912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E15F9-A6EC-4BD9-9382-DA6209EAC072}"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411198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E15F9-A6EC-4BD9-9382-DA6209EAC072}"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1905487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2130302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2279585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1446699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429737-2DF0-461D-9A59-793E25D72C3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3025879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429737-2DF0-461D-9A59-793E25D72C3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3033924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429737-2DF0-461D-9A59-793E25D72C3C}"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3538084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29737-2DF0-461D-9A59-793E25D72C3C}"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1076685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29737-2DF0-461D-9A59-793E25D72C3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2053861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E15F9-A6EC-4BD9-9382-DA6209EAC072}"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1920858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29737-2DF0-461D-9A59-793E25D72C3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1147577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2292584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952968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1461039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39756438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33312699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429737-2DF0-461D-9A59-793E25D72C3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40149944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429737-2DF0-461D-9A59-793E25D72C3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17386640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429737-2DF0-461D-9A59-793E25D72C3C}"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19399454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29737-2DF0-461D-9A59-793E25D72C3C}"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241555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5E15F9-A6EC-4BD9-9382-DA6209EAC072}"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3876495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29737-2DF0-461D-9A59-793E25D72C3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13925415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29737-2DF0-461D-9A59-793E25D72C3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36691448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33923534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29737-2DF0-461D-9A59-793E25D72C3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551C5-CDF1-456A-B1A3-6A2BA8F6A495}" type="slidenum">
              <a:rPr lang="en-US" smtClean="0"/>
              <a:t>‹#›</a:t>
            </a:fld>
            <a:endParaRPr lang="en-US"/>
          </a:p>
        </p:txBody>
      </p:sp>
    </p:spTree>
    <p:extLst>
      <p:ext uri="{BB962C8B-B14F-4D97-AF65-F5344CB8AC3E}">
        <p14:creationId xmlns:p14="http://schemas.microsoft.com/office/powerpoint/2010/main" val="153890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5E15F9-A6EC-4BD9-9382-DA6209EAC072}"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162556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5E15F9-A6EC-4BD9-9382-DA6209EAC072}"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186276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5E15F9-A6EC-4BD9-9382-DA6209EAC072}"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3318571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E15F9-A6EC-4BD9-9382-DA6209EAC072}"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1591161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5E15F9-A6EC-4BD9-9382-DA6209EAC072}"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245619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5E15F9-A6EC-4BD9-9382-DA6209EAC072}"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36658-58BA-4DCA-90E3-4AD8732DC6F3}" type="slidenum">
              <a:rPr lang="en-US" smtClean="0"/>
              <a:t>‹#›</a:t>
            </a:fld>
            <a:endParaRPr lang="en-US"/>
          </a:p>
        </p:txBody>
      </p:sp>
    </p:spTree>
    <p:extLst>
      <p:ext uri="{BB962C8B-B14F-4D97-AF65-F5344CB8AC3E}">
        <p14:creationId xmlns:p14="http://schemas.microsoft.com/office/powerpoint/2010/main" val="2338286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E15F9-A6EC-4BD9-9382-DA6209EAC072}" type="datetimeFigureOut">
              <a:rPr lang="en-US" smtClean="0"/>
              <a:t>10/23/2019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36658-58BA-4DCA-90E3-4AD8732DC6F3}" type="slidenum">
              <a:rPr lang="en-US" smtClean="0"/>
              <a:t>‹#›</a:t>
            </a:fld>
            <a:endParaRPr lang="en-US"/>
          </a:p>
        </p:txBody>
      </p:sp>
    </p:spTree>
    <p:extLst>
      <p:ext uri="{BB962C8B-B14F-4D97-AF65-F5344CB8AC3E}">
        <p14:creationId xmlns:p14="http://schemas.microsoft.com/office/powerpoint/2010/main" val="296903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29737-2DF0-461D-9A59-793E25D72C3C}" type="datetimeFigureOut">
              <a:rPr lang="en-US" smtClean="0"/>
              <a:t>10/23/2019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551C5-CDF1-456A-B1A3-6A2BA8F6A495}" type="slidenum">
              <a:rPr lang="en-US" smtClean="0"/>
              <a:t>‹#›</a:t>
            </a:fld>
            <a:endParaRPr lang="en-US"/>
          </a:p>
        </p:txBody>
      </p:sp>
    </p:spTree>
    <p:extLst>
      <p:ext uri="{BB962C8B-B14F-4D97-AF65-F5344CB8AC3E}">
        <p14:creationId xmlns:p14="http://schemas.microsoft.com/office/powerpoint/2010/main" val="2838045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29737-2DF0-461D-9A59-793E25D72C3C}" type="datetimeFigureOut">
              <a:rPr lang="en-US" smtClean="0"/>
              <a:t>10/23/2019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551C5-CDF1-456A-B1A3-6A2BA8F6A495}" type="slidenum">
              <a:rPr lang="en-US" smtClean="0"/>
              <a:t>‹#›</a:t>
            </a:fld>
            <a:endParaRPr lang="en-US"/>
          </a:p>
        </p:txBody>
      </p:sp>
    </p:spTree>
    <p:extLst>
      <p:ext uri="{BB962C8B-B14F-4D97-AF65-F5344CB8AC3E}">
        <p14:creationId xmlns:p14="http://schemas.microsoft.com/office/powerpoint/2010/main" val="29879114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4.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3248025" y="1693718"/>
            <a:ext cx="8735319" cy="3812303"/>
          </a:xfrm>
        </p:spPr>
        <p:txBody>
          <a:bodyPr>
            <a:noAutofit/>
          </a:bodyPr>
          <a:lstStyle/>
          <a:p>
            <a:pPr algn="l"/>
            <a:r>
              <a:rPr lang="en-US" sz="4800" b="1" dirty="0" smtClean="0">
                <a:solidFill>
                  <a:srgbClr val="4A5358"/>
                </a:solidFill>
                <a:latin typeface="Myriad Pro" panose="020B0503030403020204" pitchFamily="34" charset="0"/>
              </a:rPr>
              <a:t>iLEAD WORKSHOP SERIES</a:t>
            </a:r>
            <a:r>
              <a:rPr lang="en-US" sz="1400" b="1" dirty="0">
                <a:solidFill>
                  <a:srgbClr val="4A5358"/>
                </a:solidFill>
                <a:latin typeface="Myriad Pro" panose="020B0503030403020204" pitchFamily="34" charset="0"/>
              </a:rPr>
              <a:t/>
            </a:r>
            <a:br>
              <a:rPr lang="en-US" sz="1400" b="1" dirty="0">
                <a:solidFill>
                  <a:srgbClr val="4A5358"/>
                </a:solidFill>
                <a:latin typeface="Myriad Pro" panose="020B0503030403020204" pitchFamily="34" charset="0"/>
              </a:rPr>
            </a:br>
            <a:r>
              <a:rPr lang="en-US" sz="3600" b="1" i="1" dirty="0" smtClean="0">
                <a:solidFill>
                  <a:srgbClr val="4A5358"/>
                </a:solidFill>
                <a:latin typeface="Myriad Pro" panose="020B0503030403020204" pitchFamily="34" charset="0"/>
              </a:rPr>
              <a:t>FOR VISITING SCHOLARS #7</a:t>
            </a:r>
            <a:br>
              <a:rPr lang="en-US" sz="3600" b="1" i="1" dirty="0" smtClean="0">
                <a:solidFill>
                  <a:srgbClr val="4A5358"/>
                </a:solidFill>
                <a:latin typeface="Myriad Pro" panose="020B0503030403020204" pitchFamily="34" charset="0"/>
              </a:rPr>
            </a:br>
            <a:r>
              <a:rPr lang="en-US" sz="4000" b="1" i="1" dirty="0" smtClean="0">
                <a:solidFill>
                  <a:srgbClr val="4A5358"/>
                </a:solidFill>
                <a:latin typeface="Myriad Pro" panose="020B0503030403020204" pitchFamily="34" charset="0"/>
              </a:rPr>
              <a:t/>
            </a:r>
            <a:br>
              <a:rPr lang="en-US" sz="4000" b="1" i="1" dirty="0" smtClean="0">
                <a:solidFill>
                  <a:srgbClr val="4A5358"/>
                </a:solidFill>
                <a:latin typeface="Myriad Pro" panose="020B0503030403020204" pitchFamily="34" charset="0"/>
              </a:rPr>
            </a:br>
            <a:r>
              <a:rPr lang="en-US" sz="2000" b="1" dirty="0" smtClean="0">
                <a:solidFill>
                  <a:srgbClr val="4A5358"/>
                </a:solidFill>
                <a:latin typeface="Myriad Pro" panose="020B0503030403020204" pitchFamily="34" charset="0"/>
              </a:rPr>
              <a:t>Provided by:</a:t>
            </a:r>
            <a:br>
              <a:rPr lang="en-US" sz="2000" b="1" dirty="0" smtClean="0">
                <a:solidFill>
                  <a:srgbClr val="4A5358"/>
                </a:solidFill>
                <a:latin typeface="Myriad Pro" panose="020B0503030403020204" pitchFamily="34" charset="0"/>
              </a:rPr>
            </a:br>
            <a:r>
              <a:rPr lang="en-US" sz="2000" b="1" dirty="0">
                <a:solidFill>
                  <a:srgbClr val="4A5358"/>
                </a:solidFill>
                <a:latin typeface="Myriad Pro" panose="020B0503030403020204" pitchFamily="34" charset="0"/>
              </a:rPr>
              <a:t>Purdue Polytechnic </a:t>
            </a:r>
            <a:r>
              <a:rPr lang="en-US" sz="2000" b="1" dirty="0" smtClean="0">
                <a:solidFill>
                  <a:srgbClr val="4A5358"/>
                </a:solidFill>
                <a:latin typeface="Myriad Pro" panose="020B0503030403020204" pitchFamily="34" charset="0"/>
              </a:rPr>
              <a:t>Institute</a:t>
            </a:r>
            <a:br>
              <a:rPr lang="en-US" sz="2000" b="1" dirty="0" smtClean="0">
                <a:solidFill>
                  <a:srgbClr val="4A5358"/>
                </a:solidFill>
                <a:latin typeface="Myriad Pro" panose="020B0503030403020204" pitchFamily="34" charset="0"/>
              </a:rPr>
            </a:br>
            <a:r>
              <a:rPr lang="en-US" sz="2000" b="1" dirty="0" smtClean="0">
                <a:solidFill>
                  <a:srgbClr val="4A5358"/>
                </a:solidFill>
                <a:latin typeface="Myriad Pro" panose="020B0503030403020204" pitchFamily="34" charset="0"/>
              </a:rPr>
              <a:t>The Office of International Students and Scholars</a:t>
            </a:r>
            <a:br>
              <a:rPr lang="en-US" sz="2000" b="1" dirty="0" smtClean="0">
                <a:solidFill>
                  <a:srgbClr val="4A5358"/>
                </a:solidFill>
                <a:latin typeface="Myriad Pro" panose="020B0503030403020204" pitchFamily="34" charset="0"/>
              </a:rPr>
            </a:br>
            <a:r>
              <a:rPr lang="en-US" sz="2000" b="1" dirty="0">
                <a:solidFill>
                  <a:srgbClr val="4A5358"/>
                </a:solidFill>
                <a:latin typeface="Myriad Pro" panose="020B0503030403020204" pitchFamily="34" charset="0"/>
              </a:rPr>
              <a:t>T</a:t>
            </a:r>
            <a:r>
              <a:rPr lang="en-US" sz="2000" b="1" dirty="0" smtClean="0">
                <a:solidFill>
                  <a:srgbClr val="4A5358"/>
                </a:solidFill>
                <a:latin typeface="Myriad Pro" panose="020B0503030403020204" pitchFamily="34" charset="0"/>
              </a:rPr>
              <a:t>he Center for Intercultural Learning, Mentorship, Assessment and Research</a:t>
            </a:r>
            <a:br>
              <a:rPr lang="en-US" sz="2000" b="1" dirty="0" smtClean="0">
                <a:solidFill>
                  <a:srgbClr val="4A5358"/>
                </a:solidFill>
                <a:latin typeface="Myriad Pro" panose="020B0503030403020204" pitchFamily="34" charset="0"/>
              </a:rPr>
            </a:br>
            <a:r>
              <a:rPr lang="en-US" sz="2000" b="1" dirty="0" smtClean="0">
                <a:solidFill>
                  <a:srgbClr val="4A5358"/>
                </a:solidFill>
                <a:latin typeface="Myriad Pro" panose="020B0503030403020204" pitchFamily="34" charset="0"/>
              </a:rPr>
              <a:t/>
            </a:r>
            <a:br>
              <a:rPr lang="en-US" sz="2000" b="1" dirty="0" smtClean="0">
                <a:solidFill>
                  <a:srgbClr val="4A5358"/>
                </a:solidFill>
                <a:latin typeface="Myriad Pro" panose="020B0503030403020204" pitchFamily="34" charset="0"/>
              </a:rPr>
            </a:br>
            <a:r>
              <a:rPr lang="en-US" sz="2000" b="1" dirty="0">
                <a:solidFill>
                  <a:srgbClr val="4A5358"/>
                </a:solidFill>
                <a:latin typeface="Myriad Pro" panose="020B0503030403020204" pitchFamily="34" charset="0"/>
              </a:rPr>
              <a:t/>
            </a:r>
            <a:br>
              <a:rPr lang="en-US" sz="2000" b="1" dirty="0">
                <a:solidFill>
                  <a:srgbClr val="4A5358"/>
                </a:solidFill>
                <a:latin typeface="Myriad Pro" panose="020B0503030403020204" pitchFamily="34" charset="0"/>
              </a:rPr>
            </a:br>
            <a:r>
              <a:rPr lang="en-US" sz="2000" b="1" dirty="0" smtClean="0">
                <a:solidFill>
                  <a:srgbClr val="4A5358"/>
                </a:solidFill>
                <a:latin typeface="Myriad Pro" panose="020B0503030403020204" pitchFamily="34" charset="0"/>
              </a:rPr>
              <a:t>Presenter: Dr. Daniel Jones</a:t>
            </a:r>
            <a:endParaRPr lang="en-US" sz="4400" b="1" dirty="0">
              <a:solidFill>
                <a:srgbClr val="4A5358"/>
              </a:solidFill>
              <a:latin typeface="Myriad Pro" panose="020B0503030403020204" pitchFamily="34" charset="0"/>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822" y="4570265"/>
            <a:ext cx="2743203" cy="2057403"/>
          </a:xfrm>
          <a:prstGeom prst="rect">
            <a:avLst/>
          </a:prstGeom>
        </p:spPr>
      </p:pic>
    </p:spTree>
    <p:extLst>
      <p:ext uri="{BB962C8B-B14F-4D97-AF65-F5344CB8AC3E}">
        <p14:creationId xmlns:p14="http://schemas.microsoft.com/office/powerpoint/2010/main" val="719463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8E0F5"/>
        </a:solidFill>
        <a:effectLst/>
      </p:bgPr>
    </p:bg>
    <p:spTree>
      <p:nvGrpSpPr>
        <p:cNvPr id="1" name=""/>
        <p:cNvGrpSpPr/>
        <p:nvPr/>
      </p:nvGrpSpPr>
      <p:grpSpPr>
        <a:xfrm>
          <a:off x="0" y="0"/>
          <a:ext cx="0" cy="0"/>
          <a:chOff x="0" y="0"/>
          <a:chExt cx="0" cy="0"/>
        </a:xfrm>
      </p:grpSpPr>
      <p:sp>
        <p:nvSpPr>
          <p:cNvPr id="5" name="Oval 4"/>
          <p:cNvSpPr/>
          <p:nvPr/>
        </p:nvSpPr>
        <p:spPr>
          <a:xfrm>
            <a:off x="4080163" y="1267690"/>
            <a:ext cx="4031673" cy="4031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4180956" y="2980113"/>
            <a:ext cx="3830089" cy="897774"/>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smtClean="0">
                <a:ln>
                  <a:noFill/>
                </a:ln>
                <a:effectLst/>
                <a:uLnTx/>
                <a:uFillTx/>
                <a:latin typeface="Myriad Pro" panose="020B0503030403020204" pitchFamily="34" charset="0"/>
                <a:ea typeface="+mj-ea"/>
                <a:cs typeface="+mj-cs"/>
              </a:rPr>
              <a:t>Homework</a:t>
            </a:r>
            <a:endParaRPr kumimoji="0" lang="en-US" sz="1400" b="1" i="0" u="none" strike="noStrike" kern="1200" cap="none" spc="0" normalizeH="0" baseline="0" noProof="0" dirty="0" smtClean="0">
              <a:ln>
                <a:noFill/>
              </a:ln>
              <a:effectLst/>
              <a:uLnTx/>
              <a:uFillTx/>
              <a:latin typeface="Myriad Pro" panose="020B0503030403020204" pitchFamily="34" charset="0"/>
              <a:ea typeface="+mj-ea"/>
              <a:cs typeface="+mj-cs"/>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684" y="5101464"/>
            <a:ext cx="2671316" cy="1312538"/>
          </a:xfrm>
          <a:prstGeom prst="rect">
            <a:avLst/>
          </a:prstGeom>
        </p:spPr>
      </p:pic>
    </p:spTree>
    <p:extLst>
      <p:ext uri="{BB962C8B-B14F-4D97-AF65-F5344CB8AC3E}">
        <p14:creationId xmlns:p14="http://schemas.microsoft.com/office/powerpoint/2010/main" val="181029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650" y="517525"/>
            <a:ext cx="7798377" cy="835025"/>
          </a:xfrm>
        </p:spPr>
        <p:txBody>
          <a:bodyPr>
            <a:normAutofit/>
          </a:bodyPr>
          <a:lstStyle/>
          <a:p>
            <a:r>
              <a:rPr lang="en-US" dirty="0" smtClean="0">
                <a:latin typeface="Myriad Pro" panose="020B0503030403020204" pitchFamily="34" charset="0"/>
              </a:rPr>
              <a:t>Writing Prompt</a:t>
            </a:r>
            <a:endParaRPr lang="en-US" dirty="0">
              <a:latin typeface="Myriad Pro" panose="020B0503030403020204" pitchFamily="34" charset="0"/>
            </a:endParaRP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006460" y="5332283"/>
            <a:ext cx="2185540" cy="1073854"/>
          </a:xfrm>
        </p:spPr>
      </p:pic>
      <p:sp>
        <p:nvSpPr>
          <p:cNvPr id="4" name="Rectangle 3"/>
          <p:cNvSpPr/>
          <p:nvPr/>
        </p:nvSpPr>
        <p:spPr>
          <a:xfrm>
            <a:off x="2914650" y="1758091"/>
            <a:ext cx="8399794" cy="3426629"/>
          </a:xfrm>
          <a:prstGeom prst="rect">
            <a:avLst/>
          </a:prstGeom>
        </p:spPr>
        <p:txBody>
          <a:bodyPr wrap="square">
            <a:noAutofit/>
          </a:bodyPr>
          <a:lstStyle/>
          <a:p>
            <a:pPr>
              <a:lnSpc>
                <a:spcPct val="150000"/>
              </a:lnSpc>
            </a:pPr>
            <a:r>
              <a:rPr lang="en-US" sz="2400" dirty="0" smtClean="0">
                <a:latin typeface="Myriad Pro" panose="020B0503030403020204" pitchFamily="34" charset="0"/>
              </a:rPr>
              <a:t>Capstone: Research Presentation to PPI students</a:t>
            </a:r>
            <a:endParaRPr lang="en-US" sz="2400" dirty="0">
              <a:latin typeface="Myriad Pro" panose="020B0503030403020204" pitchFamily="34" charset="0"/>
            </a:endParaRPr>
          </a:p>
          <a:p>
            <a:pPr marL="342900" indent="-342900">
              <a:lnSpc>
                <a:spcPct val="150000"/>
              </a:lnSpc>
              <a:buFont typeface="Arial" panose="020B0604020202020204" pitchFamily="34" charset="0"/>
              <a:buChar char="•"/>
            </a:pPr>
            <a:r>
              <a:rPr lang="en-US" sz="2400" dirty="0" smtClean="0">
                <a:latin typeface="Myriad Pro" panose="020B0503030403020204" pitchFamily="34" charset="0"/>
              </a:rPr>
              <a:t>What questions do you have about presenting?</a:t>
            </a:r>
          </a:p>
          <a:p>
            <a:pPr marL="342900" indent="-342900">
              <a:lnSpc>
                <a:spcPct val="150000"/>
              </a:lnSpc>
              <a:buFont typeface="Arial" panose="020B0604020202020204" pitchFamily="34" charset="0"/>
              <a:buChar char="•"/>
            </a:pPr>
            <a:r>
              <a:rPr lang="en-US" sz="2400" dirty="0" smtClean="0">
                <a:latin typeface="Myriad Pro" panose="020B0503030403020204" pitchFamily="34" charset="0"/>
              </a:rPr>
              <a:t>What aspects of this workshop might be useful for or during your presentation?</a:t>
            </a:r>
          </a:p>
          <a:p>
            <a:pPr marL="342900" indent="-342900">
              <a:lnSpc>
                <a:spcPct val="150000"/>
              </a:lnSpc>
              <a:buFont typeface="Arial" panose="020B0604020202020204" pitchFamily="34" charset="0"/>
              <a:buChar char="•"/>
            </a:pPr>
            <a:r>
              <a:rPr lang="en-US" sz="2400" dirty="0" smtClean="0">
                <a:latin typeface="Myriad Pro" panose="020B0503030403020204" pitchFamily="34" charset="0"/>
              </a:rPr>
              <a:t>What would you like students to know about your cultural background/international experiences that are relevant to your presentation?</a:t>
            </a:r>
            <a:endParaRPr lang="en-US" sz="2400" dirty="0">
              <a:latin typeface="Myriad Pro" panose="020B0503030403020204" pitchFamily="34" charset="0"/>
            </a:endParaRPr>
          </a:p>
        </p:txBody>
      </p:sp>
    </p:spTree>
    <p:extLst>
      <p:ext uri="{BB962C8B-B14F-4D97-AF65-F5344CB8AC3E}">
        <p14:creationId xmlns:p14="http://schemas.microsoft.com/office/powerpoint/2010/main" val="2334810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8E0F5"/>
        </a:solidFill>
        <a:effectLst/>
      </p:bgPr>
    </p:bg>
    <p:spTree>
      <p:nvGrpSpPr>
        <p:cNvPr id="1" name=""/>
        <p:cNvGrpSpPr/>
        <p:nvPr/>
      </p:nvGrpSpPr>
      <p:grpSpPr>
        <a:xfrm>
          <a:off x="0" y="0"/>
          <a:ext cx="0" cy="0"/>
          <a:chOff x="0" y="0"/>
          <a:chExt cx="0" cy="0"/>
        </a:xfrm>
      </p:grpSpPr>
      <p:sp>
        <p:nvSpPr>
          <p:cNvPr id="10" name="Title 1"/>
          <p:cNvSpPr txBox="1">
            <a:spLocks/>
          </p:cNvSpPr>
          <p:nvPr/>
        </p:nvSpPr>
        <p:spPr>
          <a:xfrm>
            <a:off x="4180956" y="2980113"/>
            <a:ext cx="3830089" cy="897774"/>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rgbClr val="CCA615"/>
                </a:solidFill>
                <a:effectLst>
                  <a:outerShdw blurRad="50800" dist="38100" dir="5400000" algn="t" rotWithShape="0">
                    <a:prstClr val="black">
                      <a:alpha val="40000"/>
                    </a:prstClr>
                  </a:outerShdw>
                </a:effectLst>
                <a:uLnTx/>
                <a:uFillTx/>
                <a:latin typeface="Myriad Pro" panose="020B0503030403020204" pitchFamily="34" charset="0"/>
                <a:ea typeface="+mj-ea"/>
                <a:cs typeface="+mj-cs"/>
              </a:rPr>
              <a:t>Thank You</a:t>
            </a:r>
            <a:endParaRPr kumimoji="0" lang="en-US" sz="1400" b="1" i="0" u="none" strike="noStrike" kern="1200" cap="none" spc="0" normalizeH="0" baseline="0" noProof="0" dirty="0" smtClean="0">
              <a:ln>
                <a:noFill/>
              </a:ln>
              <a:solidFill>
                <a:srgbClr val="CCA615"/>
              </a:solidFill>
              <a:effectLst>
                <a:outerShdw blurRad="50800" dist="38100" dir="5400000" algn="t" rotWithShape="0">
                  <a:prstClr val="black">
                    <a:alpha val="40000"/>
                  </a:prstClr>
                </a:outerShdw>
              </a:effectLst>
              <a:uLnTx/>
              <a:uFillTx/>
              <a:latin typeface="Myriad Pro" panose="020B0503030403020204" pitchFamily="34" charset="0"/>
              <a:ea typeface="+mj-ea"/>
              <a:cs typeface="+mj-cs"/>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684" y="5111855"/>
            <a:ext cx="2671316" cy="1312538"/>
          </a:xfrm>
          <a:prstGeom prst="rect">
            <a:avLst/>
          </a:prstGeom>
        </p:spPr>
      </p:pic>
      <p:sp>
        <p:nvSpPr>
          <p:cNvPr id="5" name="Rectangle 4"/>
          <p:cNvSpPr/>
          <p:nvPr/>
        </p:nvSpPr>
        <p:spPr>
          <a:xfrm>
            <a:off x="680604" y="4873336"/>
            <a:ext cx="7590559" cy="1756064"/>
          </a:xfrm>
          <a:prstGeom prst="rect">
            <a:avLst/>
          </a:prstGeom>
        </p:spPr>
        <p:txBody>
          <a:bodyPr wrap="square">
            <a:noAutofit/>
          </a:bodyPr>
          <a:lstStyle/>
          <a:p>
            <a:r>
              <a:rPr lang="en-US" dirty="0" smtClean="0">
                <a:latin typeface="Myriad Pro" panose="020B0503030403020204" pitchFamily="34" charset="0"/>
              </a:rPr>
              <a:t>Contact info:</a:t>
            </a:r>
          </a:p>
          <a:p>
            <a:r>
              <a:rPr lang="en-US" dirty="0" smtClean="0">
                <a:solidFill>
                  <a:srgbClr val="CCA615"/>
                </a:solidFill>
                <a:latin typeface="Myriad Pro" panose="020B0503030403020204" pitchFamily="34" charset="0"/>
              </a:rPr>
              <a:t>dcjones@purdue.edu</a:t>
            </a:r>
            <a:endParaRPr lang="en-US" dirty="0">
              <a:solidFill>
                <a:srgbClr val="CCA615"/>
              </a:solidFill>
              <a:latin typeface="Myriad Pro" panose="020B0503030403020204" pitchFamily="34" charset="0"/>
            </a:endParaRPr>
          </a:p>
          <a:p>
            <a:r>
              <a:rPr lang="en-US" dirty="0" smtClean="0">
                <a:solidFill>
                  <a:srgbClr val="CCA615"/>
                </a:solidFill>
                <a:latin typeface="Myriad Pro" panose="020B0503030403020204" pitchFamily="34" charset="0"/>
              </a:rPr>
              <a:t>shouston@purdue.edu</a:t>
            </a:r>
            <a:endParaRPr lang="en-US" dirty="0">
              <a:solidFill>
                <a:srgbClr val="CCA615"/>
              </a:solidFill>
              <a:latin typeface="Myriad Pro" panose="020B0503030403020204" pitchFamily="34" charset="0"/>
            </a:endParaRPr>
          </a:p>
          <a:p>
            <a:r>
              <a:rPr lang="en-US" dirty="0" smtClean="0">
                <a:solidFill>
                  <a:srgbClr val="CCA615"/>
                </a:solidFill>
                <a:latin typeface="Myriad Pro" panose="020B0503030403020204" pitchFamily="34" charset="0"/>
              </a:rPr>
              <a:t>sparks36@purdue.edu</a:t>
            </a:r>
            <a:endParaRPr lang="en-US" dirty="0">
              <a:solidFill>
                <a:srgbClr val="CCA615"/>
              </a:solidFill>
              <a:latin typeface="Myriad Pro" panose="020B0503030403020204" pitchFamily="34" charset="0"/>
            </a:endParaRPr>
          </a:p>
          <a:p>
            <a:r>
              <a:rPr lang="en-US" dirty="0" smtClean="0">
                <a:solidFill>
                  <a:srgbClr val="CCA615"/>
                </a:solidFill>
                <a:latin typeface="Myriad Pro" panose="020B0503030403020204" pitchFamily="34" charset="0"/>
              </a:rPr>
              <a:t>mclugh@purdue.edu</a:t>
            </a:r>
            <a:endParaRPr lang="en-US" dirty="0">
              <a:solidFill>
                <a:srgbClr val="CCA615"/>
              </a:solidFill>
              <a:latin typeface="Myriad Pro" panose="020B0503030403020204" pitchFamily="34" charset="0"/>
            </a:endParaRPr>
          </a:p>
          <a:p>
            <a:r>
              <a:rPr lang="en-US" dirty="0" err="1" smtClean="0">
                <a:solidFill>
                  <a:srgbClr val="CCA615"/>
                </a:solidFill>
                <a:latin typeface="Myriad Pro" panose="020B0503030403020204" pitchFamily="34" charset="0"/>
              </a:rPr>
              <a:t>barajase@purdue.ed</a:t>
            </a:r>
            <a:r>
              <a:rPr lang="en-US" dirty="0" smtClean="0">
                <a:solidFill>
                  <a:srgbClr val="CCA615"/>
                </a:solidFill>
                <a:latin typeface="Myriad Pro" panose="020B0503030403020204" pitchFamily="34" charset="0"/>
              </a:rPr>
              <a:t> </a:t>
            </a:r>
          </a:p>
        </p:txBody>
      </p:sp>
    </p:spTree>
    <p:extLst>
      <p:ext uri="{BB962C8B-B14F-4D97-AF65-F5344CB8AC3E}">
        <p14:creationId xmlns:p14="http://schemas.microsoft.com/office/powerpoint/2010/main" val="232190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650" y="517525"/>
            <a:ext cx="8889423" cy="1446357"/>
          </a:xfrm>
        </p:spPr>
        <p:txBody>
          <a:bodyPr>
            <a:noAutofit/>
          </a:bodyPr>
          <a:lstStyle/>
          <a:p>
            <a:r>
              <a:rPr lang="en-US" sz="3200" dirty="0" smtClean="0">
                <a:latin typeface="Myriad Pro" panose="020B0503030403020204" pitchFamily="34" charset="0"/>
              </a:rPr>
              <a:t>Workshop #7:</a:t>
            </a:r>
            <a:r>
              <a:rPr lang="en-US" sz="3200" dirty="0">
                <a:latin typeface="Myriad Pro" panose="020B0503030403020204" pitchFamily="34" charset="0"/>
              </a:rPr>
              <a:t> </a:t>
            </a:r>
            <a:r>
              <a:rPr lang="en-US" sz="3200" dirty="0" smtClean="0">
                <a:latin typeface="Myriad Pro" panose="020B0503030403020204" pitchFamily="34" charset="0"/>
              </a:rPr>
              <a:t>Emotional Resilience, Part 2</a:t>
            </a:r>
            <a:endParaRPr lang="en-US" sz="3200" dirty="0">
              <a:latin typeface="Myriad Pro" panose="020B0503030403020204" pitchFamily="34" charset="0"/>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006460" y="5332283"/>
            <a:ext cx="2185540" cy="1073854"/>
          </a:xfrm>
        </p:spPr>
      </p:pic>
      <p:sp>
        <p:nvSpPr>
          <p:cNvPr id="3" name="Rectangle 2"/>
          <p:cNvSpPr/>
          <p:nvPr/>
        </p:nvSpPr>
        <p:spPr>
          <a:xfrm>
            <a:off x="2914650" y="1716870"/>
            <a:ext cx="7590559" cy="3426629"/>
          </a:xfrm>
          <a:prstGeom prst="rect">
            <a:avLst/>
          </a:prstGeom>
        </p:spPr>
        <p:txBody>
          <a:bodyPr wrap="square">
            <a:noAutofit/>
          </a:bodyPr>
          <a:lstStyle/>
          <a:p>
            <a:pPr>
              <a:lnSpc>
                <a:spcPct val="150000"/>
              </a:lnSpc>
            </a:pPr>
            <a:r>
              <a:rPr lang="en-US" sz="2400" dirty="0" smtClean="0">
                <a:latin typeface="Myriad Pro" panose="020B0503030403020204" pitchFamily="34" charset="0"/>
              </a:rPr>
              <a:t>Agenda:</a:t>
            </a:r>
          </a:p>
          <a:p>
            <a:pPr marL="914400" indent="-457200">
              <a:lnSpc>
                <a:spcPct val="150000"/>
              </a:lnSpc>
              <a:buFont typeface="+mj-lt"/>
              <a:buAutoNum type="arabicPeriod"/>
            </a:pPr>
            <a:r>
              <a:rPr lang="en-US" sz="2000" dirty="0" smtClean="0">
                <a:latin typeface="Myriad Pro" panose="020B0503030403020204" pitchFamily="34" charset="0"/>
              </a:rPr>
              <a:t>Share writing prompt reflections</a:t>
            </a:r>
          </a:p>
          <a:p>
            <a:pPr marL="914400" indent="-457200">
              <a:lnSpc>
                <a:spcPct val="150000"/>
              </a:lnSpc>
              <a:buFont typeface="+mj-lt"/>
              <a:buAutoNum type="arabicPeriod"/>
            </a:pPr>
            <a:r>
              <a:rPr lang="en-US" sz="2000" dirty="0" smtClean="0">
                <a:latin typeface="Myriad Pro" panose="020B0503030403020204" pitchFamily="34" charset="0"/>
              </a:rPr>
              <a:t>Review of Emotional Resilience</a:t>
            </a:r>
          </a:p>
          <a:p>
            <a:pPr marL="914400" indent="-457200">
              <a:lnSpc>
                <a:spcPct val="150000"/>
              </a:lnSpc>
              <a:buFont typeface="+mj-lt"/>
              <a:buAutoNum type="arabicPeriod"/>
            </a:pPr>
            <a:r>
              <a:rPr lang="en-US" sz="2000" dirty="0" smtClean="0">
                <a:latin typeface="Myriad Pro" panose="020B0503030403020204" pitchFamily="34" charset="0"/>
              </a:rPr>
              <a:t>Mindfulness Activity</a:t>
            </a:r>
          </a:p>
          <a:p>
            <a:pPr marL="914400" indent="-457200">
              <a:lnSpc>
                <a:spcPct val="150000"/>
              </a:lnSpc>
              <a:buFont typeface="+mj-lt"/>
              <a:buAutoNum type="arabicPeriod"/>
            </a:pPr>
            <a:r>
              <a:rPr lang="en-US" sz="2000" dirty="0" smtClean="0">
                <a:latin typeface="Myriad Pro" panose="020B0503030403020204" pitchFamily="34" charset="0"/>
              </a:rPr>
              <a:t>Writing Prompt</a:t>
            </a:r>
          </a:p>
          <a:p>
            <a:pPr marL="914400" indent="-457200">
              <a:lnSpc>
                <a:spcPct val="150000"/>
              </a:lnSpc>
              <a:buFont typeface="+mj-lt"/>
              <a:buAutoNum type="arabicPeriod"/>
            </a:pPr>
            <a:endParaRPr lang="en-US" sz="2000" dirty="0">
              <a:latin typeface="Myriad Pro" panose="020B0503030403020204" pitchFamily="34" charset="0"/>
            </a:endParaRPr>
          </a:p>
        </p:txBody>
      </p:sp>
    </p:spTree>
    <p:extLst>
      <p:ext uri="{BB962C8B-B14F-4D97-AF65-F5344CB8AC3E}">
        <p14:creationId xmlns:p14="http://schemas.microsoft.com/office/powerpoint/2010/main" val="2086112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650" y="517525"/>
            <a:ext cx="7871114" cy="835025"/>
          </a:xfrm>
        </p:spPr>
        <p:txBody>
          <a:bodyPr>
            <a:normAutofit/>
          </a:bodyPr>
          <a:lstStyle/>
          <a:p>
            <a:r>
              <a:rPr lang="en-US" sz="3200" dirty="0" smtClean="0">
                <a:latin typeface="Myriad Pro" panose="020B0503030403020204" pitchFamily="34" charset="0"/>
              </a:rPr>
              <a:t>Writing Prompt Homework</a:t>
            </a:r>
            <a:endParaRPr lang="en-US" sz="3200" dirty="0">
              <a:latin typeface="Myriad Pro" panose="020B0503030403020204" pitchFamily="34" charset="0"/>
            </a:endParaRPr>
          </a:p>
        </p:txBody>
      </p:sp>
      <p:sp>
        <p:nvSpPr>
          <p:cNvPr id="4" name="Rectangle 3"/>
          <p:cNvSpPr/>
          <p:nvPr/>
        </p:nvSpPr>
        <p:spPr>
          <a:xfrm>
            <a:off x="2914650" y="1610591"/>
            <a:ext cx="8228972" cy="4301835"/>
          </a:xfrm>
          <a:prstGeom prst="rect">
            <a:avLst/>
          </a:prstGeom>
        </p:spPr>
        <p:txBody>
          <a:bodyPr wrap="square">
            <a:normAutofit/>
          </a:bodyPr>
          <a:lstStyle/>
          <a:p>
            <a:pPr>
              <a:lnSpc>
                <a:spcPct val="150000"/>
              </a:lnSpc>
            </a:pPr>
            <a:r>
              <a:rPr lang="en-US" sz="2400" dirty="0">
                <a:latin typeface="Myriad Pro" panose="020B0503030403020204" pitchFamily="34" charset="0"/>
              </a:rPr>
              <a:t>Revisiting Emotional Resilience</a:t>
            </a:r>
          </a:p>
          <a:p>
            <a:pPr marL="342900" indent="-342900">
              <a:lnSpc>
                <a:spcPct val="150000"/>
              </a:lnSpc>
              <a:buFont typeface="Arial" panose="020B0604020202020204" pitchFamily="34" charset="0"/>
              <a:buChar char="•"/>
            </a:pPr>
            <a:r>
              <a:rPr lang="en-US" sz="2400" dirty="0">
                <a:latin typeface="Myriad Pro" panose="020B0503030403020204" pitchFamily="34" charset="0"/>
              </a:rPr>
              <a:t>What triggers/stressors have you identified since ER, Part I</a:t>
            </a:r>
          </a:p>
          <a:p>
            <a:pPr marL="342900" indent="-342900">
              <a:lnSpc>
                <a:spcPct val="150000"/>
              </a:lnSpc>
              <a:buFont typeface="Arial" panose="020B0604020202020204" pitchFamily="34" charset="0"/>
              <a:buChar char="•"/>
            </a:pPr>
            <a:r>
              <a:rPr lang="en-US" sz="2400" dirty="0">
                <a:latin typeface="Myriad Pro" panose="020B0503030403020204" pitchFamily="34" charset="0"/>
              </a:rPr>
              <a:t>What coping strategies have you used?</a:t>
            </a:r>
          </a:p>
          <a:p>
            <a:pPr marL="342900" indent="-342900">
              <a:lnSpc>
                <a:spcPct val="150000"/>
              </a:lnSpc>
              <a:buFont typeface="Arial" panose="020B0604020202020204" pitchFamily="34" charset="0"/>
              <a:buChar char="•"/>
            </a:pPr>
            <a:r>
              <a:rPr lang="en-US" sz="2400" dirty="0">
                <a:latin typeface="Myriad Pro" panose="020B0503030403020204" pitchFamily="34" charset="0"/>
              </a:rPr>
              <a:t>Which have worked/not worked?</a:t>
            </a:r>
          </a:p>
          <a:p>
            <a:pPr marL="342900" indent="-342900">
              <a:lnSpc>
                <a:spcPct val="150000"/>
              </a:lnSpc>
              <a:buFont typeface="Arial" panose="020B0604020202020204" pitchFamily="34" charset="0"/>
              <a:buChar char="•"/>
            </a:pPr>
            <a:r>
              <a:rPr lang="en-US" sz="2400" dirty="0">
                <a:latin typeface="Myriad Pro" panose="020B0503030403020204" pitchFamily="34" charset="0"/>
              </a:rPr>
              <a:t>Have you found new coping strategies?</a:t>
            </a:r>
          </a:p>
        </p:txBody>
      </p:sp>
    </p:spTree>
    <p:extLst>
      <p:ext uri="{BB962C8B-B14F-4D97-AF65-F5344CB8AC3E}">
        <p14:creationId xmlns:p14="http://schemas.microsoft.com/office/powerpoint/2010/main" val="1135569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8E0F5"/>
        </a:solidFill>
        <a:effectLst/>
      </p:bgPr>
    </p:bg>
    <p:spTree>
      <p:nvGrpSpPr>
        <p:cNvPr id="1" name=""/>
        <p:cNvGrpSpPr/>
        <p:nvPr/>
      </p:nvGrpSpPr>
      <p:grpSpPr>
        <a:xfrm>
          <a:off x="0" y="0"/>
          <a:ext cx="0" cy="0"/>
          <a:chOff x="0" y="0"/>
          <a:chExt cx="0" cy="0"/>
        </a:xfrm>
      </p:grpSpPr>
      <p:sp>
        <p:nvSpPr>
          <p:cNvPr id="5" name="Oval 4"/>
          <p:cNvSpPr/>
          <p:nvPr/>
        </p:nvSpPr>
        <p:spPr>
          <a:xfrm>
            <a:off x="4080163" y="1267690"/>
            <a:ext cx="4031673" cy="4031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Title 1"/>
          <p:cNvSpPr txBox="1">
            <a:spLocks/>
          </p:cNvSpPr>
          <p:nvPr/>
        </p:nvSpPr>
        <p:spPr>
          <a:xfrm>
            <a:off x="4180956" y="2980113"/>
            <a:ext cx="3830089" cy="897774"/>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prstClr val="black"/>
                </a:solidFill>
                <a:effectLst/>
                <a:uLnTx/>
                <a:uFillTx/>
                <a:latin typeface="Myriad Pro" panose="020B0503030403020204" pitchFamily="34" charset="0"/>
                <a:ea typeface="+mj-ea"/>
                <a:cs typeface="+mj-cs"/>
              </a:rPr>
              <a:t>Review</a:t>
            </a:r>
            <a:endParaRPr kumimoji="0" lang="en-US" sz="1400" b="1" i="0" u="none" strike="noStrike" kern="1200" cap="none" spc="0" normalizeH="0" baseline="0" noProof="0" dirty="0" smtClean="0">
              <a:ln>
                <a:noFill/>
              </a:ln>
              <a:solidFill>
                <a:prstClr val="black"/>
              </a:solidFill>
              <a:effectLst/>
              <a:uLnTx/>
              <a:uFillTx/>
              <a:latin typeface="Myriad Pro" panose="020B0503030403020204" pitchFamily="34" charset="0"/>
              <a:ea typeface="+mj-ea"/>
              <a:cs typeface="+mj-cs"/>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684" y="5101464"/>
            <a:ext cx="2671316" cy="1312538"/>
          </a:xfrm>
          <a:prstGeom prst="rect">
            <a:avLst/>
          </a:prstGeom>
        </p:spPr>
      </p:pic>
    </p:spTree>
    <p:extLst>
      <p:ext uri="{BB962C8B-B14F-4D97-AF65-F5344CB8AC3E}">
        <p14:creationId xmlns:p14="http://schemas.microsoft.com/office/powerpoint/2010/main" val="3972127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35086" y="388568"/>
            <a:ext cx="8450362" cy="584775"/>
          </a:xfrm>
          <a:prstGeom prst="rect">
            <a:avLst/>
          </a:prstGeom>
          <a:noFill/>
        </p:spPr>
        <p:txBody>
          <a:bodyPr wrap="square" rtlCol="0">
            <a:spAutoFit/>
          </a:bodyPr>
          <a:lstStyle/>
          <a:p>
            <a:r>
              <a:rPr lang="en-US" sz="3200" dirty="0" smtClean="0">
                <a:latin typeface="Myriad Pro" panose="020B0503030403020204" pitchFamily="34" charset="0"/>
                <a:ea typeface="Impact" charset="0"/>
                <a:cs typeface="Impact" charset="0"/>
              </a:rPr>
              <a:t>Emotional Resilience, Part 2</a:t>
            </a:r>
            <a:endParaRPr lang="en-US" sz="3200" dirty="0">
              <a:latin typeface="Myriad Pro" panose="020B0503030403020204" pitchFamily="34" charset="0"/>
              <a:ea typeface="Impact" charset="0"/>
              <a:cs typeface="Impact" charset="0"/>
            </a:endParaRPr>
          </a:p>
        </p:txBody>
      </p:sp>
      <p:sp>
        <p:nvSpPr>
          <p:cNvPr id="6" name="TextBox 5"/>
          <p:cNvSpPr txBox="1"/>
          <p:nvPr/>
        </p:nvSpPr>
        <p:spPr>
          <a:xfrm>
            <a:off x="3135085" y="1182615"/>
            <a:ext cx="8269793" cy="5262979"/>
          </a:xfrm>
          <a:prstGeom prst="rect">
            <a:avLst/>
          </a:prstGeom>
          <a:noFill/>
        </p:spPr>
        <p:txBody>
          <a:bodyPr wrap="square" rtlCol="0">
            <a:spAutoFit/>
          </a:bodyPr>
          <a:lstStyle/>
          <a:p>
            <a:r>
              <a:rPr lang="en-US" sz="2400" dirty="0" smtClean="0">
                <a:latin typeface="Myriad Pro" panose="020B0503030403020204" pitchFamily="34" charset="0"/>
                <a:ea typeface="Arial" charset="0"/>
                <a:cs typeface="Arial" charset="0"/>
              </a:rPr>
              <a:t>Let’s Review!</a:t>
            </a:r>
            <a:endParaRPr lang="en-US" sz="2400" dirty="0">
              <a:latin typeface="Myriad Pro" panose="020B0503030403020204" pitchFamily="34" charset="0"/>
              <a:ea typeface="Arial" charset="0"/>
              <a:cs typeface="Arial" charset="0"/>
            </a:endParaRPr>
          </a:p>
          <a:p>
            <a:pPr marL="342900" indent="-342900">
              <a:buClr>
                <a:srgbClr val="3A5681"/>
              </a:buClr>
              <a:buFont typeface="Arial" charset="0"/>
              <a:buChar char="•"/>
            </a:pPr>
            <a:r>
              <a:rPr lang="en-US" sz="2400" dirty="0" smtClean="0">
                <a:latin typeface="Myriad Pro" panose="020B0503030403020204" pitchFamily="34" charset="0"/>
                <a:ea typeface="Arial" charset="0"/>
                <a:cs typeface="Arial" charset="0"/>
              </a:rPr>
              <a:t>What do the zones look like?</a:t>
            </a:r>
          </a:p>
          <a:p>
            <a:pPr marL="800100" lvl="1" indent="-342900">
              <a:buClr>
                <a:srgbClr val="3A5681"/>
              </a:buClr>
              <a:buFont typeface="Arial" charset="0"/>
              <a:buChar char="•"/>
            </a:pPr>
            <a:r>
              <a:rPr lang="en-US" sz="2400" dirty="0" smtClean="0">
                <a:latin typeface="Myriad Pro" panose="020B0503030403020204" pitchFamily="34" charset="0"/>
                <a:ea typeface="Arial" charset="0"/>
                <a:cs typeface="Arial" charset="0"/>
              </a:rPr>
              <a:t>Comfort zone</a:t>
            </a:r>
          </a:p>
          <a:p>
            <a:pPr marL="800100" lvl="1" indent="-342900">
              <a:buClr>
                <a:srgbClr val="3A5681"/>
              </a:buClr>
              <a:buFont typeface="Arial" charset="0"/>
              <a:buChar char="•"/>
            </a:pPr>
            <a:r>
              <a:rPr lang="en-US" sz="2400" dirty="0" smtClean="0">
                <a:latin typeface="Myriad Pro" panose="020B0503030403020204" pitchFamily="34" charset="0"/>
                <a:ea typeface="Arial" charset="0"/>
                <a:cs typeface="Arial" charset="0"/>
              </a:rPr>
              <a:t>Learning zone</a:t>
            </a:r>
          </a:p>
          <a:p>
            <a:pPr marL="800100" lvl="1" indent="-342900">
              <a:buClr>
                <a:srgbClr val="3A5681"/>
              </a:buClr>
              <a:buFont typeface="Arial" charset="0"/>
              <a:buChar char="•"/>
            </a:pPr>
            <a:r>
              <a:rPr lang="en-US" sz="2400" dirty="0" smtClean="0">
                <a:latin typeface="Myriad Pro" panose="020B0503030403020204" pitchFamily="34" charset="0"/>
                <a:ea typeface="Arial" charset="0"/>
                <a:cs typeface="Arial" charset="0"/>
              </a:rPr>
              <a:t>Panic zone</a:t>
            </a:r>
          </a:p>
          <a:p>
            <a:pPr lvl="1">
              <a:buClr>
                <a:srgbClr val="3A5681"/>
              </a:buClr>
            </a:pPr>
            <a:endParaRPr lang="en-US" sz="2400" dirty="0" smtClean="0">
              <a:latin typeface="Myriad Pro" panose="020B0503030403020204" pitchFamily="34" charset="0"/>
              <a:ea typeface="Arial" charset="0"/>
              <a:cs typeface="Arial" charset="0"/>
            </a:endParaRPr>
          </a:p>
          <a:p>
            <a:pPr lvl="1">
              <a:buClr>
                <a:srgbClr val="3A5681"/>
              </a:buClr>
            </a:pPr>
            <a:endParaRPr lang="en-US" sz="2400" dirty="0">
              <a:latin typeface="Myriad Pro" panose="020B0503030403020204" pitchFamily="34" charset="0"/>
              <a:ea typeface="Arial" charset="0"/>
              <a:cs typeface="Arial" charset="0"/>
            </a:endParaRPr>
          </a:p>
          <a:p>
            <a:pPr lvl="1">
              <a:buClr>
                <a:srgbClr val="3A5681"/>
              </a:buClr>
            </a:pPr>
            <a:endParaRPr lang="en-US" sz="2400" dirty="0" smtClean="0">
              <a:latin typeface="Myriad Pro" panose="020B0503030403020204" pitchFamily="34" charset="0"/>
              <a:ea typeface="Arial" charset="0"/>
              <a:cs typeface="Arial" charset="0"/>
            </a:endParaRPr>
          </a:p>
          <a:p>
            <a:pPr lvl="1">
              <a:buClr>
                <a:srgbClr val="3A5681"/>
              </a:buClr>
            </a:pPr>
            <a:endParaRPr lang="en-US" sz="2400" dirty="0">
              <a:latin typeface="Myriad Pro" panose="020B0503030403020204" pitchFamily="34" charset="0"/>
              <a:ea typeface="Arial" charset="0"/>
              <a:cs typeface="Arial" charset="0"/>
            </a:endParaRPr>
          </a:p>
          <a:p>
            <a:pPr lvl="1">
              <a:buClr>
                <a:srgbClr val="3A5681"/>
              </a:buClr>
            </a:pPr>
            <a:endParaRPr lang="en-US" sz="2400" dirty="0" smtClean="0">
              <a:latin typeface="Myriad Pro" panose="020B0503030403020204" pitchFamily="34" charset="0"/>
              <a:ea typeface="Arial" charset="0"/>
              <a:cs typeface="Arial" charset="0"/>
            </a:endParaRPr>
          </a:p>
          <a:p>
            <a:pPr lvl="1">
              <a:buClr>
                <a:srgbClr val="3A5681"/>
              </a:buClr>
            </a:pPr>
            <a:endParaRPr lang="en-US" sz="2400" dirty="0">
              <a:latin typeface="Myriad Pro" panose="020B0503030403020204" pitchFamily="34" charset="0"/>
              <a:ea typeface="Arial" charset="0"/>
              <a:cs typeface="Arial" charset="0"/>
            </a:endParaRPr>
          </a:p>
          <a:p>
            <a:pPr lvl="1">
              <a:buClr>
                <a:srgbClr val="3A5681"/>
              </a:buClr>
            </a:pPr>
            <a:endParaRPr lang="en-US" sz="2400" dirty="0" smtClean="0">
              <a:latin typeface="Myriad Pro" panose="020B0503030403020204" pitchFamily="34" charset="0"/>
              <a:ea typeface="Arial" charset="0"/>
              <a:cs typeface="Arial" charset="0"/>
            </a:endParaRPr>
          </a:p>
          <a:p>
            <a:pPr lvl="1">
              <a:buClr>
                <a:srgbClr val="3A5681"/>
              </a:buClr>
            </a:pPr>
            <a:endParaRPr lang="en-US" sz="2400" dirty="0">
              <a:latin typeface="Myriad Pro" panose="020B0503030403020204" pitchFamily="34" charset="0"/>
              <a:ea typeface="Arial" charset="0"/>
              <a:cs typeface="Arial" charset="0"/>
            </a:endParaRPr>
          </a:p>
          <a:p>
            <a:pPr marL="342900" indent="-342900">
              <a:buClr>
                <a:srgbClr val="3A5681"/>
              </a:buClr>
              <a:buFont typeface="Arial" charset="0"/>
              <a:buChar char="•"/>
            </a:pPr>
            <a:r>
              <a:rPr lang="en-US" sz="2400" dirty="0" smtClean="0">
                <a:latin typeface="Myriad Pro" panose="020B0503030403020204" pitchFamily="34" charset="0"/>
                <a:ea typeface="Arial" charset="0"/>
                <a:cs typeface="Arial" charset="0"/>
              </a:rPr>
              <a:t>Share a critical incidence </a:t>
            </a:r>
            <a:r>
              <a:rPr lang="en-US" sz="2400" dirty="0">
                <a:latin typeface="Myriad Pro" panose="020B0503030403020204" pitchFamily="34" charset="0"/>
                <a:ea typeface="Arial" charset="0"/>
                <a:cs typeface="Arial" charset="0"/>
              </a:rPr>
              <a:t>that sent </a:t>
            </a:r>
            <a:r>
              <a:rPr lang="en-US" sz="2400" dirty="0" smtClean="0">
                <a:latin typeface="Myriad Pro" panose="020B0503030403020204" pitchFamily="34" charset="0"/>
                <a:ea typeface="Arial" charset="0"/>
                <a:cs typeface="Arial" charset="0"/>
              </a:rPr>
              <a:t>you </a:t>
            </a:r>
            <a:r>
              <a:rPr lang="en-US" sz="2400" dirty="0">
                <a:latin typeface="Myriad Pro" panose="020B0503030403020204" pitchFamily="34" charset="0"/>
                <a:ea typeface="Arial" charset="0"/>
                <a:cs typeface="Arial" charset="0"/>
              </a:rPr>
              <a:t>into the panic zone.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4374" y="3218428"/>
            <a:ext cx="5114231" cy="252070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2444" y="1191438"/>
            <a:ext cx="3666173" cy="202699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3923" y="3533401"/>
            <a:ext cx="3233850" cy="1890759"/>
          </a:xfrm>
          <a:prstGeom prst="rect">
            <a:avLst/>
          </a:prstGeom>
        </p:spPr>
      </p:pic>
      <p:cxnSp>
        <p:nvCxnSpPr>
          <p:cNvPr id="8" name="Straight Connector 7"/>
          <p:cNvCxnSpPr>
            <a:endCxn id="3" idx="1"/>
          </p:cNvCxnSpPr>
          <p:nvPr/>
        </p:nvCxnSpPr>
        <p:spPr>
          <a:xfrm flipV="1">
            <a:off x="6229978" y="2204933"/>
            <a:ext cx="1892466" cy="161344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4" idx="1"/>
          </p:cNvCxnSpPr>
          <p:nvPr/>
        </p:nvCxnSpPr>
        <p:spPr>
          <a:xfrm flipV="1">
            <a:off x="7775710" y="4478781"/>
            <a:ext cx="958213" cy="19528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54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8E0F5"/>
        </a:solidFill>
        <a:effectLst/>
      </p:bgPr>
    </p:bg>
    <p:spTree>
      <p:nvGrpSpPr>
        <p:cNvPr id="1" name=""/>
        <p:cNvGrpSpPr/>
        <p:nvPr/>
      </p:nvGrpSpPr>
      <p:grpSpPr>
        <a:xfrm>
          <a:off x="0" y="0"/>
          <a:ext cx="0" cy="0"/>
          <a:chOff x="0" y="0"/>
          <a:chExt cx="0" cy="0"/>
        </a:xfrm>
      </p:grpSpPr>
      <p:sp>
        <p:nvSpPr>
          <p:cNvPr id="5" name="Oval 4"/>
          <p:cNvSpPr/>
          <p:nvPr/>
        </p:nvSpPr>
        <p:spPr>
          <a:xfrm>
            <a:off x="4080163" y="1267690"/>
            <a:ext cx="4031673" cy="4031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Title 1"/>
          <p:cNvSpPr txBox="1">
            <a:spLocks/>
          </p:cNvSpPr>
          <p:nvPr/>
        </p:nvSpPr>
        <p:spPr>
          <a:xfrm>
            <a:off x="4180956" y="2980113"/>
            <a:ext cx="3830089" cy="897774"/>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4800" b="1" noProof="0" dirty="0" smtClean="0">
                <a:solidFill>
                  <a:prstClr val="black"/>
                </a:solidFill>
                <a:latin typeface="Myriad Pro" panose="020B0503030403020204" pitchFamily="34" charset="0"/>
              </a:rPr>
              <a:t>Activities</a:t>
            </a:r>
            <a:endParaRPr kumimoji="0" lang="en-US" sz="1400" b="1" i="0" u="none" strike="noStrike" kern="1200" cap="none" spc="0" normalizeH="0" baseline="0" noProof="0" dirty="0" smtClean="0">
              <a:ln>
                <a:noFill/>
              </a:ln>
              <a:solidFill>
                <a:prstClr val="black"/>
              </a:solidFill>
              <a:effectLst/>
              <a:uLnTx/>
              <a:uFillTx/>
              <a:latin typeface="Myriad Pro" panose="020B0503030403020204" pitchFamily="34" charset="0"/>
              <a:ea typeface="+mj-ea"/>
              <a:cs typeface="+mj-cs"/>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684" y="5101464"/>
            <a:ext cx="2671316" cy="1312538"/>
          </a:xfrm>
          <a:prstGeom prst="rect">
            <a:avLst/>
          </a:prstGeom>
        </p:spPr>
      </p:pic>
    </p:spTree>
    <p:extLst>
      <p:ext uri="{BB962C8B-B14F-4D97-AF65-F5344CB8AC3E}">
        <p14:creationId xmlns:p14="http://schemas.microsoft.com/office/powerpoint/2010/main" val="1255311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919" y="1623103"/>
            <a:ext cx="7112001" cy="3970318"/>
          </a:xfrm>
          <a:prstGeom prst="rect">
            <a:avLst/>
          </a:prstGeom>
        </p:spPr>
        <p:txBody>
          <a:bodyPr wrap="square">
            <a:spAutoFit/>
          </a:bodyPr>
          <a:lstStyle/>
          <a:p>
            <a:pPr marL="285750" indent="-285750">
              <a:lnSpc>
                <a:spcPct val="150000"/>
              </a:lnSpc>
              <a:buFont typeface="Arial" panose="020B0604020202020204" pitchFamily="34" charset="0"/>
              <a:buChar char="•"/>
            </a:pPr>
            <a:r>
              <a:rPr lang="en-US" sz="2400" dirty="0" smtClean="0">
                <a:solidFill>
                  <a:srgbClr val="4B5459"/>
                </a:solidFill>
                <a:latin typeface="Myriad Pro" panose="020B0503030403020204" pitchFamily="34" charset="0"/>
              </a:rPr>
              <a:t>Noticing </a:t>
            </a:r>
            <a:r>
              <a:rPr lang="en-US" sz="2400" dirty="0">
                <a:solidFill>
                  <a:srgbClr val="4B5459"/>
                </a:solidFill>
                <a:latin typeface="Myriad Pro" panose="020B0503030403020204" pitchFamily="34" charset="0"/>
              </a:rPr>
              <a:t>&amp; Slowing Down Our Automatic </a:t>
            </a:r>
            <a:r>
              <a:rPr lang="en-US" sz="2400" dirty="0" smtClean="0">
                <a:solidFill>
                  <a:srgbClr val="4B5459"/>
                </a:solidFill>
                <a:latin typeface="Myriad Pro" panose="020B0503030403020204" pitchFamily="34" charset="0"/>
              </a:rPr>
              <a:t>Reactions</a:t>
            </a:r>
            <a:endParaRPr lang="en-US" sz="2400" dirty="0">
              <a:solidFill>
                <a:srgbClr val="4B5459"/>
              </a:solidFill>
              <a:latin typeface="Myriad Pro" panose="020B0503030403020204" pitchFamily="34" charset="0"/>
            </a:endParaRPr>
          </a:p>
          <a:p>
            <a:pPr marL="285750" indent="-285750">
              <a:lnSpc>
                <a:spcPct val="150000"/>
              </a:lnSpc>
              <a:buFont typeface="Arial" panose="020B0604020202020204" pitchFamily="34" charset="0"/>
              <a:buChar char="•"/>
            </a:pPr>
            <a:r>
              <a:rPr lang="en-US" sz="2400" dirty="0">
                <a:solidFill>
                  <a:srgbClr val="4B5459"/>
                </a:solidFill>
                <a:effectLst>
                  <a:outerShdw blurRad="50800" dist="50800" dir="5400000" algn="ctr" rotWithShape="0">
                    <a:schemeClr val="bg1"/>
                  </a:outerShdw>
                </a:effectLst>
                <a:latin typeface="Myriad Pro" panose="020B0503030403020204" pitchFamily="34" charset="0"/>
              </a:rPr>
              <a:t>Increasing </a:t>
            </a:r>
            <a:r>
              <a:rPr lang="en-US" sz="2400" dirty="0" smtClean="0">
                <a:solidFill>
                  <a:srgbClr val="4B5459"/>
                </a:solidFill>
                <a:effectLst>
                  <a:outerShdw blurRad="50800" dist="50800" dir="5400000" algn="ctr" rotWithShape="0">
                    <a:schemeClr val="bg1"/>
                  </a:outerShdw>
                </a:effectLst>
                <a:latin typeface="Myriad Pro" panose="020B0503030403020204" pitchFamily="34" charset="0"/>
              </a:rPr>
              <a:t>Self-Awareness</a:t>
            </a:r>
            <a:endParaRPr lang="en-US" sz="2400" dirty="0">
              <a:solidFill>
                <a:srgbClr val="4B5459"/>
              </a:solidFill>
              <a:effectLst>
                <a:innerShdw blurRad="63500" dist="50800" dir="13500000">
                  <a:schemeClr val="bg1">
                    <a:alpha val="50000"/>
                  </a:schemeClr>
                </a:innerShdw>
              </a:effectLst>
              <a:latin typeface="Myriad Pro" panose="020B0503030403020204" pitchFamily="34" charset="0"/>
            </a:endParaRPr>
          </a:p>
          <a:p>
            <a:pPr marL="285750" indent="-285750">
              <a:lnSpc>
                <a:spcPct val="150000"/>
              </a:lnSpc>
              <a:buFont typeface="Arial" panose="020B0604020202020204" pitchFamily="34" charset="0"/>
              <a:buChar char="•"/>
            </a:pPr>
            <a:r>
              <a:rPr lang="en-US" sz="2400" dirty="0">
                <a:solidFill>
                  <a:srgbClr val="4B5459"/>
                </a:solidFill>
                <a:latin typeface="Myriad Pro" panose="020B0503030403020204" pitchFamily="34" charset="0"/>
              </a:rPr>
              <a:t>Increasing Awareness of </a:t>
            </a:r>
            <a:r>
              <a:rPr lang="en-US" sz="2400" dirty="0" smtClean="0">
                <a:solidFill>
                  <a:srgbClr val="4B5459"/>
                </a:solidFill>
                <a:latin typeface="Myriad Pro" panose="020B0503030403020204" pitchFamily="34" charset="0"/>
              </a:rPr>
              <a:t>Others</a:t>
            </a:r>
            <a:endParaRPr lang="en-US" sz="2400" dirty="0">
              <a:solidFill>
                <a:srgbClr val="4B5459"/>
              </a:solidFill>
              <a:latin typeface="Myriad Pro" panose="020B0503030403020204" pitchFamily="34" charset="0"/>
            </a:endParaRPr>
          </a:p>
          <a:p>
            <a:pPr marL="285750" indent="-285750">
              <a:lnSpc>
                <a:spcPct val="150000"/>
              </a:lnSpc>
              <a:buFont typeface="Arial" panose="020B0604020202020204" pitchFamily="34" charset="0"/>
              <a:buChar char="•"/>
            </a:pPr>
            <a:r>
              <a:rPr lang="en-US" sz="2400" dirty="0">
                <a:solidFill>
                  <a:srgbClr val="4B5459"/>
                </a:solidFill>
                <a:latin typeface="Myriad Pro" panose="020B0503030403020204" pitchFamily="34" charset="0"/>
              </a:rPr>
              <a:t>Engaging </a:t>
            </a:r>
            <a:r>
              <a:rPr lang="en-US" sz="2400" dirty="0" smtClean="0">
                <a:solidFill>
                  <a:srgbClr val="4B5459"/>
                </a:solidFill>
                <a:latin typeface="Myriad Pro" panose="020B0503030403020204" pitchFamily="34" charset="0"/>
              </a:rPr>
              <a:t>Ambiguity</a:t>
            </a:r>
            <a:endParaRPr lang="en-US" sz="2400" dirty="0">
              <a:solidFill>
                <a:srgbClr val="4B5459"/>
              </a:solidFill>
              <a:latin typeface="Myriad Pro" panose="020B0503030403020204" pitchFamily="34" charset="0"/>
            </a:endParaRPr>
          </a:p>
          <a:p>
            <a:pPr marL="285750" indent="-285750">
              <a:lnSpc>
                <a:spcPct val="150000"/>
              </a:lnSpc>
              <a:buFont typeface="Arial" panose="020B0604020202020204" pitchFamily="34" charset="0"/>
              <a:buChar char="•"/>
            </a:pPr>
            <a:r>
              <a:rPr lang="en-US" sz="2400" dirty="0">
                <a:solidFill>
                  <a:srgbClr val="4B5459"/>
                </a:solidFill>
                <a:latin typeface="Myriad Pro" panose="020B0503030403020204" pitchFamily="34" charset="0"/>
              </a:rPr>
              <a:t>Increasing </a:t>
            </a:r>
            <a:r>
              <a:rPr lang="en-US" sz="2400" dirty="0" smtClean="0">
                <a:solidFill>
                  <a:srgbClr val="4B5459"/>
                </a:solidFill>
                <a:latin typeface="Myriad Pro" panose="020B0503030403020204" pitchFamily="34" charset="0"/>
              </a:rPr>
              <a:t>Creativity</a:t>
            </a:r>
          </a:p>
          <a:p>
            <a:pPr marL="285750" indent="-285750">
              <a:lnSpc>
                <a:spcPct val="150000"/>
              </a:lnSpc>
              <a:buFont typeface="Arial" panose="020B0604020202020204" pitchFamily="34" charset="0"/>
              <a:buChar char="•"/>
            </a:pPr>
            <a:r>
              <a:rPr lang="en-US" sz="2400" dirty="0" smtClean="0">
                <a:solidFill>
                  <a:srgbClr val="4B5459"/>
                </a:solidFill>
                <a:latin typeface="Myriad Pro" panose="020B0503030403020204" pitchFamily="34" charset="0"/>
              </a:rPr>
              <a:t>Enhancing Resiliency</a:t>
            </a:r>
            <a:endParaRPr lang="en-US" sz="2400" dirty="0">
              <a:solidFill>
                <a:srgbClr val="4B5459"/>
              </a:solidFill>
              <a:latin typeface="Myriad Pro" panose="020B0503030403020204" pitchFamily="34" charset="0"/>
            </a:endParaRPr>
          </a:p>
          <a:p>
            <a:pPr marL="285750" indent="-285750">
              <a:lnSpc>
                <a:spcPct val="150000"/>
              </a:lnSpc>
              <a:buFont typeface="Arial" panose="020B0604020202020204" pitchFamily="34" charset="0"/>
              <a:buChar char="•"/>
            </a:pPr>
            <a:r>
              <a:rPr lang="en-US" sz="2400" dirty="0">
                <a:solidFill>
                  <a:srgbClr val="4B5459"/>
                </a:solidFill>
                <a:latin typeface="Myriad Pro" panose="020B0503030403020204" pitchFamily="34" charset="0"/>
              </a:rPr>
              <a:t>Cultivating Compassion &amp; </a:t>
            </a:r>
            <a:r>
              <a:rPr lang="en-US" sz="2400" dirty="0" smtClean="0">
                <a:solidFill>
                  <a:srgbClr val="4B5459"/>
                </a:solidFill>
                <a:latin typeface="Myriad Pro" panose="020B0503030403020204" pitchFamily="34" charset="0"/>
              </a:rPr>
              <a:t>Empathy</a:t>
            </a:r>
            <a:endParaRPr lang="en-US" sz="2400" dirty="0">
              <a:solidFill>
                <a:srgbClr val="4B5459"/>
              </a:solidFill>
              <a:latin typeface="Myriad Pro" panose="020B0503030403020204" pitchFamily="34" charset="0"/>
            </a:endParaRPr>
          </a:p>
        </p:txBody>
      </p:sp>
      <p:sp>
        <p:nvSpPr>
          <p:cNvPr id="3" name="Rectangle 2"/>
          <p:cNvSpPr/>
          <p:nvPr/>
        </p:nvSpPr>
        <p:spPr>
          <a:xfrm>
            <a:off x="2915919" y="409694"/>
            <a:ext cx="7926252" cy="584775"/>
          </a:xfrm>
          <a:prstGeom prst="rect">
            <a:avLst/>
          </a:prstGeom>
        </p:spPr>
        <p:txBody>
          <a:bodyPr wrap="square">
            <a:spAutoFit/>
          </a:bodyPr>
          <a:lstStyle/>
          <a:p>
            <a:r>
              <a:rPr lang="en-US" sz="3200" dirty="0" smtClean="0">
                <a:solidFill>
                  <a:srgbClr val="4B5459"/>
                </a:solidFill>
                <a:latin typeface="Myriad Pro" panose="020B0503030403020204" pitchFamily="34" charset="0"/>
              </a:rPr>
              <a:t>Mindfulness </a:t>
            </a:r>
            <a:r>
              <a:rPr lang="en-US" sz="3200" dirty="0">
                <a:solidFill>
                  <a:srgbClr val="4B5459"/>
                </a:solidFill>
                <a:latin typeface="Myriad Pro" panose="020B0503030403020204" pitchFamily="34" charset="0"/>
              </a:rPr>
              <a:t>&amp; </a:t>
            </a:r>
            <a:r>
              <a:rPr lang="en-US" sz="3200" dirty="0" smtClean="0">
                <a:solidFill>
                  <a:srgbClr val="4B5459"/>
                </a:solidFill>
                <a:latin typeface="Myriad Pro" panose="020B0503030403020204" pitchFamily="34" charset="0"/>
              </a:rPr>
              <a:t>Managing Emotions</a:t>
            </a:r>
            <a:endParaRPr lang="en-US" sz="3200" dirty="0">
              <a:solidFill>
                <a:srgbClr val="4B5459"/>
              </a:solidFill>
              <a:latin typeface="Myriad Pro" panose="020B0503030403020204" pitchFamily="34" charset="0"/>
            </a:endParaRPr>
          </a:p>
        </p:txBody>
      </p:sp>
      <p:sp>
        <p:nvSpPr>
          <p:cNvPr id="4" name="Rectangle 3"/>
          <p:cNvSpPr/>
          <p:nvPr/>
        </p:nvSpPr>
        <p:spPr>
          <a:xfrm>
            <a:off x="2915920" y="6522056"/>
            <a:ext cx="8961120" cy="246221"/>
          </a:xfrm>
          <a:prstGeom prst="rect">
            <a:avLst/>
          </a:prstGeom>
        </p:spPr>
        <p:txBody>
          <a:bodyPr wrap="square">
            <a:spAutoFit/>
          </a:bodyPr>
          <a:lstStyle/>
          <a:p>
            <a:pPr indent="-457200"/>
            <a:r>
              <a:rPr lang="en-US" sz="1000" dirty="0">
                <a:latin typeface="Myriad Pro" panose="020B0503030403020204" pitchFamily="34" charset="0"/>
                <a:cs typeface="Arial" panose="020B0604020202020204" pitchFamily="34" charset="0"/>
              </a:rPr>
              <a:t>Stone, J. (2011). </a:t>
            </a:r>
            <a:r>
              <a:rPr lang="en-US" sz="1000" i="1" dirty="0">
                <a:latin typeface="Myriad Pro" panose="020B0503030403020204" pitchFamily="34" charset="0"/>
              </a:rPr>
              <a:t>Minding the Bedside- Nursing from the Heart of the Awakened Mind</a:t>
            </a:r>
            <a:r>
              <a:rPr lang="en-US" sz="1000" i="1" dirty="0">
                <a:latin typeface="Myriad Pro" panose="020B0503030403020204" pitchFamily="34" charset="0"/>
                <a:cs typeface="Arial" panose="020B0604020202020204" pitchFamily="34" charset="0"/>
              </a:rPr>
              <a:t>. </a:t>
            </a:r>
            <a:r>
              <a:rPr lang="en-US" sz="1000" dirty="0">
                <a:latin typeface="Myriad Pro" panose="020B0503030403020204" pitchFamily="34" charset="0"/>
                <a:cs typeface="Arial" panose="020B0604020202020204" pitchFamily="34" charset="0"/>
              </a:rPr>
              <a:t>Minneapolis, MN: Langdon Street Press.</a:t>
            </a:r>
            <a:endParaRPr lang="en-US" sz="1000" b="1" dirty="0">
              <a:latin typeface="Myriad Pro" panose="020B0503030403020204" pitchFamily="34" charset="0"/>
            </a:endParaRPr>
          </a:p>
        </p:txBody>
      </p:sp>
    </p:spTree>
    <p:extLst>
      <p:ext uri="{BB962C8B-B14F-4D97-AF65-F5344CB8AC3E}">
        <p14:creationId xmlns:p14="http://schemas.microsoft.com/office/powerpoint/2010/main" val="1989133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84022" y="768928"/>
            <a:ext cx="7049192" cy="89777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4A5358"/>
                </a:solidFill>
                <a:latin typeface="Myriad Pro" panose="020B0503030403020204" pitchFamily="34" charset="0"/>
              </a:rPr>
              <a:t>ACTIVITY EXEMPLAR: PRACTICING MINDFULNESS</a:t>
            </a:r>
          </a:p>
          <a:p>
            <a:r>
              <a:rPr lang="en-US" sz="3600" b="1" i="1" dirty="0" smtClean="0">
                <a:solidFill>
                  <a:srgbClr val="4A5358"/>
                </a:solidFill>
                <a:latin typeface="Myriad Pro" panose="020B0503030403020204" pitchFamily="34" charset="0"/>
              </a:rPr>
              <a:t>Presented </a:t>
            </a:r>
            <a:r>
              <a:rPr lang="en-US" sz="3600" b="1" i="1" dirty="0">
                <a:solidFill>
                  <a:srgbClr val="4A5358"/>
                </a:solidFill>
                <a:latin typeface="Myriad Pro" panose="020B0503030403020204" pitchFamily="34" charset="0"/>
              </a:rPr>
              <a:t>by: Michael Bittinger</a:t>
            </a:r>
          </a:p>
        </p:txBody>
      </p:sp>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88238" y="3061995"/>
            <a:ext cx="4444976" cy="2233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3084022" y="3061995"/>
            <a:ext cx="1914153" cy="2233178"/>
          </a:xfrm>
          <a:prstGeom prst="rect">
            <a:avLst/>
          </a:prstGeom>
        </p:spPr>
      </p:pic>
    </p:spTree>
    <p:extLst>
      <p:ext uri="{BB962C8B-B14F-4D97-AF65-F5344CB8AC3E}">
        <p14:creationId xmlns:p14="http://schemas.microsoft.com/office/powerpoint/2010/main" val="3599781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84022" y="1666702"/>
            <a:ext cx="8071658" cy="4401205"/>
          </a:xfrm>
          <a:prstGeom prst="rect">
            <a:avLst/>
          </a:prstGeom>
          <a:noFill/>
        </p:spPr>
        <p:txBody>
          <a:bodyPr wrap="square" rtlCol="0">
            <a:spAutoFit/>
          </a:bodyPr>
          <a:lstStyle/>
          <a:p>
            <a:r>
              <a:rPr lang="en-US" sz="2800" dirty="0">
                <a:solidFill>
                  <a:srgbClr val="4A5358"/>
                </a:solidFill>
                <a:latin typeface="Myriad Pro" panose="020B0503030403020204" pitchFamily="34" charset="0"/>
              </a:rPr>
              <a:t>The Thiagi Debrief</a:t>
            </a:r>
          </a:p>
          <a:p>
            <a:pPr marL="457200" indent="-457200">
              <a:lnSpc>
                <a:spcPct val="150000"/>
              </a:lnSpc>
              <a:buFont typeface="+mj-lt"/>
              <a:buAutoNum type="arabicPeriod"/>
            </a:pPr>
            <a:r>
              <a:rPr lang="en-US" sz="2800" dirty="0">
                <a:solidFill>
                  <a:srgbClr val="4A5358"/>
                </a:solidFill>
                <a:latin typeface="Myriad Pro" panose="020B0503030403020204" pitchFamily="34" charset="0"/>
              </a:rPr>
              <a:t>How do you feel?</a:t>
            </a:r>
          </a:p>
          <a:p>
            <a:pPr marL="457200" indent="-457200">
              <a:lnSpc>
                <a:spcPct val="150000"/>
              </a:lnSpc>
              <a:buFont typeface="+mj-lt"/>
              <a:buAutoNum type="arabicPeriod"/>
            </a:pPr>
            <a:r>
              <a:rPr lang="en-US" sz="2800" dirty="0">
                <a:solidFill>
                  <a:srgbClr val="4A5358"/>
                </a:solidFill>
                <a:latin typeface="Myriad Pro" panose="020B0503030403020204" pitchFamily="34" charset="0"/>
              </a:rPr>
              <a:t>What happened?</a:t>
            </a:r>
          </a:p>
          <a:p>
            <a:pPr marL="457200" indent="-457200">
              <a:lnSpc>
                <a:spcPct val="150000"/>
              </a:lnSpc>
              <a:buFont typeface="+mj-lt"/>
              <a:buAutoNum type="arabicPeriod"/>
            </a:pPr>
            <a:r>
              <a:rPr lang="en-US" sz="2800" dirty="0">
                <a:solidFill>
                  <a:srgbClr val="4A5358"/>
                </a:solidFill>
                <a:latin typeface="Myriad Pro" panose="020B0503030403020204" pitchFamily="34" charset="0"/>
              </a:rPr>
              <a:t>What did you learn?</a:t>
            </a:r>
          </a:p>
          <a:p>
            <a:pPr marL="457200" indent="-457200">
              <a:lnSpc>
                <a:spcPct val="150000"/>
              </a:lnSpc>
              <a:buFont typeface="+mj-lt"/>
              <a:buAutoNum type="arabicPeriod"/>
            </a:pPr>
            <a:r>
              <a:rPr lang="en-US" sz="2800" dirty="0">
                <a:solidFill>
                  <a:srgbClr val="4A5358"/>
                </a:solidFill>
                <a:latin typeface="Myriad Pro" panose="020B0503030403020204" pitchFamily="34" charset="0"/>
              </a:rPr>
              <a:t>How does this relate to the real world?</a:t>
            </a:r>
          </a:p>
          <a:p>
            <a:pPr marL="457200" indent="-457200">
              <a:lnSpc>
                <a:spcPct val="150000"/>
              </a:lnSpc>
              <a:buFont typeface="+mj-lt"/>
              <a:buAutoNum type="arabicPeriod"/>
            </a:pPr>
            <a:r>
              <a:rPr lang="en-US" sz="2800" dirty="0">
                <a:solidFill>
                  <a:srgbClr val="4A5358"/>
                </a:solidFill>
                <a:latin typeface="Myriad Pro" panose="020B0503030403020204" pitchFamily="34" charset="0"/>
              </a:rPr>
              <a:t>What if?</a:t>
            </a:r>
          </a:p>
          <a:p>
            <a:pPr marL="457200" indent="-457200">
              <a:lnSpc>
                <a:spcPct val="150000"/>
              </a:lnSpc>
              <a:buFont typeface="+mj-lt"/>
              <a:buAutoNum type="arabicPeriod"/>
            </a:pPr>
            <a:r>
              <a:rPr lang="en-US" sz="2800" dirty="0">
                <a:solidFill>
                  <a:srgbClr val="4A5358"/>
                </a:solidFill>
                <a:latin typeface="Myriad Pro" panose="020B0503030403020204" pitchFamily="34" charset="0"/>
              </a:rPr>
              <a:t>What next</a:t>
            </a:r>
            <a:r>
              <a:rPr lang="en-US" sz="2800" dirty="0" smtClean="0">
                <a:solidFill>
                  <a:srgbClr val="4A5358"/>
                </a:solidFill>
                <a:latin typeface="Myriad Pro" panose="020B0503030403020204" pitchFamily="34" charset="0"/>
              </a:rPr>
              <a:t>?</a:t>
            </a:r>
            <a:endParaRPr lang="en-US" sz="2800" dirty="0">
              <a:solidFill>
                <a:srgbClr val="4A5358"/>
              </a:solidFill>
              <a:latin typeface="Myriad Pro" panose="020B0503030403020204" pitchFamily="34" charset="0"/>
            </a:endParaRPr>
          </a:p>
        </p:txBody>
      </p:sp>
      <p:sp>
        <p:nvSpPr>
          <p:cNvPr id="5" name="Title 1"/>
          <p:cNvSpPr txBox="1">
            <a:spLocks/>
          </p:cNvSpPr>
          <p:nvPr/>
        </p:nvSpPr>
        <p:spPr>
          <a:xfrm>
            <a:off x="3084022" y="768928"/>
            <a:ext cx="7049192" cy="89777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rgbClr val="4A5358"/>
                </a:solidFill>
                <a:latin typeface="Myriad Pro" panose="020B0503030403020204" pitchFamily="34" charset="0"/>
              </a:rPr>
              <a:t>DEBRIEFING</a:t>
            </a:r>
            <a:endParaRPr lang="en-US" dirty="0" smtClean="0">
              <a:solidFill>
                <a:srgbClr val="4A5358"/>
              </a:solidFill>
              <a:latin typeface="Myriad Pro" panose="020B0503030403020204" pitchFamily="34" charset="0"/>
            </a:endParaRPr>
          </a:p>
        </p:txBody>
      </p:sp>
    </p:spTree>
    <p:extLst>
      <p:ext uri="{BB962C8B-B14F-4D97-AF65-F5344CB8AC3E}">
        <p14:creationId xmlns:p14="http://schemas.microsoft.com/office/powerpoint/2010/main" val="1969450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3180</TotalTime>
  <Words>394</Words>
  <Application>Microsoft Office PowerPoint</Application>
  <PresentationFormat>Widescreen</PresentationFormat>
  <Paragraphs>68</Paragraphs>
  <Slides>12</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Calibri Light</vt:lpstr>
      <vt:lpstr>Impact</vt:lpstr>
      <vt:lpstr>Myriad Pro</vt:lpstr>
      <vt:lpstr>Office Theme</vt:lpstr>
      <vt:lpstr>1_Office Theme</vt:lpstr>
      <vt:lpstr>2_Office Theme</vt:lpstr>
      <vt:lpstr>iLEAD WORKSHOP SERIES FOR VISITING SCHOLARS #7  Provided by: Purdue Polytechnic Institute The Office of International Students and Scholars The Center for Intercultural Learning, Mentorship, Assessment and Research   Presenter: Dr. Daniel Jones</vt:lpstr>
      <vt:lpstr>Workshop #7: Emotional Resilience, Part 2</vt:lpstr>
      <vt:lpstr>Writing Prompt Homework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Writing Prompt</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iLEAD WORKSHOP SERIES FOR VISITING SCHOLARS  Sponsored by the Office of International Students and Scholars, the Cent</dc:title>
  <dc:creator>Jones, Daniel C</dc:creator>
  <cp:lastModifiedBy>Jones, Daniel C</cp:lastModifiedBy>
  <cp:revision>86</cp:revision>
  <dcterms:created xsi:type="dcterms:W3CDTF">2019-08-02T18:39:17Z</dcterms:created>
  <dcterms:modified xsi:type="dcterms:W3CDTF">2019-10-23T20:51:04Z</dcterms:modified>
</cp:coreProperties>
</file>