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6" r:id="rId2"/>
    <p:sldId id="264" r:id="rId3"/>
    <p:sldId id="260" r:id="rId4"/>
    <p:sldId id="265" r:id="rId5"/>
    <p:sldId id="266" r:id="rId6"/>
    <p:sldId id="267" r:id="rId7"/>
    <p:sldId id="296" r:id="rId8"/>
    <p:sldId id="271" r:id="rId9"/>
    <p:sldId id="276" r:id="rId10"/>
    <p:sldId id="307" r:id="rId11"/>
    <p:sldId id="277" r:id="rId12"/>
    <p:sldId id="304" r:id="rId13"/>
    <p:sldId id="274" r:id="rId14"/>
    <p:sldId id="290" r:id="rId15"/>
    <p:sldId id="297" r:id="rId16"/>
    <p:sldId id="268" r:id="rId17"/>
    <p:sldId id="269" r:id="rId18"/>
    <p:sldId id="270" r:id="rId19"/>
    <p:sldId id="299" r:id="rId20"/>
    <p:sldId id="311" r:id="rId21"/>
    <p:sldId id="310" r:id="rId22"/>
    <p:sldId id="292" r:id="rId23"/>
    <p:sldId id="312" r:id="rId24"/>
    <p:sldId id="308" r:id="rId25"/>
    <p:sldId id="315" r:id="rId26"/>
    <p:sldId id="273" r:id="rId27"/>
    <p:sldId id="314" r:id="rId28"/>
    <p:sldId id="298" r:id="rId29"/>
    <p:sldId id="279" r:id="rId30"/>
    <p:sldId id="280" r:id="rId31"/>
    <p:sldId id="281" r:id="rId32"/>
    <p:sldId id="283" r:id="rId33"/>
    <p:sldId id="285" r:id="rId34"/>
    <p:sldId id="301" r:id="rId35"/>
    <p:sldId id="293" r:id="rId36"/>
    <p:sldId id="305" r:id="rId37"/>
    <p:sldId id="294" r:id="rId38"/>
    <p:sldId id="302" r:id="rId39"/>
    <p:sldId id="295" r:id="rId40"/>
    <p:sldId id="303" r:id="rId41"/>
    <p:sldId id="262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C066"/>
    <a:srgbClr val="4B5459"/>
    <a:srgbClr val="4A53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79668" autoAdjust="0"/>
  </p:normalViewPr>
  <p:slideViewPr>
    <p:cSldViewPr snapToGrid="0">
      <p:cViewPr varScale="1">
        <p:scale>
          <a:sx n="88" d="100"/>
          <a:sy n="88" d="100"/>
        </p:scale>
        <p:origin x="133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71EB07-EF20-4B22-AE95-E3D15699A7C0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0F1BE1-E1AA-4F7A-BF16-D1C430FEA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067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1945" algn="l"/>
                <a:tab pos="883891" algn="l"/>
                <a:tab pos="1325835" algn="l"/>
                <a:tab pos="1767781" algn="l"/>
                <a:tab pos="2209726" algn="l"/>
                <a:tab pos="2651671" algn="l"/>
                <a:tab pos="3093618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1945" algn="l"/>
                <a:tab pos="883891" algn="l"/>
                <a:tab pos="1325835" algn="l"/>
                <a:tab pos="1767781" algn="l"/>
                <a:tab pos="2209726" algn="l"/>
                <a:tab pos="2651671" algn="l"/>
                <a:tab pos="3093618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1945" algn="l"/>
                <a:tab pos="883891" algn="l"/>
                <a:tab pos="1325835" algn="l"/>
                <a:tab pos="1767781" algn="l"/>
                <a:tab pos="2209726" algn="l"/>
                <a:tab pos="2651671" algn="l"/>
                <a:tab pos="3093618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1945" algn="l"/>
                <a:tab pos="883891" algn="l"/>
                <a:tab pos="1325835" algn="l"/>
                <a:tab pos="1767781" algn="l"/>
                <a:tab pos="2209726" algn="l"/>
                <a:tab pos="2651671" algn="l"/>
                <a:tab pos="3093618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1945" algn="l"/>
                <a:tab pos="883891" algn="l"/>
                <a:tab pos="1325835" algn="l"/>
                <a:tab pos="1767781" algn="l"/>
                <a:tab pos="2209726" algn="l"/>
                <a:tab pos="2651671" algn="l"/>
                <a:tab pos="3093618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430699" indent="-220973" defTabSz="44194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1945" algn="l"/>
                <a:tab pos="883891" algn="l"/>
                <a:tab pos="1325835" algn="l"/>
                <a:tab pos="1767781" algn="l"/>
                <a:tab pos="2209726" algn="l"/>
                <a:tab pos="2651671" algn="l"/>
                <a:tab pos="3093618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872645" indent="-220973" defTabSz="44194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1945" algn="l"/>
                <a:tab pos="883891" algn="l"/>
                <a:tab pos="1325835" algn="l"/>
                <a:tab pos="1767781" algn="l"/>
                <a:tab pos="2209726" algn="l"/>
                <a:tab pos="2651671" algn="l"/>
                <a:tab pos="3093618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314590" indent="-220973" defTabSz="44194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1945" algn="l"/>
                <a:tab pos="883891" algn="l"/>
                <a:tab pos="1325835" algn="l"/>
                <a:tab pos="1767781" algn="l"/>
                <a:tab pos="2209726" algn="l"/>
                <a:tab pos="2651671" algn="l"/>
                <a:tab pos="3093618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756535" indent="-220973" defTabSz="44194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1945" algn="l"/>
                <a:tab pos="883891" algn="l"/>
                <a:tab pos="1325835" algn="l"/>
                <a:tab pos="1767781" algn="l"/>
                <a:tab pos="2209726" algn="l"/>
                <a:tab pos="2651671" algn="l"/>
                <a:tab pos="3093618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ABD47AA-DD7B-496F-9BC5-6BB5676CE9C6}" type="slidenum">
              <a:rPr lang="en-US" altLang="en-US" sz="1300"/>
              <a:pPr>
                <a:spcBef>
                  <a:spcPct val="0"/>
                </a:spcBef>
              </a:pPr>
              <a:t>8</a:t>
            </a:fld>
            <a:endParaRPr lang="en-US" altLang="en-US" sz="1300"/>
          </a:p>
        </p:txBody>
      </p:sp>
      <p:sp>
        <p:nvSpPr>
          <p:cNvPr id="112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84188" y="741363"/>
            <a:ext cx="6508750" cy="36607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268" name="Text Box 2"/>
          <p:cNvSpPr txBox="1">
            <a:spLocks noChangeArrowheads="1"/>
          </p:cNvSpPr>
          <p:nvPr/>
        </p:nvSpPr>
        <p:spPr bwMode="auto">
          <a:xfrm>
            <a:off x="748389" y="4635656"/>
            <a:ext cx="5982514" cy="4392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8389" tIns="44194" rIns="88389" bIns="44194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Immersion was long believed</a:t>
            </a:r>
            <a:r>
              <a:rPr lang="en-US" baseline="0" dirty="0" smtClean="0"/>
              <a:t> to provide “transformative” experiences. Exposure was equated with learning. Even </a:t>
            </a:r>
            <a:r>
              <a:rPr lang="en-US" baseline="0" dirty="0" err="1" smtClean="0"/>
              <a:t>Krashen’s</a:t>
            </a:r>
            <a:r>
              <a:rPr lang="en-US" baseline="0" dirty="0" smtClean="0"/>
              <a:t> Input hypothesis (language learning) is understood in terms of its association with Instructional scaffolding.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111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0" indent="-457200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en-US" sz="1200" dirty="0" smtClean="0">
                <a:solidFill>
                  <a:srgbClr val="4A5358"/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Can you explain your choice? Can you give an example of what that looks like?</a:t>
            </a:r>
          </a:p>
          <a:p>
            <a:pPr marL="457200" lvl="0" indent="-457200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en-US" sz="1200" dirty="0" smtClean="0">
                <a:solidFill>
                  <a:srgbClr val="4A5358"/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What judgments do you make of people in other places on the continuum</a:t>
            </a:r>
          </a:p>
          <a:p>
            <a:pPr marL="457200" lvl="0" indent="-457200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en-US" sz="1200" dirty="0" smtClean="0">
                <a:solidFill>
                  <a:srgbClr val="4A5358"/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Can you think of any contexts in which you would change your response?</a:t>
            </a:r>
          </a:p>
          <a:p>
            <a:pPr marL="457200" lvl="0" indent="-457200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en-US" sz="1200" dirty="0" smtClean="0">
                <a:solidFill>
                  <a:srgbClr val="4A5358"/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Is there consensus among your cultural groups? How much do members of your cultural groups differ?</a:t>
            </a:r>
          </a:p>
          <a:p>
            <a:pPr marL="457200" lvl="0" indent="-457200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en-US" sz="1200" dirty="0" smtClean="0">
                <a:solidFill>
                  <a:srgbClr val="4A5358"/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What might the underlying value be? Why is it important to understand underlying cultural values?</a:t>
            </a:r>
            <a:endParaRPr lang="en-US" sz="1100" dirty="0" smtClean="0">
              <a:solidFill>
                <a:srgbClr val="4A5358"/>
              </a:solidFill>
              <a:latin typeface="Myriad Pro" panose="020B0503030403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F1BE1-E1AA-4F7A-BF16-D1C430FEADDD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2826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After</a:t>
            </a:r>
            <a:r>
              <a:rPr lang="en-US" baseline="0" dirty="0" smtClean="0"/>
              <a:t> each person shares, ask questions about the association or element chosen.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F1BE1-E1AA-4F7A-BF16-D1C430FEADDD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7441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fld id="{62E21974-E234-403F-A5DA-600F77ABBB13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37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6563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67087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>
              <a:lnSpc>
                <a:spcPct val="95000"/>
              </a:lnSpc>
              <a:buClrTx/>
              <a:buFontTx/>
              <a:buNone/>
            </a:pPr>
            <a:fld id="{EC0E9596-CFBE-4548-8A1E-75414D7B489F}" type="slidenum"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5000"/>
                </a:lnSpc>
                <a:buClrTx/>
                <a:buFontTx/>
                <a:buNone/>
              </a:pPr>
              <a:t>37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6564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9650" y="846138"/>
            <a:ext cx="5751513" cy="32353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6565" name="Text Box 3"/>
          <p:cNvSpPr txBox="1">
            <a:spLocks noChangeArrowheads="1"/>
          </p:cNvSpPr>
          <p:nvPr/>
        </p:nvSpPr>
        <p:spPr bwMode="auto">
          <a:xfrm>
            <a:off x="739775" y="4402138"/>
            <a:ext cx="6291263" cy="474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63501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5991" algn="l"/>
                <a:tab pos="851983" algn="l"/>
                <a:tab pos="1277972" algn="l"/>
                <a:tab pos="1703964" algn="l"/>
                <a:tab pos="2129955" algn="l"/>
                <a:tab pos="2555946" algn="l"/>
                <a:tab pos="2981938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5991" algn="l"/>
                <a:tab pos="851983" algn="l"/>
                <a:tab pos="1277972" algn="l"/>
                <a:tab pos="1703964" algn="l"/>
                <a:tab pos="2129955" algn="l"/>
                <a:tab pos="2555946" algn="l"/>
                <a:tab pos="2981938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5991" algn="l"/>
                <a:tab pos="851983" algn="l"/>
                <a:tab pos="1277972" algn="l"/>
                <a:tab pos="1703964" algn="l"/>
                <a:tab pos="2129955" algn="l"/>
                <a:tab pos="2555946" algn="l"/>
                <a:tab pos="2981938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5991" algn="l"/>
                <a:tab pos="851983" algn="l"/>
                <a:tab pos="1277972" algn="l"/>
                <a:tab pos="1703964" algn="l"/>
                <a:tab pos="2129955" algn="l"/>
                <a:tab pos="2555946" algn="l"/>
                <a:tab pos="2981938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5991" algn="l"/>
                <a:tab pos="851983" algn="l"/>
                <a:tab pos="1277972" algn="l"/>
                <a:tab pos="1703964" algn="l"/>
                <a:tab pos="2129955" algn="l"/>
                <a:tab pos="2555946" algn="l"/>
                <a:tab pos="2981938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342951" indent="-212996" defTabSz="425991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5991" algn="l"/>
                <a:tab pos="851983" algn="l"/>
                <a:tab pos="1277972" algn="l"/>
                <a:tab pos="1703964" algn="l"/>
                <a:tab pos="2129955" algn="l"/>
                <a:tab pos="2555946" algn="l"/>
                <a:tab pos="2981938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768943" indent="-212996" defTabSz="425991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5991" algn="l"/>
                <a:tab pos="851983" algn="l"/>
                <a:tab pos="1277972" algn="l"/>
                <a:tab pos="1703964" algn="l"/>
                <a:tab pos="2129955" algn="l"/>
                <a:tab pos="2555946" algn="l"/>
                <a:tab pos="2981938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194933" indent="-212996" defTabSz="425991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5991" algn="l"/>
                <a:tab pos="851983" algn="l"/>
                <a:tab pos="1277972" algn="l"/>
                <a:tab pos="1703964" algn="l"/>
                <a:tab pos="2129955" algn="l"/>
                <a:tab pos="2555946" algn="l"/>
                <a:tab pos="2981938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620924" indent="-212996" defTabSz="425991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5991" algn="l"/>
                <a:tab pos="851983" algn="l"/>
                <a:tab pos="1277972" algn="l"/>
                <a:tab pos="1703964" algn="l"/>
                <a:tab pos="2129955" algn="l"/>
                <a:tab pos="2555946" algn="l"/>
                <a:tab pos="2981938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1766950-ABFE-4F24-BE73-4C2065D1FBF7}" type="slidenum">
              <a:rPr lang="en-US" altLang="en-US" sz="1300"/>
              <a:pPr>
                <a:spcBef>
                  <a:spcPct val="0"/>
                </a:spcBef>
              </a:pPr>
              <a:t>12</a:t>
            </a:fld>
            <a:endParaRPr lang="en-US" altLang="en-US" sz="1300"/>
          </a:p>
        </p:txBody>
      </p:sp>
      <p:sp>
        <p:nvSpPr>
          <p:cNvPr id="133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1800" y="717550"/>
            <a:ext cx="6300788" cy="35448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316" name="Text Box 2"/>
          <p:cNvSpPr txBox="1">
            <a:spLocks noChangeArrowheads="1"/>
          </p:cNvSpPr>
          <p:nvPr/>
        </p:nvSpPr>
        <p:spPr bwMode="auto">
          <a:xfrm>
            <a:off x="717206" y="4488492"/>
            <a:ext cx="5733243" cy="4252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5198" tIns="42599" rIns="85198" bIns="42599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Katherine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1609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46150" y="820738"/>
            <a:ext cx="5583238" cy="3140075"/>
          </a:xfrm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/>
              <a:t>Support, concepts</a:t>
            </a:r>
            <a:r>
              <a:rPr lang="en-US" altLang="en-US" baseline="0" dirty="0" smtClean="0"/>
              <a:t> &amp; strategies, practice, reflection, and connection</a:t>
            </a:r>
            <a:endParaRPr lang="en-US" altLang="en-US" dirty="0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41945" algn="l"/>
                <a:tab pos="883891" algn="l"/>
                <a:tab pos="1325835" algn="l"/>
                <a:tab pos="1767781" algn="l"/>
                <a:tab pos="2209726" algn="l"/>
                <a:tab pos="2651671" algn="l"/>
                <a:tab pos="309361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1945" algn="l"/>
                <a:tab pos="883891" algn="l"/>
                <a:tab pos="1325835" algn="l"/>
                <a:tab pos="1767781" algn="l"/>
                <a:tab pos="2209726" algn="l"/>
                <a:tab pos="2651671" algn="l"/>
                <a:tab pos="309361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1945" algn="l"/>
                <a:tab pos="883891" algn="l"/>
                <a:tab pos="1325835" algn="l"/>
                <a:tab pos="1767781" algn="l"/>
                <a:tab pos="2209726" algn="l"/>
                <a:tab pos="2651671" algn="l"/>
                <a:tab pos="309361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1945" algn="l"/>
                <a:tab pos="883891" algn="l"/>
                <a:tab pos="1325835" algn="l"/>
                <a:tab pos="1767781" algn="l"/>
                <a:tab pos="2209726" algn="l"/>
                <a:tab pos="2651671" algn="l"/>
                <a:tab pos="309361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1945" algn="l"/>
                <a:tab pos="883891" algn="l"/>
                <a:tab pos="1325835" algn="l"/>
                <a:tab pos="1767781" algn="l"/>
                <a:tab pos="2209726" algn="l"/>
                <a:tab pos="2651671" algn="l"/>
                <a:tab pos="309361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430699" indent="-220973" defTabSz="441945" eaLnBrk="0" fontAlgn="base" hangingPunct="0">
              <a:spcBef>
                <a:spcPct val="0"/>
              </a:spcBef>
              <a:spcAft>
                <a:spcPct val="0"/>
              </a:spcAft>
              <a:tabLst>
                <a:tab pos="441945" algn="l"/>
                <a:tab pos="883891" algn="l"/>
                <a:tab pos="1325835" algn="l"/>
                <a:tab pos="1767781" algn="l"/>
                <a:tab pos="2209726" algn="l"/>
                <a:tab pos="2651671" algn="l"/>
                <a:tab pos="309361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872645" indent="-220973" defTabSz="441945" eaLnBrk="0" fontAlgn="base" hangingPunct="0">
              <a:spcBef>
                <a:spcPct val="0"/>
              </a:spcBef>
              <a:spcAft>
                <a:spcPct val="0"/>
              </a:spcAft>
              <a:tabLst>
                <a:tab pos="441945" algn="l"/>
                <a:tab pos="883891" algn="l"/>
                <a:tab pos="1325835" algn="l"/>
                <a:tab pos="1767781" algn="l"/>
                <a:tab pos="2209726" algn="l"/>
                <a:tab pos="2651671" algn="l"/>
                <a:tab pos="309361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314590" indent="-220973" defTabSz="441945" eaLnBrk="0" fontAlgn="base" hangingPunct="0">
              <a:spcBef>
                <a:spcPct val="0"/>
              </a:spcBef>
              <a:spcAft>
                <a:spcPct val="0"/>
              </a:spcAft>
              <a:tabLst>
                <a:tab pos="441945" algn="l"/>
                <a:tab pos="883891" algn="l"/>
                <a:tab pos="1325835" algn="l"/>
                <a:tab pos="1767781" algn="l"/>
                <a:tab pos="2209726" algn="l"/>
                <a:tab pos="2651671" algn="l"/>
                <a:tab pos="309361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756535" indent="-220973" defTabSz="441945" eaLnBrk="0" fontAlgn="base" hangingPunct="0">
              <a:spcBef>
                <a:spcPct val="0"/>
              </a:spcBef>
              <a:spcAft>
                <a:spcPct val="0"/>
              </a:spcAft>
              <a:tabLst>
                <a:tab pos="441945" algn="l"/>
                <a:tab pos="883891" algn="l"/>
                <a:tab pos="1325835" algn="l"/>
                <a:tab pos="1767781" algn="l"/>
                <a:tab pos="2209726" algn="l"/>
                <a:tab pos="2651671" algn="l"/>
                <a:tab pos="309361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68B2C687-CA54-45FE-BFD2-4ABDE2312573}" type="slidenum">
              <a:rPr lang="en-US" altLang="en-US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13</a:t>
            </a:fld>
            <a:endParaRPr lang="en-US" altLang="en-US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1472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Kris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8F7EE0-95D9-4F83-8606-DCDF8E4EA63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9187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Kris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8F7EE0-95D9-4F83-8606-DCDF8E4EA63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5380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fld id="{EC4E160B-7652-4271-8904-1EEBBA40734C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18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1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11238" y="846138"/>
            <a:ext cx="5743575" cy="3232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2" name="Text Box 2"/>
          <p:cNvSpPr txBox="1">
            <a:spLocks noChangeArrowheads="1"/>
          </p:cNvSpPr>
          <p:nvPr/>
        </p:nvSpPr>
        <p:spPr bwMode="auto">
          <a:xfrm>
            <a:off x="739775" y="4402138"/>
            <a:ext cx="6288088" cy="473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83078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1200" dirty="0" smtClean="0">
                <a:solidFill>
                  <a:srgbClr val="4B5459"/>
                </a:solidFill>
                <a:latin typeface="Myriad Pro" panose="020B0503030403020204" pitchFamily="34" charset="0"/>
                <a:ea typeface="ＭＳ Ｐゴシック" charset="0"/>
                <a:cs typeface="ＭＳ Ｐゴシック" charset="0"/>
              </a:rPr>
              <a:t>Holistic vs. Component Approaches = Large picture</a:t>
            </a:r>
            <a:r>
              <a:rPr lang="en-US" sz="1200" baseline="0" dirty="0" smtClean="0">
                <a:solidFill>
                  <a:srgbClr val="4B5459"/>
                </a:solidFill>
                <a:latin typeface="Myriad Pro" panose="020B0503030403020204" pitchFamily="34" charset="0"/>
                <a:ea typeface="ＭＳ Ｐゴシック" charset="0"/>
                <a:cs typeface="ＭＳ Ｐゴシック" charset="0"/>
              </a:rPr>
              <a:t> measuring multiple items (BEVI, maybe IDI) vs. One Competence from AAC&amp;U</a:t>
            </a:r>
            <a:endParaRPr lang="en-US" sz="1200" dirty="0" smtClean="0">
              <a:solidFill>
                <a:srgbClr val="4B5459"/>
              </a:solidFill>
              <a:latin typeface="Myriad Pro" panose="020B0503030403020204" pitchFamily="34" charset="0"/>
              <a:ea typeface="ＭＳ Ｐゴシック" charset="0"/>
              <a:cs typeface="ＭＳ Ｐゴシック" charset="0"/>
            </a:endParaRPr>
          </a:p>
          <a:p>
            <a:pPr marL="457200" indent="-457200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1200" dirty="0" smtClean="0">
                <a:solidFill>
                  <a:srgbClr val="4B5459"/>
                </a:solidFill>
                <a:latin typeface="Myriad Pro" panose="020B0503030403020204" pitchFamily="34" charset="0"/>
                <a:ea typeface="ＭＳ Ｐゴシック" charset="0"/>
                <a:cs typeface="ＭＳ Ｐゴシック" charset="0"/>
              </a:rPr>
              <a:t>Direct vs. Indirect Measures = Using AAC&amp;U to qualitatively assess student essay</a:t>
            </a:r>
            <a:r>
              <a:rPr lang="en-US" sz="1200" baseline="0" dirty="0" smtClean="0">
                <a:solidFill>
                  <a:srgbClr val="4B5459"/>
                </a:solidFill>
                <a:latin typeface="Myriad Pro" panose="020B0503030403020204" pitchFamily="34" charset="0"/>
                <a:ea typeface="ＭＳ Ｐゴシック" charset="0"/>
                <a:cs typeface="ＭＳ Ｐゴシック" charset="0"/>
              </a:rPr>
              <a:t> responses on “Competence” vs. ASKS2+ where students are asked to self-assess their “Competence.”</a:t>
            </a:r>
            <a:endParaRPr lang="en-US" sz="1200" dirty="0" smtClean="0">
              <a:solidFill>
                <a:srgbClr val="4B5459"/>
              </a:solidFill>
              <a:latin typeface="Myriad Pro" panose="020B0503030403020204" pitchFamily="34" charset="0"/>
              <a:ea typeface="ＭＳ Ｐゴシック" charset="0"/>
              <a:cs typeface="ＭＳ Ｐゴシック" charset="0"/>
            </a:endParaRPr>
          </a:p>
          <a:p>
            <a:pPr marL="457200" indent="-457200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1200" dirty="0" smtClean="0">
                <a:solidFill>
                  <a:srgbClr val="4B5459"/>
                </a:solidFill>
                <a:latin typeface="Myriad Pro" panose="020B0503030403020204" pitchFamily="34" charset="0"/>
                <a:ea typeface="ＭＳ Ｐゴシック" charset="0"/>
                <a:cs typeface="ＭＳ Ｐゴシック" charset="0"/>
              </a:rPr>
              <a:t>Quantitative vs. Qualitative methods</a:t>
            </a:r>
          </a:p>
          <a:p>
            <a:pPr marL="457200" indent="-457200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1200" dirty="0" smtClean="0">
                <a:solidFill>
                  <a:srgbClr val="4B5459"/>
                </a:solidFill>
                <a:latin typeface="Myriad Pro" panose="020B0503030403020204" pitchFamily="34" charset="0"/>
                <a:ea typeface="ＭＳ Ｐゴシック" charset="0"/>
                <a:cs typeface="ＭＳ Ｐゴシック" charset="0"/>
              </a:rPr>
              <a:t>High vs. Low Face Validity = how obvious a tool is about what it is assessing, can affect the extent to which participants</a:t>
            </a:r>
            <a:r>
              <a:rPr lang="en-US" sz="1200" baseline="0" dirty="0" smtClean="0">
                <a:solidFill>
                  <a:srgbClr val="4B5459"/>
                </a:solidFill>
                <a:latin typeface="Myriad Pro" panose="020B0503030403020204" pitchFamily="34" charset="0"/>
                <a:ea typeface="ＭＳ Ｐゴシック" charset="0"/>
                <a:cs typeface="ＭＳ Ｐゴシック" charset="0"/>
              </a:rPr>
              <a:t> can “game” the system, provide the desired answers.</a:t>
            </a:r>
            <a:endParaRPr lang="en-US" sz="1200" dirty="0" smtClean="0">
              <a:solidFill>
                <a:srgbClr val="4B5459"/>
              </a:solidFill>
              <a:latin typeface="Myriad Pro" panose="020B0503030403020204" pitchFamily="34" charset="0"/>
              <a:ea typeface="ＭＳ Ｐゴシック" charset="0"/>
              <a:cs typeface="ＭＳ Ｐゴシック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F1BE1-E1AA-4F7A-BF16-D1C430FEADD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1342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g4eea1c7e5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2113" y="693738"/>
            <a:ext cx="6151562" cy="3460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6" name="Google Shape;546;g4eea1c7e58_0_0:notes"/>
          <p:cNvSpPr txBox="1">
            <a:spLocks noGrp="1"/>
          </p:cNvSpPr>
          <p:nvPr>
            <p:ph type="body" idx="1"/>
          </p:nvPr>
        </p:nvSpPr>
        <p:spPr>
          <a:xfrm>
            <a:off x="693738" y="4384675"/>
            <a:ext cx="5546700" cy="415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dirty="0"/>
              <a:t>Potentially add screen shots from PDF of group report</a:t>
            </a:r>
            <a:endParaRPr dirty="0"/>
          </a:p>
        </p:txBody>
      </p:sp>
      <p:sp>
        <p:nvSpPr>
          <p:cNvPr id="547" name="Google Shape;547;g4eea1c7e58_0_0:notes"/>
          <p:cNvSpPr txBox="1">
            <a:spLocks noGrp="1"/>
          </p:cNvSpPr>
          <p:nvPr>
            <p:ph type="sldNum" idx="12"/>
          </p:nvPr>
        </p:nvSpPr>
        <p:spPr>
          <a:xfrm>
            <a:off x="3927475" y="8769350"/>
            <a:ext cx="3005100" cy="462000"/>
          </a:xfrm>
          <a:prstGeom prst="rect">
            <a:avLst/>
          </a:prstGeom>
        </p:spPr>
        <p:txBody>
          <a:bodyPr spcFirstLastPara="1" wrap="square" lIns="92350" tIns="46175" rIns="92350" bIns="461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25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540477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1945" algn="l"/>
                <a:tab pos="883891" algn="l"/>
                <a:tab pos="1325835" algn="l"/>
                <a:tab pos="1767781" algn="l"/>
                <a:tab pos="2209726" algn="l"/>
                <a:tab pos="2651671" algn="l"/>
                <a:tab pos="3093618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1945" algn="l"/>
                <a:tab pos="883891" algn="l"/>
                <a:tab pos="1325835" algn="l"/>
                <a:tab pos="1767781" algn="l"/>
                <a:tab pos="2209726" algn="l"/>
                <a:tab pos="2651671" algn="l"/>
                <a:tab pos="3093618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1945" algn="l"/>
                <a:tab pos="883891" algn="l"/>
                <a:tab pos="1325835" algn="l"/>
                <a:tab pos="1767781" algn="l"/>
                <a:tab pos="2209726" algn="l"/>
                <a:tab pos="2651671" algn="l"/>
                <a:tab pos="3093618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1945" algn="l"/>
                <a:tab pos="883891" algn="l"/>
                <a:tab pos="1325835" algn="l"/>
                <a:tab pos="1767781" algn="l"/>
                <a:tab pos="2209726" algn="l"/>
                <a:tab pos="2651671" algn="l"/>
                <a:tab pos="3093618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1945" algn="l"/>
                <a:tab pos="883891" algn="l"/>
                <a:tab pos="1325835" algn="l"/>
                <a:tab pos="1767781" algn="l"/>
                <a:tab pos="2209726" algn="l"/>
                <a:tab pos="2651671" algn="l"/>
                <a:tab pos="3093618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430699" indent="-220973" defTabSz="44194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1945" algn="l"/>
                <a:tab pos="883891" algn="l"/>
                <a:tab pos="1325835" algn="l"/>
                <a:tab pos="1767781" algn="l"/>
                <a:tab pos="2209726" algn="l"/>
                <a:tab pos="2651671" algn="l"/>
                <a:tab pos="3093618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872645" indent="-220973" defTabSz="44194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1945" algn="l"/>
                <a:tab pos="883891" algn="l"/>
                <a:tab pos="1325835" algn="l"/>
                <a:tab pos="1767781" algn="l"/>
                <a:tab pos="2209726" algn="l"/>
                <a:tab pos="2651671" algn="l"/>
                <a:tab pos="3093618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314590" indent="-220973" defTabSz="44194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1945" algn="l"/>
                <a:tab pos="883891" algn="l"/>
                <a:tab pos="1325835" algn="l"/>
                <a:tab pos="1767781" algn="l"/>
                <a:tab pos="2209726" algn="l"/>
                <a:tab pos="2651671" algn="l"/>
                <a:tab pos="3093618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756535" indent="-220973" defTabSz="44194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1945" algn="l"/>
                <a:tab pos="883891" algn="l"/>
                <a:tab pos="1325835" algn="l"/>
                <a:tab pos="1767781" algn="l"/>
                <a:tab pos="2209726" algn="l"/>
                <a:tab pos="2651671" algn="l"/>
                <a:tab pos="3093618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D4E19E1-36DD-4A9D-ADCA-946CE10C2285}" type="slidenum">
              <a:rPr lang="en-US" altLang="en-US" sz="1300"/>
              <a:pPr>
                <a:spcBef>
                  <a:spcPct val="0"/>
                </a:spcBef>
              </a:pPr>
              <a:t>26</a:t>
            </a:fld>
            <a:endParaRPr lang="en-US" altLang="en-US" sz="1300"/>
          </a:p>
        </p:txBody>
      </p:sp>
      <p:sp>
        <p:nvSpPr>
          <p:cNvPr id="153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84188" y="741363"/>
            <a:ext cx="6508750" cy="36607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4" name="Text Box 2"/>
          <p:cNvSpPr txBox="1">
            <a:spLocks noChangeArrowheads="1"/>
          </p:cNvSpPr>
          <p:nvPr/>
        </p:nvSpPr>
        <p:spPr bwMode="auto">
          <a:xfrm>
            <a:off x="748389" y="4635656"/>
            <a:ext cx="5982514" cy="4392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8389" tIns="44194" rIns="88389" bIns="44194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</a:t>
            </a:r>
            <a:r>
              <a:rPr lang="en-US" baseline="0" dirty="0" smtClean="0"/>
              <a:t> those who prefer larger, longitudinal studies, this is a study of two intervention types on semester and year-long study abroad.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402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F4F3D-CEE0-4836-9BF9-896E4E21ACE2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AEBDB-F9B7-48FA-8491-DC7288117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441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F4F3D-CEE0-4836-9BF9-896E4E21ACE2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AEBDB-F9B7-48FA-8491-DC7288117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95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F4F3D-CEE0-4836-9BF9-896E4E21ACE2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AEBDB-F9B7-48FA-8491-DC7288117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8556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641" y="260668"/>
            <a:ext cx="10970880" cy="113051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91BE16-64D8-408F-B98A-F6379234F0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02393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69CF73-3EF9-4AAE-B9DC-58AC1BFB309C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1F4C42-2980-43DC-AA5A-CCE33585F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403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F4F3D-CEE0-4836-9BF9-896E4E21ACE2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AEBDB-F9B7-48FA-8491-DC7288117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523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F4F3D-CEE0-4836-9BF9-896E4E21ACE2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AEBDB-F9B7-48FA-8491-DC7288117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863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F4F3D-CEE0-4836-9BF9-896E4E21ACE2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AEBDB-F9B7-48FA-8491-DC7288117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504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F4F3D-CEE0-4836-9BF9-896E4E21ACE2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AEBDB-F9B7-48FA-8491-DC7288117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062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F4F3D-CEE0-4836-9BF9-896E4E21ACE2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AEBDB-F9B7-48FA-8491-DC7288117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843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F4F3D-CEE0-4836-9BF9-896E4E21ACE2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AEBDB-F9B7-48FA-8491-DC7288117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164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F4F3D-CEE0-4836-9BF9-896E4E21ACE2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AEBDB-F9B7-48FA-8491-DC7288117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917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F4F3D-CEE0-4836-9BF9-896E4E21ACE2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AEBDB-F9B7-48FA-8491-DC7288117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829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BF4F3D-CEE0-4836-9BF9-896E4E21ACE2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1AEBDB-F9B7-48FA-8491-DC7288117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865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acu.org/value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acu.org/value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thebevi.com/" TargetMode="External"/><Relationship Id="rId7" Type="http://schemas.openxmlformats.org/officeDocument/2006/relationships/hyperlink" Target="https://www.purdue.edu/cie/globallearning/InterculturalAttitudes_Skills_Knowledge_Short_Scale_Plus.pdf" TargetMode="External"/><Relationship Id="rId2" Type="http://schemas.openxmlformats.org/officeDocument/2006/relationships/hyperlink" Target="https://www.aacu.org/value-rubrics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kozaigroup.com/intercultural-effectiveness-scale-ies/" TargetMode="External"/><Relationship Id="rId5" Type="http://schemas.openxmlformats.org/officeDocument/2006/relationships/hyperlink" Target="https://idiinventory.com/products/idi-products-services-pricing/" TargetMode="External"/><Relationship Id="rId4" Type="http://schemas.openxmlformats.org/officeDocument/2006/relationships/hyperlink" Target="https://culturalq.com/p%20roducts-services/assessments/cq-assessments/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3182214" y="1321551"/>
            <a:ext cx="8781186" cy="4212474"/>
          </a:xfrm>
        </p:spPr>
        <p:txBody>
          <a:bodyPr>
            <a:noAutofit/>
          </a:bodyPr>
          <a:lstStyle/>
          <a:p>
            <a:pPr algn="l"/>
            <a:r>
              <a:rPr lang="en-US" sz="4800" b="1" dirty="0">
                <a:solidFill>
                  <a:srgbClr val="4A5358"/>
                </a:solidFill>
                <a:latin typeface="Myriad Pro" panose="020B0503030403020204" pitchFamily="34" charset="0"/>
              </a:rPr>
              <a:t>INTERCULTURAL PEDAGOGY </a:t>
            </a:r>
            <a:r>
              <a:rPr lang="en-US" sz="4800" b="1" dirty="0" smtClean="0">
                <a:solidFill>
                  <a:srgbClr val="4A5358"/>
                </a:solidFill>
                <a:latin typeface="Myriad Pro" panose="020B0503030403020204" pitchFamily="34" charset="0"/>
              </a:rPr>
              <a:t>GRANT WORKSHOP #2</a:t>
            </a:r>
            <a:r>
              <a:rPr lang="en-US" sz="1400" b="1" dirty="0">
                <a:solidFill>
                  <a:srgbClr val="4A5358"/>
                </a:solidFill>
                <a:latin typeface="Myriad Pro" panose="020B0503030403020204" pitchFamily="34" charset="0"/>
              </a:rPr>
              <a:t/>
            </a:r>
            <a:br>
              <a:rPr lang="en-US" sz="1400" b="1" dirty="0">
                <a:solidFill>
                  <a:srgbClr val="4A5358"/>
                </a:solidFill>
                <a:latin typeface="Myriad Pro" panose="020B0503030403020204" pitchFamily="34" charset="0"/>
              </a:rPr>
            </a:br>
            <a:r>
              <a:rPr lang="en-US" sz="3600" b="1" i="1" dirty="0" smtClean="0">
                <a:solidFill>
                  <a:srgbClr val="4A5358"/>
                </a:solidFill>
                <a:latin typeface="Myriad Pro" panose="020B0503030403020204" pitchFamily="34" charset="0"/>
              </a:rPr>
              <a:t>Fall 2019</a:t>
            </a:r>
            <a:br>
              <a:rPr lang="en-US" sz="3600" b="1" i="1" dirty="0" smtClean="0">
                <a:solidFill>
                  <a:srgbClr val="4A5358"/>
                </a:solidFill>
                <a:latin typeface="Myriad Pro" panose="020B0503030403020204" pitchFamily="34" charset="0"/>
              </a:rPr>
            </a:br>
            <a:r>
              <a:rPr lang="en-US" sz="4000" b="1" i="1" dirty="0">
                <a:solidFill>
                  <a:srgbClr val="4A5358"/>
                </a:solidFill>
                <a:latin typeface="Myriad Pro" panose="020B0503030403020204" pitchFamily="34" charset="0"/>
              </a:rPr>
              <a:t/>
            </a:r>
            <a:br>
              <a:rPr lang="en-US" sz="4000" b="1" i="1" dirty="0">
                <a:solidFill>
                  <a:srgbClr val="4A5358"/>
                </a:solidFill>
                <a:latin typeface="Myriad Pro" panose="020B0503030403020204" pitchFamily="34" charset="0"/>
              </a:rPr>
            </a:br>
            <a:r>
              <a:rPr lang="en-US" sz="2000" dirty="0" smtClean="0">
                <a:solidFill>
                  <a:srgbClr val="4A5358"/>
                </a:solidFill>
                <a:latin typeface="Myriad Pro" panose="020B0503030403020204" pitchFamily="34" charset="0"/>
              </a:rPr>
              <a:t>Presenter: Dr. Daniel Jones</a:t>
            </a:r>
            <a:br>
              <a:rPr lang="en-US" sz="2000" dirty="0" smtClean="0">
                <a:solidFill>
                  <a:srgbClr val="4A5358"/>
                </a:solidFill>
                <a:latin typeface="Myriad Pro" panose="020B0503030403020204" pitchFamily="34" charset="0"/>
              </a:rPr>
            </a:br>
            <a:r>
              <a:rPr lang="en-US" sz="2000" dirty="0" smtClean="0">
                <a:solidFill>
                  <a:srgbClr val="4A5358"/>
                </a:solidFill>
                <a:latin typeface="Myriad Pro" panose="020B0503030403020204" pitchFamily="34" charset="0"/>
              </a:rPr>
              <a:t>Intercultural Learning Specialist</a:t>
            </a:r>
            <a:endParaRPr lang="en-US" sz="4400" dirty="0">
              <a:solidFill>
                <a:srgbClr val="4A5358"/>
              </a:solidFill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84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4206" y="6454585"/>
            <a:ext cx="60061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4B5459"/>
                </a:solidFill>
                <a:latin typeface="Myriad Pro" panose="020B0503030403020204" pitchFamily="34" charset="0"/>
              </a:rPr>
              <a:t>Yngve, K. (2018) Intercultural Learning in Purdue Faculty-Led Study Abroad, 2018</a:t>
            </a:r>
            <a:endParaRPr lang="en-US" sz="1000" dirty="0">
              <a:solidFill>
                <a:srgbClr val="4B5459"/>
              </a:solidFill>
              <a:latin typeface="Myriad Pro" panose="020B0503030403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7953" y="481809"/>
            <a:ext cx="6539636" cy="59727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7565" y="572806"/>
            <a:ext cx="1271506" cy="2091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52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7621" y="412005"/>
            <a:ext cx="8839200" cy="1066800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n-US" sz="3600" b="1" dirty="0" smtClean="0">
                <a:solidFill>
                  <a:srgbClr val="4A5358"/>
                </a:solidFill>
                <a:latin typeface="Myriad Pro" panose="020B0503030403020204" pitchFamily="34" charset="0"/>
              </a:rPr>
              <a:t>EDUCATORS NEED TO INTERVENE:</a:t>
            </a:r>
            <a:endParaRPr lang="en-US" sz="3600" b="1" dirty="0">
              <a:solidFill>
                <a:srgbClr val="4A5358"/>
              </a:solidFill>
              <a:latin typeface="Myriad Pro" panose="020B05030304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7621" y="1774080"/>
            <a:ext cx="8678554" cy="3826619"/>
          </a:xfrm>
        </p:spPr>
        <p:txBody>
          <a:bodyPr>
            <a:noAutofit/>
          </a:bodyPr>
          <a:lstStyle/>
          <a:p>
            <a:pPr marL="0" lvl="1" indent="0">
              <a:buNone/>
            </a:pPr>
            <a:r>
              <a:rPr lang="en-US" dirty="0" smtClean="0">
                <a:solidFill>
                  <a:srgbClr val="4A5358"/>
                </a:solidFill>
                <a:latin typeface="Myriad Pro" panose="020B0503030403020204" pitchFamily="34" charset="0"/>
              </a:rPr>
              <a:t>Help students </a:t>
            </a:r>
            <a:r>
              <a:rPr lang="en-US" dirty="0">
                <a:solidFill>
                  <a:srgbClr val="4A5358"/>
                </a:solidFill>
                <a:latin typeface="Myriad Pro" panose="020B0503030403020204" pitchFamily="34" charset="0"/>
              </a:rPr>
              <a:t>learn to interact more effectively and appropriately in unfamiliar cultural contexts </a:t>
            </a:r>
            <a:r>
              <a:rPr lang="en-US" dirty="0" smtClean="0">
                <a:solidFill>
                  <a:srgbClr val="4A5358"/>
                </a:solidFill>
                <a:latin typeface="Myriad Pro" panose="020B0503030403020204" pitchFamily="34" charset="0"/>
              </a:rPr>
              <a:t>by:</a:t>
            </a:r>
          </a:p>
          <a:p>
            <a:pPr marL="0" lvl="1" indent="0">
              <a:buNone/>
            </a:pPr>
            <a:endParaRPr lang="en-US" dirty="0">
              <a:solidFill>
                <a:srgbClr val="4A5358"/>
              </a:solidFill>
              <a:latin typeface="Myriad Pro" panose="020B0503030403020204" pitchFamily="34" charset="0"/>
            </a:endParaRPr>
          </a:p>
          <a:p>
            <a:pPr marL="457200" lvl="1" indent="-457200">
              <a:spcBef>
                <a:spcPts val="0"/>
              </a:spcBef>
              <a:spcAft>
                <a:spcPts val="1200"/>
              </a:spcAft>
            </a:pPr>
            <a:r>
              <a:rPr lang="en-US" dirty="0" smtClean="0">
                <a:solidFill>
                  <a:srgbClr val="4A5358"/>
                </a:solidFill>
                <a:latin typeface="Myriad Pro" panose="020B0503030403020204" pitchFamily="34" charset="0"/>
              </a:rPr>
              <a:t>Immersing </a:t>
            </a:r>
            <a:r>
              <a:rPr lang="en-US" dirty="0">
                <a:solidFill>
                  <a:srgbClr val="4A5358"/>
                </a:solidFill>
                <a:latin typeface="Myriad Pro" panose="020B0503030403020204" pitchFamily="34" charset="0"/>
              </a:rPr>
              <a:t>students in </a:t>
            </a:r>
            <a:r>
              <a:rPr lang="en-US" dirty="0" smtClean="0">
                <a:solidFill>
                  <a:srgbClr val="4A5358"/>
                </a:solidFill>
                <a:latin typeface="Myriad Pro" panose="020B0503030403020204" pitchFamily="34" charset="0"/>
              </a:rPr>
              <a:t>difference part </a:t>
            </a:r>
            <a:r>
              <a:rPr lang="en-US" dirty="0">
                <a:solidFill>
                  <a:srgbClr val="4A5358"/>
                </a:solidFill>
                <a:latin typeface="Myriad Pro" panose="020B0503030403020204" pitchFamily="34" charset="0"/>
              </a:rPr>
              <a:t>of the </a:t>
            </a:r>
            <a:r>
              <a:rPr lang="en-US" dirty="0" smtClean="0">
                <a:solidFill>
                  <a:srgbClr val="4A5358"/>
                </a:solidFill>
                <a:latin typeface="Myriad Pro" panose="020B0503030403020204" pitchFamily="34" charset="0"/>
              </a:rPr>
              <a:t>time, and with support</a:t>
            </a:r>
            <a:endParaRPr lang="en-US" dirty="0">
              <a:solidFill>
                <a:srgbClr val="4A5358"/>
              </a:solidFill>
              <a:latin typeface="Myriad Pro" panose="020B0503030403020204" pitchFamily="34" charset="0"/>
            </a:endParaRPr>
          </a:p>
          <a:p>
            <a:pPr marL="457200" lvl="1" indent="-457200">
              <a:spcBef>
                <a:spcPts val="0"/>
              </a:spcBef>
              <a:spcAft>
                <a:spcPts val="1200"/>
              </a:spcAft>
            </a:pPr>
            <a:r>
              <a:rPr lang="en-US" dirty="0" smtClean="0">
                <a:solidFill>
                  <a:srgbClr val="4A5358"/>
                </a:solidFill>
                <a:latin typeface="Myriad Pro" panose="020B0503030403020204" pitchFamily="34" charset="0"/>
              </a:rPr>
              <a:t>Encouraging students to reflect and </a:t>
            </a:r>
            <a:r>
              <a:rPr lang="en-US" dirty="0">
                <a:solidFill>
                  <a:srgbClr val="4A5358"/>
                </a:solidFill>
                <a:latin typeface="Myriad Pro" panose="020B0503030403020204" pitchFamily="34" charset="0"/>
              </a:rPr>
              <a:t>thus to become aware of the ways that they and others characteristically frame </a:t>
            </a:r>
            <a:r>
              <a:rPr lang="en-US" dirty="0" smtClean="0">
                <a:solidFill>
                  <a:srgbClr val="4A5358"/>
                </a:solidFill>
                <a:latin typeface="Myriad Pro" panose="020B0503030403020204" pitchFamily="34" charset="0"/>
              </a:rPr>
              <a:t>experiences</a:t>
            </a:r>
            <a:endParaRPr lang="en-US" dirty="0">
              <a:solidFill>
                <a:srgbClr val="4A5358"/>
              </a:solidFill>
              <a:latin typeface="Myriad Pro" panose="020B0503030403020204" pitchFamily="34" charset="0"/>
            </a:endParaRPr>
          </a:p>
          <a:p>
            <a:pPr marL="457200" lvl="1" indent="-457200">
              <a:spcBef>
                <a:spcPts val="0"/>
              </a:spcBef>
              <a:spcAft>
                <a:spcPts val="1200"/>
              </a:spcAft>
            </a:pPr>
            <a:r>
              <a:rPr lang="en-US" dirty="0" smtClean="0">
                <a:solidFill>
                  <a:srgbClr val="4A5358"/>
                </a:solidFill>
                <a:latin typeface="Myriad Pro" panose="020B0503030403020204" pitchFamily="34" charset="0"/>
              </a:rPr>
              <a:t>Teaching students to re-frame—that </a:t>
            </a:r>
            <a:r>
              <a:rPr lang="en-US" dirty="0">
                <a:solidFill>
                  <a:srgbClr val="4A5358"/>
                </a:solidFill>
                <a:latin typeface="Myriad Pro" panose="020B0503030403020204" pitchFamily="34" charset="0"/>
              </a:rPr>
              <a:t>is, to shift perspective and adapt behavior to other cultural contexts</a:t>
            </a:r>
          </a:p>
        </p:txBody>
      </p:sp>
    </p:spTree>
    <p:extLst>
      <p:ext uri="{BB962C8B-B14F-4D97-AF65-F5344CB8AC3E}">
        <p14:creationId xmlns:p14="http://schemas.microsoft.com/office/powerpoint/2010/main" val="596834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2605179" y="410636"/>
            <a:ext cx="6090248" cy="771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3000"/>
              </a:lnSpc>
              <a:buClrTx/>
              <a:buFontTx/>
              <a:buNone/>
            </a:pPr>
            <a:r>
              <a:rPr lang="en-US" altLang="en-US" sz="3600" b="1" dirty="0" smtClean="0">
                <a:solidFill>
                  <a:srgbClr val="4A5358"/>
                </a:solidFill>
                <a:latin typeface="Myriad Pro" panose="020B0503030403020204" pitchFamily="34" charset="0"/>
                <a:ea typeface="+mj-ea"/>
                <a:cs typeface="+mj-cs"/>
              </a:rPr>
              <a:t>CHALLENGE AND SUPPORT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2968" y="1558398"/>
            <a:ext cx="4419468" cy="375380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878" y="1388852"/>
            <a:ext cx="4663133" cy="477582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46407" y="6541255"/>
            <a:ext cx="656182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indent="-45720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4B5459"/>
                </a:solidFill>
                <a:latin typeface="Myriad Pro" panose="020B0503030403020204" pitchFamily="34" charset="0"/>
                <a:ea typeface="Times New Roman" panose="02020603050405020304" pitchFamily="18" charset="0"/>
                <a:cs typeface="PT Sans"/>
              </a:rPr>
              <a:t>Sanford, N. (1968). </a:t>
            </a:r>
            <a:r>
              <a:rPr lang="en-US" sz="1000" i="1" dirty="0">
                <a:solidFill>
                  <a:srgbClr val="4B5459"/>
                </a:solidFill>
                <a:latin typeface="Myriad Pro" panose="020B0503030403020204" pitchFamily="34" charset="0"/>
                <a:ea typeface="Times New Roman" panose="02020603050405020304" pitchFamily="18" charset="0"/>
                <a:cs typeface="PT Sans"/>
              </a:rPr>
              <a:t>Where colleges fail: A study of student as person</a:t>
            </a:r>
            <a:r>
              <a:rPr lang="en-US" sz="1000" dirty="0">
                <a:solidFill>
                  <a:srgbClr val="4B5459"/>
                </a:solidFill>
                <a:latin typeface="Myriad Pro" panose="020B0503030403020204" pitchFamily="34" charset="0"/>
                <a:ea typeface="Times New Roman" panose="02020603050405020304" pitchFamily="18" charset="0"/>
                <a:cs typeface="PT Sans"/>
              </a:rPr>
              <a:t>. San Francisco: </a:t>
            </a:r>
            <a:r>
              <a:rPr lang="en-US" sz="1000" dirty="0" err="1">
                <a:solidFill>
                  <a:srgbClr val="4B5459"/>
                </a:solidFill>
                <a:latin typeface="Myriad Pro" panose="020B0503030403020204" pitchFamily="34" charset="0"/>
                <a:ea typeface="Times New Roman" panose="02020603050405020304" pitchFamily="18" charset="0"/>
                <a:cs typeface="PT Sans"/>
              </a:rPr>
              <a:t>Jossey</a:t>
            </a:r>
            <a:r>
              <a:rPr lang="en-US" sz="1000" dirty="0">
                <a:solidFill>
                  <a:srgbClr val="4B5459"/>
                </a:solidFill>
                <a:latin typeface="Myriad Pro" panose="020B0503030403020204" pitchFamily="34" charset="0"/>
                <a:ea typeface="Times New Roman" panose="02020603050405020304" pitchFamily="18" charset="0"/>
                <a:cs typeface="PT Sans"/>
              </a:rPr>
              <a:t>-Bass. </a:t>
            </a:r>
            <a:endParaRPr lang="en-US" sz="900" dirty="0">
              <a:solidFill>
                <a:srgbClr val="4B5459"/>
              </a:solidFill>
              <a:effectLst/>
              <a:latin typeface="Myriad Pro" panose="020B0503030403020204" pitchFamily="34" charset="0"/>
              <a:ea typeface="PT Sans"/>
              <a:cs typeface="PT Sans"/>
            </a:endParaRPr>
          </a:p>
        </p:txBody>
      </p:sp>
    </p:spTree>
    <p:extLst>
      <p:ext uri="{BB962C8B-B14F-4D97-AF65-F5344CB8AC3E}">
        <p14:creationId xmlns:p14="http://schemas.microsoft.com/office/powerpoint/2010/main" val="14796874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2895600" y="365126"/>
            <a:ext cx="8458200" cy="882650"/>
          </a:xfrm>
        </p:spPr>
        <p:txBody>
          <a:bodyPr>
            <a:normAutofit/>
          </a:bodyPr>
          <a:lstStyle/>
          <a:p>
            <a:r>
              <a:rPr lang="en-US" altLang="en-US" sz="3600" b="1" dirty="0" smtClean="0">
                <a:solidFill>
                  <a:srgbClr val="4A5358"/>
                </a:solidFill>
                <a:latin typeface="Myriad Pro" panose="020B0503030403020204" pitchFamily="34" charset="0"/>
              </a:rPr>
              <a:t>INTERCULTURAL MENTORING </a:t>
            </a:r>
            <a:endParaRPr lang="en-US" altLang="en-US" sz="3600" b="1" dirty="0">
              <a:solidFill>
                <a:srgbClr val="4A5358"/>
              </a:solidFill>
              <a:latin typeface="Myriad Pro" panose="020B0503030403020204" pitchFamily="34" charset="0"/>
            </a:endParaRP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2895599" y="1247777"/>
            <a:ext cx="9010651" cy="4632037"/>
          </a:xfrm>
        </p:spPr>
        <p:txBody>
          <a:bodyPr wrap="square">
            <a:spAutoFit/>
          </a:bodyPr>
          <a:lstStyle/>
          <a:p>
            <a:pPr marL="0" indent="0">
              <a:lnSpc>
                <a:spcPct val="125000"/>
              </a:lnSpc>
              <a:buNone/>
            </a:pPr>
            <a:r>
              <a:rPr lang="en-US" altLang="en-US" dirty="0" smtClean="0">
                <a:solidFill>
                  <a:srgbClr val="4A5358"/>
                </a:solidFill>
                <a:latin typeface="Myriad Pro" panose="020B0503030403020204" pitchFamily="34" charset="0"/>
              </a:rPr>
              <a:t>Mentoring means providing: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en-US" sz="2000" dirty="0" smtClean="0">
                <a:solidFill>
                  <a:srgbClr val="4A5358"/>
                </a:solidFill>
                <a:latin typeface="Myriad Pro" panose="020B0503030403020204" pitchFamily="34" charset="0"/>
              </a:rPr>
              <a:t>Ongoing </a:t>
            </a:r>
            <a:r>
              <a:rPr lang="en-US" altLang="en-US" sz="2000" dirty="0">
                <a:solidFill>
                  <a:srgbClr val="4A5358"/>
                </a:solidFill>
                <a:latin typeface="Myriad Pro" panose="020B0503030403020204" pitchFamily="34" charset="0"/>
              </a:rPr>
              <a:t>support of learning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en-US" sz="2000" dirty="0">
                <a:solidFill>
                  <a:srgbClr val="4A5358"/>
                </a:solidFill>
                <a:latin typeface="Myriad Pro" panose="020B0503030403020204" pitchFamily="34" charset="0"/>
              </a:rPr>
              <a:t>Cultural concepts and ideas to anchor learning </a:t>
            </a:r>
            <a:r>
              <a:rPr lang="en-US" altLang="en-US" sz="2000" dirty="0" smtClean="0">
                <a:solidFill>
                  <a:srgbClr val="4A5358"/>
                </a:solidFill>
                <a:latin typeface="Myriad Pro" panose="020B0503030403020204" pitchFamily="34" charset="0"/>
              </a:rPr>
              <a:t>(</a:t>
            </a:r>
            <a:r>
              <a:rPr lang="en-US" altLang="en-US" sz="2000" dirty="0">
                <a:solidFill>
                  <a:srgbClr val="4A5358"/>
                </a:solidFill>
                <a:latin typeface="Myriad Pro" panose="020B0503030403020204" pitchFamily="34" charset="0"/>
              </a:rPr>
              <a:t>such as value patterns, communication styles, etc.)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en-US" sz="2000" dirty="0">
                <a:solidFill>
                  <a:srgbClr val="4A5358"/>
                </a:solidFill>
                <a:latin typeface="Myriad Pro" panose="020B0503030403020204" pitchFamily="34" charset="0"/>
              </a:rPr>
              <a:t>Strategies for cross-cultural </a:t>
            </a:r>
            <a:r>
              <a:rPr lang="en-US" altLang="en-US" sz="2000" dirty="0" smtClean="0">
                <a:solidFill>
                  <a:srgbClr val="4A5358"/>
                </a:solidFill>
                <a:latin typeface="Myriad Pro" panose="020B0503030403020204" pitchFamily="34" charset="0"/>
              </a:rPr>
              <a:t>learning (such </a:t>
            </a:r>
            <a:r>
              <a:rPr lang="en-US" altLang="en-US" sz="2000" dirty="0">
                <a:solidFill>
                  <a:srgbClr val="4A5358"/>
                </a:solidFill>
                <a:latin typeface="Myriad Pro" panose="020B0503030403020204" pitchFamily="34" charset="0"/>
              </a:rPr>
              <a:t>as developing self-awareness, observations skills, etc.)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en-US" sz="2000" dirty="0">
                <a:solidFill>
                  <a:srgbClr val="4A5358"/>
                </a:solidFill>
                <a:latin typeface="Myriad Pro" panose="020B0503030403020204" pitchFamily="34" charset="0"/>
              </a:rPr>
              <a:t>Opportunities to put learning into practice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en-US" sz="2000" dirty="0">
                <a:solidFill>
                  <a:srgbClr val="4A5358"/>
                </a:solidFill>
                <a:latin typeface="Myriad Pro" panose="020B0503030403020204" pitchFamily="34" charset="0"/>
              </a:rPr>
              <a:t>Opportunities to reflect on </a:t>
            </a:r>
            <a:r>
              <a:rPr lang="en-US" altLang="en-US" sz="2000" dirty="0" smtClean="0">
                <a:solidFill>
                  <a:srgbClr val="4A5358"/>
                </a:solidFill>
                <a:latin typeface="Myriad Pro" panose="020B0503030403020204" pitchFamily="34" charset="0"/>
              </a:rPr>
              <a:t>experiences (including </a:t>
            </a:r>
            <a:r>
              <a:rPr lang="en-US" altLang="en-US" sz="2000" dirty="0">
                <a:solidFill>
                  <a:srgbClr val="4A5358"/>
                </a:solidFill>
                <a:latin typeface="Myriad Pro" panose="020B0503030403020204" pitchFamily="34" charset="0"/>
              </a:rPr>
              <a:t>blogging or </a:t>
            </a:r>
            <a:r>
              <a:rPr lang="en-US" altLang="en-US" sz="2000" dirty="0" err="1">
                <a:solidFill>
                  <a:srgbClr val="4A5358"/>
                </a:solidFill>
                <a:latin typeface="Myriad Pro" panose="020B0503030403020204" pitchFamily="34" charset="0"/>
              </a:rPr>
              <a:t>vlogging</a:t>
            </a:r>
            <a:r>
              <a:rPr lang="en-US" altLang="en-US" sz="2000" dirty="0">
                <a:solidFill>
                  <a:srgbClr val="4A5358"/>
                </a:solidFill>
                <a:latin typeface="Myriad Pro" panose="020B0503030403020204" pitchFamily="34" charset="0"/>
              </a:rPr>
              <a:t> or taking a skills quiz)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en-US" sz="2000" dirty="0">
                <a:solidFill>
                  <a:srgbClr val="4A5358"/>
                </a:solidFill>
                <a:latin typeface="Myriad Pro" panose="020B0503030403020204" pitchFamily="34" charset="0"/>
              </a:rPr>
              <a:t>Opportunities to connect what was learned to the future (employment, graduate education, life choices, etc</a:t>
            </a:r>
            <a:r>
              <a:rPr lang="en-US" altLang="en-US" sz="2000" dirty="0" smtClean="0">
                <a:solidFill>
                  <a:srgbClr val="4A5358"/>
                </a:solidFill>
                <a:latin typeface="Myriad Pro" panose="020B0503030403020204" pitchFamily="34" charset="0"/>
              </a:rPr>
              <a:t>.)</a:t>
            </a:r>
            <a:endParaRPr lang="en-US" altLang="en-US" sz="2000" dirty="0">
              <a:solidFill>
                <a:srgbClr val="4A5358"/>
              </a:solidFill>
              <a:latin typeface="Myriad Pro" panose="020B0503030403020204" pitchFamily="34" charset="0"/>
            </a:endParaRPr>
          </a:p>
        </p:txBody>
      </p:sp>
      <p:sp>
        <p:nvSpPr>
          <p:cNvPr id="1638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52775" y="6295510"/>
            <a:ext cx="8346589" cy="470929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14772" algn="l"/>
                <a:tab pos="829544" algn="l"/>
                <a:tab pos="1244316" algn="l"/>
                <a:tab pos="1659087" algn="l"/>
                <a:tab pos="2073859" algn="l"/>
                <a:tab pos="2488631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14772" algn="l"/>
                <a:tab pos="829544" algn="l"/>
                <a:tab pos="1244316" algn="l"/>
                <a:tab pos="1659087" algn="l"/>
                <a:tab pos="2073859" algn="l"/>
                <a:tab pos="2488631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14772" algn="l"/>
                <a:tab pos="829544" algn="l"/>
                <a:tab pos="1244316" algn="l"/>
                <a:tab pos="1659087" algn="l"/>
                <a:tab pos="2073859" algn="l"/>
                <a:tab pos="2488631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14772" algn="l"/>
                <a:tab pos="829544" algn="l"/>
                <a:tab pos="1244316" algn="l"/>
                <a:tab pos="1659087" algn="l"/>
                <a:tab pos="2073859" algn="l"/>
                <a:tab pos="2488631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14772" algn="l"/>
                <a:tab pos="829544" algn="l"/>
                <a:tab pos="1244316" algn="l"/>
                <a:tab pos="1659087" algn="l"/>
                <a:tab pos="2073859" algn="l"/>
                <a:tab pos="2488631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281245" indent="-207386" defTabSz="414772" eaLnBrk="0" fontAlgn="base" hangingPunct="0">
              <a:spcBef>
                <a:spcPct val="0"/>
              </a:spcBef>
              <a:spcAft>
                <a:spcPct val="0"/>
              </a:spcAft>
              <a:tabLst>
                <a:tab pos="414772" algn="l"/>
                <a:tab pos="829544" algn="l"/>
                <a:tab pos="1244316" algn="l"/>
                <a:tab pos="1659087" algn="l"/>
                <a:tab pos="2073859" algn="l"/>
                <a:tab pos="2488631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696017" indent="-207386" defTabSz="414772" eaLnBrk="0" fontAlgn="base" hangingPunct="0">
              <a:spcBef>
                <a:spcPct val="0"/>
              </a:spcBef>
              <a:spcAft>
                <a:spcPct val="0"/>
              </a:spcAft>
              <a:tabLst>
                <a:tab pos="414772" algn="l"/>
                <a:tab pos="829544" algn="l"/>
                <a:tab pos="1244316" algn="l"/>
                <a:tab pos="1659087" algn="l"/>
                <a:tab pos="2073859" algn="l"/>
                <a:tab pos="2488631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110789" indent="-207386" defTabSz="414772" eaLnBrk="0" fontAlgn="base" hangingPunct="0">
              <a:spcBef>
                <a:spcPct val="0"/>
              </a:spcBef>
              <a:spcAft>
                <a:spcPct val="0"/>
              </a:spcAft>
              <a:tabLst>
                <a:tab pos="414772" algn="l"/>
                <a:tab pos="829544" algn="l"/>
                <a:tab pos="1244316" algn="l"/>
                <a:tab pos="1659087" algn="l"/>
                <a:tab pos="2073859" algn="l"/>
                <a:tab pos="2488631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525561" indent="-207386" defTabSz="414772" eaLnBrk="0" fontAlgn="base" hangingPunct="0">
              <a:spcBef>
                <a:spcPct val="0"/>
              </a:spcBef>
              <a:spcAft>
                <a:spcPct val="0"/>
              </a:spcAft>
              <a:tabLst>
                <a:tab pos="414772" algn="l"/>
                <a:tab pos="829544" algn="l"/>
                <a:tab pos="1244316" algn="l"/>
                <a:tab pos="1659087" algn="l"/>
                <a:tab pos="2073859" algn="l"/>
                <a:tab pos="2488631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l">
              <a:tabLst/>
            </a:pPr>
            <a:r>
              <a:rPr lang="en-US" altLang="en-US" sz="1000" dirty="0" smtClean="0">
                <a:solidFill>
                  <a:srgbClr val="4A5358"/>
                </a:solidFill>
                <a:latin typeface="Myriad Pro" panose="020B0503030403020204" pitchFamily="34" charset="0"/>
              </a:rPr>
              <a:t>Paige, R. M &amp; Goode, M.L. (2009). Cultural Mentoring. In D.K. Deardorff (Ed.), </a:t>
            </a:r>
            <a:r>
              <a:rPr lang="en-US" altLang="en-US" sz="1000" i="1" dirty="0" smtClean="0">
                <a:solidFill>
                  <a:srgbClr val="4A5358"/>
                </a:solidFill>
                <a:latin typeface="Myriad Pro" panose="020B0503030403020204" pitchFamily="34" charset="0"/>
              </a:rPr>
              <a:t>The SAGE Handbook of Intercultural Competence</a:t>
            </a:r>
            <a:r>
              <a:rPr lang="en-US" altLang="en-US" sz="1000" dirty="0" smtClean="0">
                <a:solidFill>
                  <a:srgbClr val="4A5358"/>
                </a:solidFill>
                <a:latin typeface="Myriad Pro" panose="020B0503030403020204" pitchFamily="34" charset="0"/>
              </a:rPr>
              <a:t> (pp. 333-349</a:t>
            </a:r>
            <a:r>
              <a:rPr lang="en-US" altLang="en-US" sz="1000" dirty="0">
                <a:solidFill>
                  <a:srgbClr val="4A5358"/>
                </a:solidFill>
                <a:latin typeface="Myriad Pro" panose="020B0503030403020204" pitchFamily="34" charset="0"/>
              </a:rPr>
              <a:t>)</a:t>
            </a:r>
            <a:r>
              <a:rPr lang="en-US" altLang="en-US" sz="1000" i="1" dirty="0" smtClean="0">
                <a:solidFill>
                  <a:srgbClr val="4A5358"/>
                </a:solidFill>
                <a:latin typeface="Myriad Pro" panose="020B0503030403020204" pitchFamily="34" charset="0"/>
              </a:rPr>
              <a:t>. </a:t>
            </a:r>
            <a:r>
              <a:rPr lang="en-US" altLang="en-US" sz="1000" dirty="0" smtClean="0">
                <a:solidFill>
                  <a:srgbClr val="4A5358"/>
                </a:solidFill>
                <a:latin typeface="Myriad Pro" panose="020B0503030403020204" pitchFamily="34" charset="0"/>
              </a:rPr>
              <a:t>Thousand Oaks, CA: SAGE Publishing. </a:t>
            </a:r>
          </a:p>
        </p:txBody>
      </p:sp>
    </p:spTree>
    <p:extLst>
      <p:ext uri="{BB962C8B-B14F-4D97-AF65-F5344CB8AC3E}">
        <p14:creationId xmlns:p14="http://schemas.microsoft.com/office/powerpoint/2010/main" val="318328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71642" y="1862050"/>
            <a:ext cx="8499624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4A5358"/>
                </a:solidFill>
                <a:latin typeface="Myriad Pro" panose="020B0503030403020204" pitchFamily="34" charset="0"/>
              </a:rPr>
              <a:t>What successful pre-departure activities have you used to stimulate curiosity and/or teach cultural worldview frameworks?</a:t>
            </a:r>
          </a:p>
          <a:p>
            <a:endParaRPr lang="en-US" sz="2800" dirty="0" smtClean="0">
              <a:solidFill>
                <a:srgbClr val="4A5358"/>
              </a:solidFill>
              <a:latin typeface="Myriad Pro" panose="020B0503030403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4A5358"/>
                </a:solidFill>
                <a:latin typeface="Myriad Pro" panose="020B0503030403020204" pitchFamily="34" charset="0"/>
              </a:rPr>
              <a:t>How do you help your students reflect on and process their study abroad experiences?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4A5358"/>
              </a:solidFill>
              <a:latin typeface="Myriad Pro" panose="020B0503030403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4A5358"/>
                </a:solidFill>
                <a:latin typeface="Myriad Pro" panose="020B0503030403020204" pitchFamily="34" charset="0"/>
              </a:rPr>
              <a:t>How do you encourage your students to recognize and address their own and others’ stereotypes?</a:t>
            </a:r>
          </a:p>
          <a:p>
            <a:endParaRPr lang="en-US" sz="2000" dirty="0" smtClean="0">
              <a:solidFill>
                <a:srgbClr val="4A5358"/>
              </a:solidFill>
              <a:latin typeface="Myriad Pro" panose="020B0503030403020204" pitchFamily="34" charset="0"/>
            </a:endParaRPr>
          </a:p>
          <a:p>
            <a:endParaRPr lang="en-US" sz="2000" dirty="0">
              <a:solidFill>
                <a:srgbClr val="4A5358"/>
              </a:solidFill>
              <a:latin typeface="Myriad Pro" panose="020B0503030403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571642" y="766005"/>
            <a:ext cx="9142137" cy="109604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4A5358"/>
                </a:solidFill>
                <a:latin typeface="Myriad Pro" panose="020B0503030403020204" pitchFamily="34" charset="0"/>
              </a:rPr>
              <a:t>SHARE YOUR EXPERTISE</a:t>
            </a:r>
          </a:p>
        </p:txBody>
      </p:sp>
      <p:sp>
        <p:nvSpPr>
          <p:cNvPr id="3" name="AutoShape 2" descr="Image result for journey plane map"/>
          <p:cNvSpPr>
            <a:spLocks noChangeAspect="1" noChangeArrowheads="1"/>
          </p:cNvSpPr>
          <p:nvPr/>
        </p:nvSpPr>
        <p:spPr bwMode="auto">
          <a:xfrm>
            <a:off x="7065818" y="373679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36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53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14825" y="2559713"/>
            <a:ext cx="375285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4000" b="1" dirty="0" smtClean="0">
                <a:solidFill>
                  <a:prstClr val="white"/>
                </a:solidFill>
                <a:latin typeface="Myriad Pro" panose="020B0503030403020204" pitchFamily="34" charset="0"/>
              </a:rPr>
              <a:t>STUDENT LEARNING OUTCOMES</a:t>
            </a:r>
            <a:endParaRPr lang="en-US" sz="1100" b="1" dirty="0">
              <a:solidFill>
                <a:prstClr val="white"/>
              </a:solidFill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20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7488580"/>
              </p:ext>
            </p:extLst>
          </p:nvPr>
        </p:nvGraphicFramePr>
        <p:xfrm>
          <a:off x="2936396" y="1732103"/>
          <a:ext cx="8493690" cy="47070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92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70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99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987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987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63820">
                <a:tc>
                  <a:txBody>
                    <a:bodyPr/>
                    <a:lstStyle/>
                    <a:p>
                      <a:endParaRPr lang="en-US" sz="1050" dirty="0">
                        <a:latin typeface="Myriad Pro" panose="020B0503030403020204" pitchFamily="34" charset="0"/>
                      </a:endParaRPr>
                    </a:p>
                  </a:txBody>
                  <a:tcPr marL="63703" marR="63703" marT="31851" marB="31851">
                    <a:solidFill>
                      <a:srgbClr val="4A535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yriad Pro" panose="020B0503030403020204" pitchFamily="34" charset="0"/>
                        </a:rPr>
                        <a:t>Capstone</a:t>
                      </a:r>
                    </a:p>
                  </a:txBody>
                  <a:tcPr marL="63703" marR="63703" marT="31851" marB="31851">
                    <a:solidFill>
                      <a:srgbClr val="4A535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yriad Pro" panose="020B0503030403020204" pitchFamily="34" charset="0"/>
                        </a:rPr>
                        <a:t>Milestones</a:t>
                      </a:r>
                    </a:p>
                  </a:txBody>
                  <a:tcPr marL="63703" marR="63703" marT="31851" marB="31851">
                    <a:solidFill>
                      <a:srgbClr val="4A535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yriad Pro" panose="020B0503030403020204" pitchFamily="34" charset="0"/>
                        </a:rPr>
                        <a:t>Benchmark</a:t>
                      </a:r>
                    </a:p>
                  </a:txBody>
                  <a:tcPr marL="63703" marR="63703" marT="31851" marB="31851">
                    <a:solidFill>
                      <a:srgbClr val="4A535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3820">
                <a:tc>
                  <a:txBody>
                    <a:bodyPr/>
                    <a:lstStyle/>
                    <a:p>
                      <a:pPr algn="l"/>
                      <a:endParaRPr lang="en-US" sz="1050" b="0" i="1" baseline="0" dirty="0">
                        <a:solidFill>
                          <a:srgbClr val="4B5459"/>
                        </a:solidFill>
                        <a:latin typeface="Myriad Pro" panose="020B0503030403020204" pitchFamily="34" charset="0"/>
                      </a:endParaRPr>
                    </a:p>
                  </a:txBody>
                  <a:tcPr marL="63703" marR="63703" marT="31851" marB="31851">
                    <a:solidFill>
                      <a:srgbClr val="E3C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rgbClr val="4B5459"/>
                          </a:solidFill>
                          <a:latin typeface="Myriad Pro" panose="020B0503030403020204" pitchFamily="34" charset="0"/>
                        </a:rPr>
                        <a:t>4</a:t>
                      </a:r>
                    </a:p>
                  </a:txBody>
                  <a:tcPr marL="63703" marR="63703" marT="31851" marB="31851">
                    <a:solidFill>
                      <a:srgbClr val="E3C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rgbClr val="4B5459"/>
                          </a:solidFill>
                          <a:latin typeface="Myriad Pro" panose="020B0503030403020204" pitchFamily="34" charset="0"/>
                        </a:rPr>
                        <a:t>3</a:t>
                      </a:r>
                    </a:p>
                  </a:txBody>
                  <a:tcPr marL="63703" marR="63703" marT="31851" marB="31851">
                    <a:solidFill>
                      <a:srgbClr val="E3C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rgbClr val="4B5459"/>
                          </a:solidFill>
                          <a:latin typeface="Myriad Pro" panose="020B0503030403020204" pitchFamily="34" charset="0"/>
                        </a:rPr>
                        <a:t>2</a:t>
                      </a:r>
                    </a:p>
                  </a:txBody>
                  <a:tcPr marL="63703" marR="63703" marT="31851" marB="31851">
                    <a:solidFill>
                      <a:srgbClr val="E3C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rgbClr val="4B5459"/>
                          </a:solidFill>
                          <a:latin typeface="Myriad Pro" panose="020B0503030403020204" pitchFamily="34" charset="0"/>
                        </a:rPr>
                        <a:t>1</a:t>
                      </a:r>
                    </a:p>
                  </a:txBody>
                  <a:tcPr marL="63703" marR="63703" marT="31851" marB="31851">
                    <a:solidFill>
                      <a:srgbClr val="E3C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6332">
                <a:tc>
                  <a:txBody>
                    <a:bodyPr/>
                    <a:lstStyle/>
                    <a:p>
                      <a:pPr algn="l"/>
                      <a:r>
                        <a:rPr lang="en-US" sz="1050" b="1" u="sng" dirty="0">
                          <a:solidFill>
                            <a:srgbClr val="4B5459"/>
                          </a:solidFill>
                          <a:latin typeface="Myriad Pro" panose="020B0503030403020204" pitchFamily="34" charset="0"/>
                        </a:rPr>
                        <a:t>Knowledge</a:t>
                      </a:r>
                    </a:p>
                    <a:p>
                      <a:pPr algn="l"/>
                      <a:r>
                        <a:rPr lang="en-US" sz="1050" b="0" i="1" dirty="0" smtClean="0">
                          <a:solidFill>
                            <a:srgbClr val="4B5459"/>
                          </a:solidFill>
                          <a:latin typeface="Myriad Pro" panose="020B0503030403020204" pitchFamily="34" charset="0"/>
                        </a:rPr>
                        <a:t>   Cultural</a:t>
                      </a:r>
                      <a:r>
                        <a:rPr lang="en-US" sz="1050" b="0" i="1" baseline="0" dirty="0" smtClean="0">
                          <a:solidFill>
                            <a:srgbClr val="4B5459"/>
                          </a:solidFill>
                          <a:latin typeface="Myriad Pro" panose="020B0503030403020204" pitchFamily="34" charset="0"/>
                        </a:rPr>
                        <a:t> self- </a:t>
                      </a:r>
                    </a:p>
                    <a:p>
                      <a:pPr algn="l"/>
                      <a:r>
                        <a:rPr lang="en-US" sz="1050" b="0" i="1" baseline="0" dirty="0" smtClean="0">
                          <a:solidFill>
                            <a:srgbClr val="4B5459"/>
                          </a:solidFill>
                          <a:latin typeface="Myriad Pro" panose="020B0503030403020204" pitchFamily="34" charset="0"/>
                        </a:rPr>
                        <a:t>   awareness</a:t>
                      </a:r>
                      <a:endParaRPr lang="en-US" sz="1050" b="0" i="1" baseline="0" dirty="0">
                        <a:solidFill>
                          <a:srgbClr val="4B5459"/>
                        </a:solidFill>
                        <a:latin typeface="Myriad Pro" panose="020B0503030403020204" pitchFamily="34" charset="0"/>
                      </a:endParaRPr>
                    </a:p>
                  </a:txBody>
                  <a:tcPr marL="63703" marR="63703" marT="31851" marB="3185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50" dirty="0">
                          <a:solidFill>
                            <a:srgbClr val="4B5459"/>
                          </a:solidFill>
                          <a:latin typeface="Myriad Pro" panose="020B0503030403020204" pitchFamily="34" charset="0"/>
                        </a:rPr>
                        <a:t>Articulates insights into own cultural rules</a:t>
                      </a:r>
                      <a:r>
                        <a:rPr lang="en-US" sz="1050" baseline="0" dirty="0">
                          <a:solidFill>
                            <a:srgbClr val="4B5459"/>
                          </a:solidFill>
                          <a:latin typeface="Myriad Pro" panose="020B0503030403020204" pitchFamily="34" charset="0"/>
                        </a:rPr>
                        <a:t> and biases…</a:t>
                      </a:r>
                      <a:endParaRPr lang="en-US" sz="1050" dirty="0">
                        <a:solidFill>
                          <a:srgbClr val="4B5459"/>
                        </a:solidFill>
                        <a:latin typeface="Myriad Pro" panose="020B0503030403020204" pitchFamily="34" charset="0"/>
                      </a:endParaRPr>
                    </a:p>
                  </a:txBody>
                  <a:tcPr marL="63703" marR="63703" marT="31851" marB="3185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50" dirty="0">
                          <a:solidFill>
                            <a:srgbClr val="4B5459"/>
                          </a:solidFill>
                          <a:latin typeface="Myriad Pro" panose="020B0503030403020204" pitchFamily="34" charset="0"/>
                        </a:rPr>
                        <a:t>Recognizes</a:t>
                      </a:r>
                      <a:r>
                        <a:rPr lang="en-US" sz="1050" baseline="0" dirty="0">
                          <a:solidFill>
                            <a:srgbClr val="4B5459"/>
                          </a:solidFill>
                          <a:latin typeface="Myriad Pro" panose="020B0503030403020204" pitchFamily="34" charset="0"/>
                        </a:rPr>
                        <a:t> new perspectives about own cultural rules and biases…</a:t>
                      </a:r>
                      <a:endParaRPr lang="en-US" sz="1050" dirty="0">
                        <a:solidFill>
                          <a:srgbClr val="4B5459"/>
                        </a:solidFill>
                        <a:latin typeface="Myriad Pro" panose="020B0503030403020204" pitchFamily="34" charset="0"/>
                      </a:endParaRPr>
                    </a:p>
                  </a:txBody>
                  <a:tcPr marL="63703" marR="63703" marT="31851" marB="3185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50" dirty="0">
                          <a:solidFill>
                            <a:srgbClr val="4B5459"/>
                          </a:solidFill>
                          <a:latin typeface="Myriad Pro" panose="020B0503030403020204" pitchFamily="34" charset="0"/>
                        </a:rPr>
                        <a:t>Identifies</a:t>
                      </a:r>
                      <a:r>
                        <a:rPr lang="en-US" sz="1050" baseline="0" dirty="0">
                          <a:solidFill>
                            <a:srgbClr val="4B5459"/>
                          </a:solidFill>
                          <a:latin typeface="Myriad Pro" panose="020B0503030403020204" pitchFamily="34" charset="0"/>
                        </a:rPr>
                        <a:t> own cultural rules and biases…</a:t>
                      </a:r>
                      <a:endParaRPr lang="en-US" sz="1050" dirty="0">
                        <a:solidFill>
                          <a:srgbClr val="4B5459"/>
                        </a:solidFill>
                        <a:latin typeface="Myriad Pro" panose="020B0503030403020204" pitchFamily="34" charset="0"/>
                      </a:endParaRPr>
                    </a:p>
                  </a:txBody>
                  <a:tcPr marL="63703" marR="63703" marT="31851" marB="3185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50" dirty="0">
                          <a:solidFill>
                            <a:srgbClr val="4B5459"/>
                          </a:solidFill>
                          <a:latin typeface="Myriad Pro" panose="020B0503030403020204" pitchFamily="34" charset="0"/>
                        </a:rPr>
                        <a:t>Shows minimal awareness of own cultural rules and biases…</a:t>
                      </a:r>
                    </a:p>
                  </a:txBody>
                  <a:tcPr marL="63703" marR="63703" marT="31851" marB="31851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037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050" i="1" kern="1200" dirty="0" smtClean="0">
                          <a:solidFill>
                            <a:srgbClr val="4B5459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   Cultural    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050" i="1" kern="1200" dirty="0" smtClean="0">
                          <a:solidFill>
                            <a:srgbClr val="4B5459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   worldview 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050" i="1" kern="1200" dirty="0" smtClean="0">
                          <a:solidFill>
                            <a:srgbClr val="4B5459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   frameworks</a:t>
                      </a:r>
                    </a:p>
                    <a:p>
                      <a:pPr marL="0" algn="l" defTabSz="914400" rtl="0" eaLnBrk="1" latinLnBrk="0" hangingPunct="1"/>
                      <a:endParaRPr lang="en-US" sz="1050" kern="1200" dirty="0">
                        <a:solidFill>
                          <a:srgbClr val="4B5459"/>
                        </a:solidFill>
                        <a:latin typeface="Myriad Pro" panose="020B0503030403020204" pitchFamily="34" charset="0"/>
                        <a:ea typeface="+mn-ea"/>
                        <a:cs typeface="+mn-cs"/>
                      </a:endParaRPr>
                    </a:p>
                  </a:txBody>
                  <a:tcPr marL="63703" marR="63703" marT="31851" marB="31851">
                    <a:solidFill>
                      <a:srgbClr val="E3C06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050" kern="1200" dirty="0">
                          <a:solidFill>
                            <a:srgbClr val="4B5459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Demonstrates sophisticated understanding of the complexity of elements…</a:t>
                      </a:r>
                    </a:p>
                  </a:txBody>
                  <a:tcPr marL="63703" marR="63703" marT="31851" marB="31851">
                    <a:solidFill>
                      <a:srgbClr val="E3C06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050" kern="1200" dirty="0">
                          <a:solidFill>
                            <a:srgbClr val="4B5459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Demonstrates adequate understanding of the complexity of elements…</a:t>
                      </a:r>
                    </a:p>
                  </a:txBody>
                  <a:tcPr marL="63703" marR="63703" marT="31851" marB="31851">
                    <a:solidFill>
                      <a:srgbClr val="E3C06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050" kern="1200" dirty="0">
                          <a:solidFill>
                            <a:srgbClr val="4B5459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Demonstrates partial understanding of the complexity of elements…</a:t>
                      </a:r>
                    </a:p>
                  </a:txBody>
                  <a:tcPr marL="63703" marR="63703" marT="31851" marB="31851">
                    <a:solidFill>
                      <a:srgbClr val="E3C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kern="1200" dirty="0">
                          <a:solidFill>
                            <a:srgbClr val="4B5459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Demonstrates surface understanding of the complexity of elements…</a:t>
                      </a:r>
                    </a:p>
                  </a:txBody>
                  <a:tcPr marL="63703" marR="63703" marT="31851" marB="31851">
                    <a:solidFill>
                      <a:srgbClr val="E3C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5568">
                <a:tc>
                  <a:txBody>
                    <a:bodyPr/>
                    <a:lstStyle/>
                    <a:p>
                      <a:pPr algn="l"/>
                      <a:r>
                        <a:rPr lang="en-US" sz="1050" b="1" u="sng" dirty="0">
                          <a:solidFill>
                            <a:srgbClr val="4B5459"/>
                          </a:solidFill>
                          <a:latin typeface="Myriad Pro" panose="020B0503030403020204" pitchFamily="34" charset="0"/>
                        </a:rPr>
                        <a:t>Skills</a:t>
                      </a:r>
                    </a:p>
                    <a:p>
                      <a:pPr algn="l"/>
                      <a:r>
                        <a:rPr lang="en-US" sz="1050" b="0" i="1" dirty="0" smtClean="0">
                          <a:solidFill>
                            <a:srgbClr val="4B5459"/>
                          </a:solidFill>
                          <a:latin typeface="Myriad Pro" panose="020B0503030403020204" pitchFamily="34" charset="0"/>
                        </a:rPr>
                        <a:t>   Empathy</a:t>
                      </a:r>
                    </a:p>
                    <a:p>
                      <a:pPr algn="l"/>
                      <a:endParaRPr lang="en-US" sz="1050" b="0" i="1" baseline="0" dirty="0" smtClean="0">
                        <a:solidFill>
                          <a:srgbClr val="4B5459"/>
                        </a:solidFill>
                        <a:latin typeface="Myriad Pro" panose="020B0503030403020204" pitchFamily="34" charset="0"/>
                      </a:endParaRPr>
                    </a:p>
                    <a:p>
                      <a:pPr algn="l"/>
                      <a:endParaRPr lang="en-US" sz="1050" b="0" i="1" baseline="0" dirty="0">
                        <a:solidFill>
                          <a:srgbClr val="4B5459"/>
                        </a:solidFill>
                        <a:latin typeface="Myriad Pro" panose="020B0503030403020204" pitchFamily="34" charset="0"/>
                      </a:endParaRPr>
                    </a:p>
                  </a:txBody>
                  <a:tcPr marL="63703" marR="63703" marT="31851" marB="3185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50" dirty="0">
                          <a:solidFill>
                            <a:srgbClr val="4B5459"/>
                          </a:solidFill>
                          <a:latin typeface="Myriad Pro" panose="020B0503030403020204" pitchFamily="34" charset="0"/>
                        </a:rPr>
                        <a:t>Interprets intercultural experience from the perspectives</a:t>
                      </a:r>
                      <a:r>
                        <a:rPr lang="en-US" sz="1050" baseline="0" dirty="0">
                          <a:solidFill>
                            <a:srgbClr val="4B5459"/>
                          </a:solidFill>
                          <a:latin typeface="Myriad Pro" panose="020B0503030403020204" pitchFamily="34" charset="0"/>
                        </a:rPr>
                        <a:t> of own and more than one worldview…</a:t>
                      </a:r>
                      <a:endParaRPr lang="en-US" sz="1050" dirty="0">
                        <a:solidFill>
                          <a:srgbClr val="4B5459"/>
                        </a:solidFill>
                        <a:latin typeface="Myriad Pro" panose="020B0503030403020204" pitchFamily="34" charset="0"/>
                      </a:endParaRPr>
                    </a:p>
                  </a:txBody>
                  <a:tcPr marL="63703" marR="63703" marT="31851" marB="3185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50" dirty="0">
                          <a:solidFill>
                            <a:srgbClr val="4B5459"/>
                          </a:solidFill>
                          <a:latin typeface="Myriad Pro" panose="020B0503030403020204" pitchFamily="34" charset="0"/>
                        </a:rPr>
                        <a:t>Recognizes</a:t>
                      </a:r>
                      <a:r>
                        <a:rPr lang="en-US" sz="1050" baseline="0" dirty="0">
                          <a:solidFill>
                            <a:srgbClr val="4B5459"/>
                          </a:solidFill>
                          <a:latin typeface="Myriad Pro" panose="020B0503030403020204" pitchFamily="34" charset="0"/>
                        </a:rPr>
                        <a:t> intercultural and emotional dimensions of more than one worldview and sometimes uses more than…</a:t>
                      </a:r>
                      <a:endParaRPr lang="en-US" sz="1050" dirty="0">
                        <a:solidFill>
                          <a:srgbClr val="4B5459"/>
                        </a:solidFill>
                        <a:latin typeface="Myriad Pro" panose="020B0503030403020204" pitchFamily="34" charset="0"/>
                      </a:endParaRPr>
                    </a:p>
                  </a:txBody>
                  <a:tcPr marL="63703" marR="63703" marT="31851" marB="3185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50" dirty="0">
                          <a:solidFill>
                            <a:srgbClr val="4B5459"/>
                          </a:solidFill>
                          <a:latin typeface="Myriad Pro" panose="020B0503030403020204" pitchFamily="34" charset="0"/>
                        </a:rPr>
                        <a:t>Identifies components</a:t>
                      </a:r>
                      <a:r>
                        <a:rPr lang="en-US" sz="1050" baseline="0" dirty="0">
                          <a:solidFill>
                            <a:srgbClr val="4B5459"/>
                          </a:solidFill>
                          <a:latin typeface="Myriad Pro" panose="020B0503030403020204" pitchFamily="34" charset="0"/>
                        </a:rPr>
                        <a:t> of other cultural perspectives but responds in all situation with own worldview</a:t>
                      </a:r>
                      <a:endParaRPr lang="en-US" sz="1050" dirty="0">
                        <a:solidFill>
                          <a:srgbClr val="4B5459"/>
                        </a:solidFill>
                        <a:latin typeface="Myriad Pro" panose="020B0503030403020204" pitchFamily="34" charset="0"/>
                      </a:endParaRPr>
                    </a:p>
                  </a:txBody>
                  <a:tcPr marL="63703" marR="63703" marT="31851" marB="3185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50" dirty="0">
                          <a:solidFill>
                            <a:srgbClr val="4B5459"/>
                          </a:solidFill>
                          <a:latin typeface="Myriad Pro" panose="020B0503030403020204" pitchFamily="34" charset="0"/>
                        </a:rPr>
                        <a:t>Views the experience of others</a:t>
                      </a:r>
                      <a:r>
                        <a:rPr lang="en-US" sz="1050" baseline="0" dirty="0">
                          <a:solidFill>
                            <a:srgbClr val="4B5459"/>
                          </a:solidFill>
                          <a:latin typeface="Myriad Pro" panose="020B0503030403020204" pitchFamily="34" charset="0"/>
                        </a:rPr>
                        <a:t> but does so through own cultural worldview</a:t>
                      </a:r>
                      <a:endParaRPr lang="en-US" sz="1050" dirty="0">
                        <a:solidFill>
                          <a:srgbClr val="4B5459"/>
                        </a:solidFill>
                        <a:latin typeface="Myriad Pro" panose="020B0503030403020204" pitchFamily="34" charset="0"/>
                      </a:endParaRPr>
                    </a:p>
                  </a:txBody>
                  <a:tcPr marL="63703" marR="63703" marT="31851" marB="31851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55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i="1" kern="1200" dirty="0" smtClean="0">
                          <a:solidFill>
                            <a:srgbClr val="4B5459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   Verbal and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i="1" kern="1200" dirty="0" smtClean="0">
                          <a:solidFill>
                            <a:srgbClr val="4B5459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   nonverbal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i="1" kern="1200" dirty="0" smtClean="0">
                          <a:solidFill>
                            <a:srgbClr val="4B5459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   communication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kern="1200" dirty="0">
                        <a:solidFill>
                          <a:srgbClr val="4B5459"/>
                        </a:solidFill>
                        <a:latin typeface="Myriad Pro" panose="020B0503030403020204" pitchFamily="34" charset="0"/>
                        <a:ea typeface="+mn-ea"/>
                        <a:cs typeface="+mn-cs"/>
                      </a:endParaRPr>
                    </a:p>
                  </a:txBody>
                  <a:tcPr marL="63703" marR="63703" marT="31851" marB="31851">
                    <a:solidFill>
                      <a:srgbClr val="E3C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kern="1200" dirty="0">
                          <a:solidFill>
                            <a:srgbClr val="4B5459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Articulates a complex understanding of cultural differences in verbal and nonverbal communication…</a:t>
                      </a:r>
                    </a:p>
                  </a:txBody>
                  <a:tcPr marL="63703" marR="63703" marT="31851" marB="31851">
                    <a:solidFill>
                      <a:srgbClr val="E3C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kern="1200" dirty="0">
                          <a:solidFill>
                            <a:srgbClr val="4B5459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Recognizes and participates in cultural differences in verbal and nonverbal communication and begins to negotiate…</a:t>
                      </a:r>
                    </a:p>
                  </a:txBody>
                  <a:tcPr marL="63703" marR="63703" marT="31851" marB="31851">
                    <a:solidFill>
                      <a:srgbClr val="E3C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kern="1200" dirty="0">
                          <a:solidFill>
                            <a:srgbClr val="4B5459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Identifies some cultural differences in verbal and nonverbal communication and is aware that…</a:t>
                      </a:r>
                    </a:p>
                  </a:txBody>
                  <a:tcPr marL="63703" marR="63703" marT="31851" marB="31851">
                    <a:solidFill>
                      <a:srgbClr val="E3C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kern="1200" dirty="0">
                          <a:solidFill>
                            <a:srgbClr val="4B5459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Has a minimal level of understanding of cultural differences in verbal and nonverbal communication…</a:t>
                      </a:r>
                    </a:p>
                  </a:txBody>
                  <a:tcPr marL="63703" marR="63703" marT="31851" marB="31851">
                    <a:solidFill>
                      <a:srgbClr val="E3C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2939">
                <a:tc>
                  <a:txBody>
                    <a:bodyPr/>
                    <a:lstStyle/>
                    <a:p>
                      <a:pPr algn="l"/>
                      <a:r>
                        <a:rPr lang="en-US" sz="1050" b="1" u="sng" dirty="0">
                          <a:solidFill>
                            <a:srgbClr val="4B5459"/>
                          </a:solidFill>
                          <a:latin typeface="Myriad Pro" panose="020B0503030403020204" pitchFamily="34" charset="0"/>
                        </a:rPr>
                        <a:t>Attitudes</a:t>
                      </a:r>
                    </a:p>
                    <a:p>
                      <a:pPr algn="l"/>
                      <a:r>
                        <a:rPr lang="en-US" sz="1050" b="0" i="1" dirty="0" smtClean="0">
                          <a:solidFill>
                            <a:srgbClr val="4B5459"/>
                          </a:solidFill>
                          <a:latin typeface="Myriad Pro" panose="020B0503030403020204" pitchFamily="34" charset="0"/>
                        </a:rPr>
                        <a:t>   Curiosity</a:t>
                      </a:r>
                    </a:p>
                    <a:p>
                      <a:pPr algn="l"/>
                      <a:endParaRPr lang="en-US" sz="1050" b="0" i="1" baseline="0" dirty="0">
                        <a:solidFill>
                          <a:srgbClr val="4B5459"/>
                        </a:solidFill>
                        <a:latin typeface="Myriad Pro" panose="020B0503030403020204" pitchFamily="34" charset="0"/>
                      </a:endParaRPr>
                    </a:p>
                  </a:txBody>
                  <a:tcPr marL="63703" marR="63703" marT="31851" marB="3185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50" dirty="0">
                          <a:solidFill>
                            <a:srgbClr val="4B5459"/>
                          </a:solidFill>
                          <a:latin typeface="Myriad Pro" panose="020B0503030403020204" pitchFamily="34" charset="0"/>
                        </a:rPr>
                        <a:t>Asks complex</a:t>
                      </a:r>
                      <a:r>
                        <a:rPr lang="en-US" sz="1050" baseline="0" dirty="0">
                          <a:solidFill>
                            <a:srgbClr val="4B5459"/>
                          </a:solidFill>
                          <a:latin typeface="Myriad Pro" panose="020B0503030403020204" pitchFamily="34" charset="0"/>
                        </a:rPr>
                        <a:t> questions about other culture, seeks out and articulates answers to these…</a:t>
                      </a:r>
                      <a:endParaRPr lang="en-US" sz="1050" dirty="0">
                        <a:solidFill>
                          <a:srgbClr val="4B5459"/>
                        </a:solidFill>
                        <a:latin typeface="Myriad Pro" panose="020B0503030403020204" pitchFamily="34" charset="0"/>
                      </a:endParaRPr>
                    </a:p>
                  </a:txBody>
                  <a:tcPr marL="63703" marR="63703" marT="31851" marB="3185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50" dirty="0">
                          <a:solidFill>
                            <a:srgbClr val="4B5459"/>
                          </a:solidFill>
                          <a:latin typeface="Myriad Pro" panose="020B0503030403020204" pitchFamily="34" charset="0"/>
                        </a:rPr>
                        <a:t>Asks deeper questions about other cultures and seeks out answers to these questions</a:t>
                      </a:r>
                    </a:p>
                  </a:txBody>
                  <a:tcPr marL="63703" marR="63703" marT="31851" marB="3185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50" dirty="0">
                          <a:solidFill>
                            <a:srgbClr val="4B5459"/>
                          </a:solidFill>
                          <a:latin typeface="Myriad Pro" panose="020B0503030403020204" pitchFamily="34" charset="0"/>
                        </a:rPr>
                        <a:t>Asks simple or surface questions</a:t>
                      </a:r>
                      <a:r>
                        <a:rPr lang="en-US" sz="1050" baseline="0" dirty="0">
                          <a:solidFill>
                            <a:srgbClr val="4B5459"/>
                          </a:solidFill>
                          <a:latin typeface="Myriad Pro" panose="020B0503030403020204" pitchFamily="34" charset="0"/>
                        </a:rPr>
                        <a:t> about other cultures</a:t>
                      </a:r>
                      <a:endParaRPr lang="en-US" sz="1050" dirty="0">
                        <a:solidFill>
                          <a:srgbClr val="4B5459"/>
                        </a:solidFill>
                        <a:latin typeface="Myriad Pro" panose="020B0503030403020204" pitchFamily="34" charset="0"/>
                      </a:endParaRPr>
                    </a:p>
                  </a:txBody>
                  <a:tcPr marL="63703" marR="63703" marT="31851" marB="3185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50" dirty="0">
                          <a:solidFill>
                            <a:srgbClr val="4B5459"/>
                          </a:solidFill>
                          <a:latin typeface="Myriad Pro" panose="020B0503030403020204" pitchFamily="34" charset="0"/>
                        </a:rPr>
                        <a:t>States minimal interest in learning more about other cultures</a:t>
                      </a:r>
                    </a:p>
                  </a:txBody>
                  <a:tcPr marL="63703" marR="63703" marT="31851" marB="31851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10374">
                <a:tc>
                  <a:txBody>
                    <a:bodyPr/>
                    <a:lstStyle/>
                    <a:p>
                      <a:pPr algn="l"/>
                      <a:r>
                        <a:rPr lang="en-US" sz="1050" b="0" i="1" dirty="0" smtClean="0">
                          <a:solidFill>
                            <a:srgbClr val="4B5459"/>
                          </a:solidFill>
                          <a:latin typeface="Myriad Pro" panose="020B0503030403020204" pitchFamily="34" charset="0"/>
                        </a:rPr>
                        <a:t>   Openness</a:t>
                      </a:r>
                    </a:p>
                    <a:p>
                      <a:pPr algn="l"/>
                      <a:endParaRPr lang="en-US" sz="1050" b="0" i="1" baseline="0" dirty="0" smtClean="0">
                        <a:solidFill>
                          <a:srgbClr val="4B5459"/>
                        </a:solidFill>
                        <a:latin typeface="Myriad Pro" panose="020B0503030403020204" pitchFamily="34" charset="0"/>
                      </a:endParaRPr>
                    </a:p>
                    <a:p>
                      <a:pPr algn="l"/>
                      <a:endParaRPr lang="en-US" sz="1050" b="0" i="1" baseline="0" dirty="0">
                        <a:solidFill>
                          <a:srgbClr val="4B5459"/>
                        </a:solidFill>
                        <a:latin typeface="Myriad Pro" panose="020B0503030403020204" pitchFamily="34" charset="0"/>
                      </a:endParaRPr>
                    </a:p>
                  </a:txBody>
                  <a:tcPr marL="63703" marR="63703" marT="31851" marB="31851">
                    <a:solidFill>
                      <a:srgbClr val="E3C06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50" dirty="0">
                          <a:solidFill>
                            <a:srgbClr val="4B5459"/>
                          </a:solidFill>
                          <a:latin typeface="Myriad Pro" panose="020B0503030403020204" pitchFamily="34" charset="0"/>
                        </a:rPr>
                        <a:t>Initiates and develops interactions with culturally different others…</a:t>
                      </a:r>
                    </a:p>
                  </a:txBody>
                  <a:tcPr marL="63703" marR="63703" marT="31851" marB="31851">
                    <a:solidFill>
                      <a:srgbClr val="E3C06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50" dirty="0">
                          <a:solidFill>
                            <a:srgbClr val="4B5459"/>
                          </a:solidFill>
                          <a:latin typeface="Myriad Pro" panose="020B0503030403020204" pitchFamily="34" charset="0"/>
                        </a:rPr>
                        <a:t>Begins to initiate and develop</a:t>
                      </a:r>
                      <a:r>
                        <a:rPr lang="en-US" sz="1050" baseline="0" dirty="0">
                          <a:solidFill>
                            <a:srgbClr val="4B5459"/>
                          </a:solidFill>
                          <a:latin typeface="Myriad Pro" panose="020B0503030403020204" pitchFamily="34" charset="0"/>
                        </a:rPr>
                        <a:t> interactions with culturally different other…</a:t>
                      </a:r>
                      <a:endParaRPr lang="en-US" sz="1050" dirty="0">
                        <a:solidFill>
                          <a:srgbClr val="4B5459"/>
                        </a:solidFill>
                        <a:latin typeface="Myriad Pro" panose="020B0503030403020204" pitchFamily="34" charset="0"/>
                      </a:endParaRPr>
                    </a:p>
                  </a:txBody>
                  <a:tcPr marL="63703" marR="63703" marT="31851" marB="31851">
                    <a:solidFill>
                      <a:srgbClr val="E3C06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50" dirty="0">
                          <a:solidFill>
                            <a:srgbClr val="4B5459"/>
                          </a:solidFill>
                          <a:latin typeface="Myriad Pro" panose="020B0503030403020204" pitchFamily="34" charset="0"/>
                        </a:rPr>
                        <a:t>Expresses openness to most,</a:t>
                      </a:r>
                      <a:r>
                        <a:rPr lang="en-US" sz="1050" baseline="0" dirty="0">
                          <a:solidFill>
                            <a:srgbClr val="4B5459"/>
                          </a:solidFill>
                          <a:latin typeface="Myriad Pro" panose="020B0503030403020204" pitchFamily="34" charset="0"/>
                        </a:rPr>
                        <a:t> if not all, interactions with culturally different others…</a:t>
                      </a:r>
                      <a:endParaRPr lang="en-US" sz="1050" dirty="0">
                        <a:solidFill>
                          <a:srgbClr val="4B5459"/>
                        </a:solidFill>
                        <a:latin typeface="Myriad Pro" panose="020B0503030403020204" pitchFamily="34" charset="0"/>
                      </a:endParaRPr>
                    </a:p>
                  </a:txBody>
                  <a:tcPr marL="63703" marR="63703" marT="31851" marB="31851">
                    <a:solidFill>
                      <a:srgbClr val="E3C06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50" dirty="0">
                          <a:solidFill>
                            <a:srgbClr val="4B5459"/>
                          </a:solidFill>
                          <a:latin typeface="Myriad Pro" panose="020B0503030403020204" pitchFamily="34" charset="0"/>
                        </a:rPr>
                        <a:t>Receptive</a:t>
                      </a:r>
                      <a:r>
                        <a:rPr lang="en-US" sz="1050" baseline="0" dirty="0">
                          <a:solidFill>
                            <a:srgbClr val="4B5459"/>
                          </a:solidFill>
                          <a:latin typeface="Myriad Pro" panose="020B0503030403020204" pitchFamily="34" charset="0"/>
                        </a:rPr>
                        <a:t> to interacting with culturally different others.  Has difficulty suspending…</a:t>
                      </a:r>
                      <a:endParaRPr lang="en-US" sz="1050" dirty="0">
                        <a:solidFill>
                          <a:srgbClr val="4B5459"/>
                        </a:solidFill>
                        <a:latin typeface="Myriad Pro" panose="020B0503030403020204" pitchFamily="34" charset="0"/>
                      </a:endParaRPr>
                    </a:p>
                  </a:txBody>
                  <a:tcPr marL="63703" marR="63703" marT="31851" marB="31851">
                    <a:solidFill>
                      <a:srgbClr val="E3C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936396" y="6611779"/>
            <a:ext cx="912405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457200"/>
            <a:r>
              <a:rPr lang="en-US" sz="1000" dirty="0">
                <a:solidFill>
                  <a:srgbClr val="4A5358"/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Cartwright, C., et al.  (2009).  Intercultural Knowledge &amp; Competence.  </a:t>
            </a:r>
            <a:r>
              <a:rPr lang="en-US" sz="1000" i="1" dirty="0">
                <a:solidFill>
                  <a:srgbClr val="4A5358"/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Association of American Colleges &amp; Universities.  </a:t>
            </a:r>
            <a:r>
              <a:rPr lang="en-US" sz="1000" dirty="0">
                <a:solidFill>
                  <a:srgbClr val="4A5358"/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Retrieved from </a:t>
            </a:r>
            <a:r>
              <a:rPr lang="en-US" sz="1000" dirty="0">
                <a:solidFill>
                  <a:srgbClr val="4A5358"/>
                </a:solidFill>
                <a:latin typeface="Myriad Pro" panose="020B0503030403020204" pitchFamily="34" charset="0"/>
                <a:cs typeface="Arial" panose="020B0604020202020204" pitchFamily="34" charset="0"/>
                <a:hlinkClick r:id="rId3"/>
              </a:rPr>
              <a:t>https://</a:t>
            </a:r>
            <a:r>
              <a:rPr lang="en-US" sz="1000" dirty="0" smtClean="0">
                <a:solidFill>
                  <a:srgbClr val="4A5358"/>
                </a:solidFill>
                <a:latin typeface="Myriad Pro" panose="020B0503030403020204" pitchFamily="34" charset="0"/>
                <a:cs typeface="Arial" panose="020B0604020202020204" pitchFamily="34" charset="0"/>
                <a:hlinkClick r:id="rId3"/>
              </a:rPr>
              <a:t>www.aacu.org/value</a:t>
            </a:r>
            <a:r>
              <a:rPr lang="en-US" sz="1000" dirty="0" smtClean="0">
                <a:solidFill>
                  <a:srgbClr val="4A5358"/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 </a:t>
            </a:r>
            <a:endParaRPr lang="en-US" sz="1000" dirty="0">
              <a:solidFill>
                <a:srgbClr val="4A5358"/>
              </a:solidFill>
              <a:latin typeface="Myriad Pro" panose="020B0503030403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07686" y="171450"/>
            <a:ext cx="94276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4A5358"/>
                </a:solidFill>
                <a:latin typeface="Myriad Pro" panose="020B0503030403020204" pitchFamily="34" charset="0"/>
                <a:ea typeface="Impact" charset="0"/>
                <a:cs typeface="Impact" charset="0"/>
              </a:rPr>
              <a:t>AAC&amp;U Intercultural </a:t>
            </a:r>
            <a:r>
              <a:rPr lang="en-US" sz="3600" b="1" dirty="0">
                <a:solidFill>
                  <a:srgbClr val="4A5358"/>
                </a:solidFill>
                <a:latin typeface="Myriad Pro" panose="020B0503030403020204" pitchFamily="34" charset="0"/>
                <a:ea typeface="Impact" charset="0"/>
                <a:cs typeface="Impact" charset="0"/>
              </a:rPr>
              <a:t>Knowledge &amp; </a:t>
            </a:r>
            <a:r>
              <a:rPr lang="en-US" sz="3600" b="1" dirty="0" smtClean="0">
                <a:solidFill>
                  <a:srgbClr val="4A5358"/>
                </a:solidFill>
                <a:latin typeface="Myriad Pro" panose="020B0503030403020204" pitchFamily="34" charset="0"/>
                <a:ea typeface="Impact" charset="0"/>
                <a:cs typeface="Impact" charset="0"/>
              </a:rPr>
              <a:t>Competence VALUE </a:t>
            </a:r>
            <a:r>
              <a:rPr lang="en-US" sz="3600" b="1" dirty="0">
                <a:solidFill>
                  <a:srgbClr val="4A5358"/>
                </a:solidFill>
                <a:latin typeface="Myriad Pro" panose="020B0503030403020204" pitchFamily="34" charset="0"/>
                <a:ea typeface="Impact" charset="0"/>
                <a:cs typeface="Impact" charset="0"/>
              </a:rPr>
              <a:t>Rubric </a:t>
            </a:r>
          </a:p>
        </p:txBody>
      </p:sp>
    </p:spTree>
    <p:extLst>
      <p:ext uri="{BB962C8B-B14F-4D97-AF65-F5344CB8AC3E}">
        <p14:creationId xmlns:p14="http://schemas.microsoft.com/office/powerpoint/2010/main" val="3084997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31864" y="304668"/>
            <a:ext cx="91388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4A5358"/>
                </a:solidFill>
                <a:latin typeface="Myriad Pro" panose="020B0503030403020204" pitchFamily="34" charset="0"/>
                <a:ea typeface="Impact" charset="0"/>
                <a:cs typeface="Impact" charset="0"/>
              </a:rPr>
              <a:t>LEARNING OUTCOMES:</a:t>
            </a:r>
          </a:p>
          <a:p>
            <a:r>
              <a:rPr lang="en-US" sz="2800" b="1" i="1" dirty="0" smtClean="0">
                <a:solidFill>
                  <a:srgbClr val="4A5358"/>
                </a:solidFill>
                <a:latin typeface="Myriad Pro" panose="020B0503030403020204" pitchFamily="34" charset="0"/>
                <a:ea typeface="Impact" charset="0"/>
                <a:cs typeface="Impact" charset="0"/>
              </a:rPr>
              <a:t>WORLDVIEW FRAMEWORKS AND CURIOSITY</a:t>
            </a:r>
            <a:endParaRPr lang="en-US" sz="2800" b="1" i="1" dirty="0">
              <a:solidFill>
                <a:srgbClr val="4A5358"/>
              </a:solidFill>
              <a:latin typeface="Myriad Pro" panose="020B0503030403020204" pitchFamily="34" charset="0"/>
              <a:ea typeface="Impact" charset="0"/>
              <a:cs typeface="Impact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2307766"/>
              </p:ext>
            </p:extLst>
          </p:nvPr>
        </p:nvGraphicFramePr>
        <p:xfrm>
          <a:off x="2637322" y="1949194"/>
          <a:ext cx="8581823" cy="20888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50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7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44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74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174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5611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5883" marR="65883" marT="32942" marB="32942">
                    <a:solidFill>
                      <a:srgbClr val="4A535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Capstone</a:t>
                      </a:r>
                    </a:p>
                  </a:txBody>
                  <a:tcPr marL="65883" marR="65883" marT="32942" marB="32942">
                    <a:solidFill>
                      <a:srgbClr val="4A535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Milestones</a:t>
                      </a:r>
                    </a:p>
                  </a:txBody>
                  <a:tcPr marL="65883" marR="65883" marT="32942" marB="32942">
                    <a:solidFill>
                      <a:srgbClr val="4A535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Benchmark</a:t>
                      </a:r>
                    </a:p>
                  </a:txBody>
                  <a:tcPr marL="65883" marR="65883" marT="32942" marB="32942">
                    <a:solidFill>
                      <a:srgbClr val="4A535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7456">
                <a:tc>
                  <a:txBody>
                    <a:bodyPr/>
                    <a:lstStyle/>
                    <a:p>
                      <a:endParaRPr lang="en-US" sz="1100" b="0" i="1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65883" marR="65883" marT="32942" marB="32942" anchor="b">
                    <a:solidFill>
                      <a:srgbClr val="E3C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 marL="65883" marR="65883" marT="32942" marB="32942" anchor="b">
                    <a:solidFill>
                      <a:srgbClr val="E3C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 marL="65883" marR="65883" marT="32942" marB="32942" anchor="b">
                    <a:solidFill>
                      <a:srgbClr val="E3C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 marL="65883" marR="65883" marT="32942" marB="32942" anchor="b">
                    <a:solidFill>
                      <a:srgbClr val="E3C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 marL="65883" marR="65883" marT="32942" marB="32942" anchor="b">
                    <a:solidFill>
                      <a:srgbClr val="E3C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8355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700" i="1" kern="1200" dirty="0" smtClean="0">
                          <a:solidFill>
                            <a:srgbClr val="4A5358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KNOWLEDGE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700" i="1" kern="1200" dirty="0" smtClean="0">
                          <a:solidFill>
                            <a:srgbClr val="4A5358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Cultural    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700" i="1" kern="1200" dirty="0" smtClean="0">
                          <a:solidFill>
                            <a:srgbClr val="4A5358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worldview 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700" i="1" kern="1200" dirty="0" smtClean="0">
                          <a:solidFill>
                            <a:srgbClr val="4A5358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frameworks</a:t>
                      </a:r>
                    </a:p>
                  </a:txBody>
                  <a:tcPr marL="65883" marR="65883" marT="32942" marB="3294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700" kern="1200" dirty="0">
                          <a:solidFill>
                            <a:srgbClr val="4A5358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Demonstrates sophisticated understanding of the complexity of elements…</a:t>
                      </a:r>
                    </a:p>
                  </a:txBody>
                  <a:tcPr marL="65883" marR="65883" marT="32942" marB="3294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700" kern="1200" dirty="0">
                          <a:solidFill>
                            <a:srgbClr val="4A5358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Demonstrates adequate understanding of the complexity of elements…</a:t>
                      </a:r>
                    </a:p>
                  </a:txBody>
                  <a:tcPr marL="65883" marR="65883" marT="32942" marB="3294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700" kern="1200" dirty="0">
                          <a:solidFill>
                            <a:srgbClr val="4A5358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Demonstrates partial understanding of the complexity of elements…</a:t>
                      </a:r>
                    </a:p>
                  </a:txBody>
                  <a:tcPr marL="65883" marR="65883" marT="32942" marB="3294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kern="1200" dirty="0">
                          <a:solidFill>
                            <a:srgbClr val="4A5358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Demonstrates surface understanding of the complexity of elements…</a:t>
                      </a:r>
                    </a:p>
                  </a:txBody>
                  <a:tcPr marL="65883" marR="65883" marT="32942" marB="32942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964971" y="6545368"/>
            <a:ext cx="90473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457200"/>
            <a:r>
              <a:rPr lang="en-US" sz="1000" dirty="0">
                <a:solidFill>
                  <a:srgbClr val="4A5358"/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Cartwright, C., et al.  (2009).  Intercultural Knowledge &amp; Competence.  </a:t>
            </a:r>
            <a:r>
              <a:rPr lang="en-US" sz="1000" i="1" dirty="0">
                <a:solidFill>
                  <a:srgbClr val="4A5358"/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Association of American Colleges &amp; Universities.  </a:t>
            </a:r>
            <a:r>
              <a:rPr lang="en-US" sz="1000" dirty="0">
                <a:solidFill>
                  <a:srgbClr val="4A5358"/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Retrieved from </a:t>
            </a:r>
            <a:r>
              <a:rPr lang="en-US" sz="1000" dirty="0">
                <a:solidFill>
                  <a:srgbClr val="4A5358"/>
                </a:solidFill>
                <a:latin typeface="Myriad Pro" panose="020B0503030403020204" pitchFamily="34" charset="0"/>
                <a:cs typeface="Arial" panose="020B0604020202020204" pitchFamily="34" charset="0"/>
                <a:hlinkClick r:id="rId3"/>
              </a:rPr>
              <a:t>https://</a:t>
            </a:r>
            <a:r>
              <a:rPr lang="en-US" sz="1000" dirty="0" smtClean="0">
                <a:solidFill>
                  <a:srgbClr val="4A5358"/>
                </a:solidFill>
                <a:latin typeface="Myriad Pro" panose="020B0503030403020204" pitchFamily="34" charset="0"/>
                <a:cs typeface="Arial" panose="020B0604020202020204" pitchFamily="34" charset="0"/>
                <a:hlinkClick r:id="rId3"/>
              </a:rPr>
              <a:t>www.aacu.org/value</a:t>
            </a:r>
            <a:r>
              <a:rPr lang="en-US" sz="1000" dirty="0" smtClean="0">
                <a:solidFill>
                  <a:srgbClr val="4A5358"/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 </a:t>
            </a:r>
            <a:endParaRPr lang="en-US" sz="1000" dirty="0">
              <a:solidFill>
                <a:srgbClr val="4A5358"/>
              </a:solidFill>
              <a:latin typeface="Myriad Pro" panose="020B0503030403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1831379"/>
              </p:ext>
            </p:extLst>
          </p:nvPr>
        </p:nvGraphicFramePr>
        <p:xfrm>
          <a:off x="2631865" y="4095865"/>
          <a:ext cx="8587281" cy="18794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5979">
                  <a:extLst>
                    <a:ext uri="{9D8B030D-6E8A-4147-A177-3AD203B41FA5}">
                      <a16:colId xmlns:a16="http://schemas.microsoft.com/office/drawing/2014/main" val="1278572554"/>
                    </a:ext>
                  </a:extLst>
                </a:gridCol>
                <a:gridCol w="1832758">
                  <a:extLst>
                    <a:ext uri="{9D8B030D-6E8A-4147-A177-3AD203B41FA5}">
                      <a16:colId xmlns:a16="http://schemas.microsoft.com/office/drawing/2014/main" val="2941813896"/>
                    </a:ext>
                  </a:extLst>
                </a:gridCol>
                <a:gridCol w="1793632">
                  <a:extLst>
                    <a:ext uri="{9D8B030D-6E8A-4147-A177-3AD203B41FA5}">
                      <a16:colId xmlns:a16="http://schemas.microsoft.com/office/drawing/2014/main" val="2097957839"/>
                    </a:ext>
                  </a:extLst>
                </a:gridCol>
                <a:gridCol w="1717456">
                  <a:extLst>
                    <a:ext uri="{9D8B030D-6E8A-4147-A177-3AD203B41FA5}">
                      <a16:colId xmlns:a16="http://schemas.microsoft.com/office/drawing/2014/main" val="1982364885"/>
                    </a:ext>
                  </a:extLst>
                </a:gridCol>
                <a:gridCol w="1717456">
                  <a:extLst>
                    <a:ext uri="{9D8B030D-6E8A-4147-A177-3AD203B41FA5}">
                      <a16:colId xmlns:a16="http://schemas.microsoft.com/office/drawing/2014/main" val="881486492"/>
                    </a:ext>
                  </a:extLst>
                </a:gridCol>
              </a:tblGrid>
              <a:tr h="1647086">
                <a:tc>
                  <a:txBody>
                    <a:bodyPr/>
                    <a:lstStyle/>
                    <a:p>
                      <a:pPr algn="l"/>
                      <a:r>
                        <a:rPr lang="en-US" sz="1700" b="0" i="1" kern="1200" dirty="0" smtClean="0">
                          <a:solidFill>
                            <a:srgbClr val="4A5358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ATTITUDE</a:t>
                      </a:r>
                      <a:endParaRPr lang="en-US" sz="1700" b="0" i="1" kern="1200" dirty="0">
                        <a:solidFill>
                          <a:srgbClr val="4A5358"/>
                        </a:solidFill>
                        <a:latin typeface="Myriad Pro" panose="020B0503030403020204" pitchFamily="34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1700" b="0" i="1" kern="1200" dirty="0" smtClean="0">
                          <a:solidFill>
                            <a:srgbClr val="4A5358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Curiosity</a:t>
                      </a:r>
                    </a:p>
                  </a:txBody>
                  <a:tcPr marL="65883" marR="65883" marT="32942" marB="32942">
                    <a:solidFill>
                      <a:srgbClr val="E3C06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700" b="0" i="1" kern="1200" dirty="0">
                          <a:solidFill>
                            <a:srgbClr val="4A5358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Asks complex questions about other culture, seeks out and articulates answers to these…</a:t>
                      </a:r>
                    </a:p>
                  </a:txBody>
                  <a:tcPr marL="65883" marR="65883" marT="32942" marB="32942">
                    <a:solidFill>
                      <a:srgbClr val="E3C06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700" b="0" i="1" kern="1200" dirty="0">
                          <a:solidFill>
                            <a:srgbClr val="4A5358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Asks deeper questions about other cultures and seeks out answers to these questions</a:t>
                      </a:r>
                    </a:p>
                  </a:txBody>
                  <a:tcPr marL="65883" marR="65883" marT="32942" marB="32942">
                    <a:solidFill>
                      <a:srgbClr val="E3C06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700" b="0" i="1" kern="1200" dirty="0">
                          <a:solidFill>
                            <a:srgbClr val="4A5358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Asks simple or surface questions about other cultures</a:t>
                      </a:r>
                    </a:p>
                  </a:txBody>
                  <a:tcPr marL="65883" marR="65883" marT="32942" marB="32942">
                    <a:solidFill>
                      <a:srgbClr val="E3C06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700" b="0" i="1" kern="1200" dirty="0">
                          <a:solidFill>
                            <a:srgbClr val="4A5358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States minimal interest in learning more about other cultures</a:t>
                      </a:r>
                    </a:p>
                  </a:txBody>
                  <a:tcPr marL="65883" marR="65883" marT="32942" marB="32942">
                    <a:solidFill>
                      <a:srgbClr val="E3C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50346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9241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"/>
          <p:cNvSpPr txBox="1">
            <a:spLocks noChangeArrowheads="1"/>
          </p:cNvSpPr>
          <p:nvPr/>
        </p:nvSpPr>
        <p:spPr bwMode="auto">
          <a:xfrm>
            <a:off x="2975199" y="375161"/>
            <a:ext cx="8226144" cy="112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3000"/>
              </a:lnSpc>
              <a:buClrTx/>
              <a:buFontTx/>
              <a:buNone/>
            </a:pPr>
            <a:r>
              <a:rPr lang="en-US" altLang="en-US" sz="3600" b="1" dirty="0" smtClean="0">
                <a:solidFill>
                  <a:srgbClr val="4A5358"/>
                </a:solidFill>
                <a:latin typeface="Myriad Pro" panose="020B0503030403020204" pitchFamily="34" charset="0"/>
              </a:rPr>
              <a:t>PROVOKING CURIOSITY</a:t>
            </a:r>
            <a:endParaRPr lang="en-US" altLang="en-US" sz="3600" b="1" dirty="0">
              <a:solidFill>
                <a:srgbClr val="4A5358"/>
              </a:solidFill>
              <a:latin typeface="Myriad Pro" panose="020B0503030403020204" pitchFamily="34" charset="0"/>
            </a:endParaRP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400" y="1597129"/>
            <a:ext cx="1762745" cy="2662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5199" y="1415670"/>
            <a:ext cx="2289840" cy="2963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8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4912" y="3917212"/>
            <a:ext cx="2237995" cy="2825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90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4531" y="1388306"/>
            <a:ext cx="2050775" cy="270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91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7569" y="3613340"/>
            <a:ext cx="2013331" cy="3041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92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6936" y="4448629"/>
            <a:ext cx="1326379" cy="2099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59317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53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48150" y="3245513"/>
            <a:ext cx="3752850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4000" b="1" dirty="0" smtClean="0">
                <a:solidFill>
                  <a:prstClr val="white"/>
                </a:solidFill>
                <a:latin typeface="Myriad Pro" panose="020B0503030403020204" pitchFamily="34" charset="0"/>
              </a:rPr>
              <a:t>ACTIVITY</a:t>
            </a:r>
            <a:r>
              <a:rPr lang="en-US" sz="4800" b="1" dirty="0" smtClean="0">
                <a:solidFill>
                  <a:prstClr val="white"/>
                </a:solidFill>
                <a:latin typeface="Myriad Pro" panose="020B0503030403020204" pitchFamily="34" charset="0"/>
              </a:rPr>
              <a:t> 2</a:t>
            </a:r>
            <a:endParaRPr lang="en-US" sz="1400" b="1" dirty="0">
              <a:solidFill>
                <a:prstClr val="white"/>
              </a:solidFill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143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84021" y="1666702"/>
            <a:ext cx="836962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4A5358"/>
                </a:solidFill>
                <a:latin typeface="Myriad Pro" panose="020B0503030403020204" pitchFamily="34" charset="0"/>
              </a:rPr>
              <a:t>Today’s agenda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4A5358"/>
                </a:solidFill>
                <a:latin typeface="Myriad Pro" panose="020B0503030403020204" pitchFamily="34" charset="0"/>
              </a:rPr>
              <a:t>Debriefing of HW 1: Who am I?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4A5358"/>
                </a:solidFill>
                <a:latin typeface="Myriad Pro" panose="020B0503030403020204" pitchFamily="34" charset="0"/>
              </a:rPr>
              <a:t>L</a:t>
            </a:r>
            <a:r>
              <a:rPr lang="en-US" sz="2800" dirty="0" smtClean="0">
                <a:solidFill>
                  <a:srgbClr val="4A5358"/>
                </a:solidFill>
                <a:latin typeface="Myriad Pro" panose="020B0503030403020204" pitchFamily="34" charset="0"/>
              </a:rPr>
              <a:t>earning outcomes: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4A5358"/>
                </a:solidFill>
                <a:latin typeface="Myriad Pro" panose="020B0503030403020204" pitchFamily="34" charset="0"/>
              </a:rPr>
              <a:t>Worldview Frameworks and Curiosity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4A5358"/>
                </a:solidFill>
                <a:latin typeface="Myriad Pro" panose="020B0503030403020204" pitchFamily="34" charset="0"/>
              </a:rPr>
              <a:t>Reflection and debriefing tools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4A5358"/>
                </a:solidFill>
                <a:latin typeface="Myriad Pro" panose="020B0503030403020204" pitchFamily="34" charset="0"/>
              </a:rPr>
              <a:t>Sample activity: Values Continuum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4A5358"/>
                </a:solidFill>
                <a:latin typeface="Myriad Pro" panose="020B0503030403020204" pitchFamily="34" charset="0"/>
              </a:rPr>
              <a:t>Assessment Tools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4A5358"/>
                </a:solidFill>
                <a:latin typeface="Myriad Pro" panose="020B0503030403020204" pitchFamily="34" charset="0"/>
              </a:rPr>
              <a:t>Sample activity: Dialogue </a:t>
            </a:r>
            <a:r>
              <a:rPr lang="en-US" sz="2800" dirty="0" smtClean="0">
                <a:solidFill>
                  <a:srgbClr val="4A5358"/>
                </a:solidFill>
                <a:latin typeface="Myriad Pro" panose="020B0503030403020204" pitchFamily="34" charset="0"/>
              </a:rPr>
              <a:t>starters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4A5358"/>
                </a:solidFill>
                <a:latin typeface="Myriad Pro" panose="020B0503030403020204" pitchFamily="34" charset="0"/>
              </a:rPr>
              <a:t>Homework</a:t>
            </a:r>
            <a:endParaRPr lang="en-US" sz="2000" dirty="0">
              <a:solidFill>
                <a:srgbClr val="4A5358"/>
              </a:solidFill>
              <a:latin typeface="Myriad Pro" panose="020B0503030403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084021" y="768928"/>
            <a:ext cx="8566695" cy="89777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4A5358"/>
                </a:solidFill>
                <a:latin typeface="Myriad Pro" panose="020B0503030403020204" pitchFamily="34" charset="0"/>
              </a:rPr>
              <a:t>IPG WORKSHOP #2</a:t>
            </a:r>
          </a:p>
        </p:txBody>
      </p:sp>
    </p:spTree>
    <p:extLst>
      <p:ext uri="{BB962C8B-B14F-4D97-AF65-F5344CB8AC3E}">
        <p14:creationId xmlns:p14="http://schemas.microsoft.com/office/powerpoint/2010/main" val="308934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579200" y="439715"/>
            <a:ext cx="9803842" cy="138120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4A5358"/>
                </a:solidFill>
                <a:latin typeface="Myriad Pro" panose="020B0503030403020204" pitchFamily="34" charset="0"/>
              </a:rPr>
              <a:t>ASSESSMENT TOOLS</a:t>
            </a:r>
          </a:p>
          <a:p>
            <a:r>
              <a:rPr lang="en-US" sz="2800" b="1" i="1" dirty="0" smtClean="0">
                <a:solidFill>
                  <a:srgbClr val="4A5358"/>
                </a:solidFill>
                <a:latin typeface="Myriad Pro" panose="020B0503030403020204" pitchFamily="34" charset="0"/>
              </a:rPr>
              <a:t>Co-facilitator: </a:t>
            </a:r>
            <a:r>
              <a:rPr lang="en-US" sz="2800" b="1" i="1" dirty="0" smtClean="0">
                <a:solidFill>
                  <a:srgbClr val="4A5358"/>
                </a:solidFill>
                <a:latin typeface="Myriad Pro" panose="020B0503030403020204" pitchFamily="34" charset="0"/>
              </a:rPr>
              <a:t>Dr. Heidi Parker</a:t>
            </a:r>
            <a:endParaRPr lang="en-US" sz="2800" b="1" i="1" dirty="0" smtClean="0">
              <a:solidFill>
                <a:srgbClr val="4A5358"/>
              </a:solidFill>
              <a:latin typeface="Myriad Pro" panose="020B0503030403020204" pitchFamily="34" charset="0"/>
            </a:endParaRPr>
          </a:p>
        </p:txBody>
      </p:sp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2579200" y="1820917"/>
            <a:ext cx="8730484" cy="4308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rgbClr val="4B5459"/>
                </a:solidFill>
                <a:latin typeface="Myriad Pro" panose="020B0503030403020204" pitchFamily="34" charset="0"/>
                <a:ea typeface="ＭＳ Ｐゴシック" charset="0"/>
                <a:cs typeface="ＭＳ Ｐゴシック" charset="0"/>
              </a:rPr>
              <a:t>Who feels like they know nothing about assessment?</a:t>
            </a:r>
          </a:p>
          <a:p>
            <a:pPr marL="457200" indent="-457200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3200" dirty="0" smtClean="0">
                <a:solidFill>
                  <a:srgbClr val="4B5459"/>
                </a:solidFill>
                <a:latin typeface="Myriad Pro" panose="020B0503030403020204" pitchFamily="34" charset="0"/>
                <a:ea typeface="ＭＳ Ｐゴシック" charset="0"/>
                <a:cs typeface="ＭＳ Ｐゴシック" charset="0"/>
              </a:rPr>
              <a:t>Who has used an assessment tool before?</a:t>
            </a:r>
          </a:p>
          <a:p>
            <a:pPr marL="457200" indent="-457200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rgbClr val="4B5459"/>
                </a:solidFill>
                <a:latin typeface="Myriad Pro" panose="020B0503030403020204" pitchFamily="34" charset="0"/>
                <a:ea typeface="ＭＳ Ｐゴシック" charset="0"/>
                <a:cs typeface="ＭＳ Ｐゴシック" charset="0"/>
              </a:rPr>
              <a:t>What assessment tools have you used?</a:t>
            </a:r>
          </a:p>
          <a:p>
            <a:pPr marL="457200" indent="-457200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3200" dirty="0" smtClean="0">
                <a:solidFill>
                  <a:srgbClr val="4B5459"/>
                </a:solidFill>
                <a:latin typeface="Myriad Pro" panose="020B0503030403020204" pitchFamily="34" charset="0"/>
                <a:ea typeface="ＭＳ Ｐゴシック" charset="0"/>
                <a:cs typeface="ＭＳ Ｐゴシック" charset="0"/>
              </a:rPr>
              <a:t>What do you know about assessments already?</a:t>
            </a:r>
          </a:p>
          <a:p>
            <a:pPr marL="457200" indent="-457200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3200" dirty="0" smtClean="0">
                <a:solidFill>
                  <a:srgbClr val="4B5459"/>
                </a:solidFill>
                <a:latin typeface="Myriad Pro" panose="020B0503030403020204" pitchFamily="34" charset="0"/>
                <a:ea typeface="ＭＳ Ｐゴシック" charset="0"/>
                <a:cs typeface="ＭＳ Ｐゴシック" charset="0"/>
              </a:rPr>
              <a:t>What were some of the </a:t>
            </a:r>
            <a:r>
              <a:rPr lang="en-US" sz="3200" dirty="0" smtClean="0">
                <a:solidFill>
                  <a:srgbClr val="4B5459"/>
                </a:solidFill>
                <a:latin typeface="Myriad Pro" panose="020B0503030403020204" pitchFamily="34" charset="0"/>
                <a:ea typeface="ＭＳ Ｐゴシック" charset="0"/>
                <a:cs typeface="ＭＳ Ｐゴシック" charset="0"/>
              </a:rPr>
              <a:t>advantages and disadvantages</a:t>
            </a:r>
            <a:r>
              <a:rPr lang="en-US" sz="3200" dirty="0" smtClean="0">
                <a:solidFill>
                  <a:srgbClr val="4B5459"/>
                </a:solidFill>
                <a:latin typeface="Myriad Pro" panose="020B0503030403020204" pitchFamily="34" charset="0"/>
                <a:ea typeface="ＭＳ Ｐゴシック" charset="0"/>
                <a:cs typeface="ＭＳ Ｐゴシック" charset="0"/>
              </a:rPr>
              <a:t>?</a:t>
            </a:r>
            <a:endParaRPr lang="en-US" sz="3200" dirty="0">
              <a:solidFill>
                <a:srgbClr val="4B5459"/>
              </a:solidFill>
              <a:latin typeface="Myriad Pro" panose="020B0503030403020204" pitchFamily="34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60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579200" y="442762"/>
            <a:ext cx="6920935" cy="119959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4A5358"/>
                </a:solidFill>
                <a:latin typeface="Myriad Pro" panose="020B0503030403020204" pitchFamily="34" charset="0"/>
              </a:rPr>
              <a:t>ASSESSMENT TOOLS:</a:t>
            </a:r>
          </a:p>
          <a:p>
            <a:r>
              <a:rPr lang="en-US" sz="2800" b="1" i="1" dirty="0" smtClean="0">
                <a:solidFill>
                  <a:srgbClr val="4A5358"/>
                </a:solidFill>
                <a:latin typeface="Myriad Pro" panose="020B0503030403020204" pitchFamily="34" charset="0"/>
              </a:rPr>
              <a:t>It’s not When you Assess, but Why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579200" y="1493658"/>
            <a:ext cx="7208161" cy="464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ts val="1200"/>
              </a:spcAft>
              <a:defRPr/>
            </a:pPr>
            <a:r>
              <a:rPr lang="en-US" sz="2400" b="1" dirty="0" smtClean="0">
                <a:solidFill>
                  <a:srgbClr val="4B5459"/>
                </a:solidFill>
                <a:latin typeface="Myriad Pro" panose="020B0503030403020204" pitchFamily="34" charset="0"/>
                <a:ea typeface="ＭＳ Ｐゴシック" charset="0"/>
                <a:cs typeface="ＭＳ Ｐゴシック" charset="0"/>
              </a:rPr>
              <a:t>TYPES</a:t>
            </a:r>
          </a:p>
          <a:p>
            <a:pPr marL="457200" indent="-457200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srgbClr val="4B5459"/>
                </a:solidFill>
                <a:latin typeface="Myriad Pro" panose="020B0503030403020204" pitchFamily="34" charset="0"/>
                <a:ea typeface="ＭＳ Ｐゴシック" charset="0"/>
                <a:cs typeface="ＭＳ Ｐゴシック" charset="0"/>
              </a:rPr>
              <a:t>Assessment </a:t>
            </a:r>
            <a:r>
              <a:rPr lang="en-US" sz="2400" b="1" dirty="0" smtClean="0">
                <a:solidFill>
                  <a:srgbClr val="4B5459"/>
                </a:solidFill>
                <a:latin typeface="Myriad Pro" panose="020B0503030403020204" pitchFamily="34" charset="0"/>
                <a:ea typeface="ＭＳ Ｐゴシック" charset="0"/>
                <a:cs typeface="ＭＳ Ｐゴシック" charset="0"/>
              </a:rPr>
              <a:t>OF</a:t>
            </a:r>
            <a:r>
              <a:rPr lang="en-US" sz="2400" dirty="0" smtClean="0">
                <a:solidFill>
                  <a:srgbClr val="4B5459"/>
                </a:solidFill>
                <a:latin typeface="Myriad Pro" panose="020B0503030403020204" pitchFamily="34" charset="0"/>
                <a:ea typeface="ＭＳ Ｐゴシック" charset="0"/>
                <a:cs typeface="ＭＳ Ｐゴシック" charset="0"/>
              </a:rPr>
              <a:t> Learning (summative)</a:t>
            </a:r>
          </a:p>
          <a:p>
            <a:pPr marL="457200" indent="-457200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srgbClr val="4B5459"/>
                </a:solidFill>
                <a:latin typeface="Myriad Pro" panose="020B0503030403020204" pitchFamily="34" charset="0"/>
                <a:ea typeface="ＭＳ Ｐゴシック" charset="0"/>
                <a:cs typeface="ＭＳ Ｐゴシック" charset="0"/>
              </a:rPr>
              <a:t>Assessment </a:t>
            </a:r>
            <a:r>
              <a:rPr lang="en-US" sz="2400" b="1" dirty="0" smtClean="0">
                <a:solidFill>
                  <a:srgbClr val="4B5459"/>
                </a:solidFill>
                <a:latin typeface="Myriad Pro" panose="020B0503030403020204" pitchFamily="34" charset="0"/>
                <a:ea typeface="ＭＳ Ｐゴシック" charset="0"/>
                <a:cs typeface="ＭＳ Ｐゴシック" charset="0"/>
              </a:rPr>
              <a:t>FOR</a:t>
            </a:r>
            <a:r>
              <a:rPr lang="en-US" sz="2400" dirty="0" smtClean="0">
                <a:solidFill>
                  <a:srgbClr val="4B5459"/>
                </a:solidFill>
                <a:latin typeface="Myriad Pro" panose="020B0503030403020204" pitchFamily="34" charset="0"/>
                <a:ea typeface="ＭＳ Ｐゴシック" charset="0"/>
                <a:cs typeface="ＭＳ Ｐゴシック" charset="0"/>
              </a:rPr>
              <a:t> Learning (formative)</a:t>
            </a:r>
          </a:p>
          <a:p>
            <a:pPr marL="457200" indent="-457200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srgbClr val="4B5459"/>
                </a:solidFill>
                <a:latin typeface="Myriad Pro" panose="020B0503030403020204" pitchFamily="34" charset="0"/>
                <a:ea typeface="ＭＳ Ｐゴシック" charset="0"/>
                <a:cs typeface="ＭＳ Ｐゴシック" charset="0"/>
              </a:rPr>
              <a:t>Assessment </a:t>
            </a:r>
            <a:r>
              <a:rPr lang="en-US" sz="2400" b="1" dirty="0" smtClean="0">
                <a:solidFill>
                  <a:srgbClr val="4B5459"/>
                </a:solidFill>
                <a:latin typeface="Myriad Pro" panose="020B0503030403020204" pitchFamily="34" charset="0"/>
                <a:ea typeface="ＭＳ Ｐゴシック" charset="0"/>
                <a:cs typeface="ＭＳ Ｐゴシック" charset="0"/>
              </a:rPr>
              <a:t>AS</a:t>
            </a:r>
            <a:r>
              <a:rPr lang="en-US" sz="2400" dirty="0" smtClean="0">
                <a:solidFill>
                  <a:srgbClr val="4B5459"/>
                </a:solidFill>
                <a:latin typeface="Myriad Pro" panose="020B0503030403020204" pitchFamily="34" charset="0"/>
                <a:ea typeface="ＭＳ Ｐゴシック" charset="0"/>
                <a:cs typeface="ＭＳ Ｐゴシック" charset="0"/>
              </a:rPr>
              <a:t> Learning (pedagogical)</a:t>
            </a:r>
          </a:p>
          <a:p>
            <a:pPr eaLnBrk="0" fontAlgn="base" hangingPunct="0">
              <a:spcBef>
                <a:spcPct val="0"/>
              </a:spcBef>
              <a:spcAft>
                <a:spcPts val="1200"/>
              </a:spcAft>
              <a:defRPr/>
            </a:pPr>
            <a:r>
              <a:rPr lang="en-US" sz="2400" b="1" cap="all" dirty="0" smtClean="0">
                <a:solidFill>
                  <a:srgbClr val="4A5358"/>
                </a:solidFill>
                <a:latin typeface="Myriad Pro" panose="020B0503030403020204" pitchFamily="34" charset="0"/>
              </a:rPr>
              <a:t>Approaches</a:t>
            </a:r>
            <a:endParaRPr lang="en-US" sz="2400" b="1" cap="all" dirty="0">
              <a:solidFill>
                <a:srgbClr val="4A5358"/>
              </a:solidFill>
              <a:latin typeface="Myriad Pro" panose="020B0503030403020204" pitchFamily="34" charset="0"/>
            </a:endParaRPr>
          </a:p>
          <a:p>
            <a:pPr marL="457200" indent="-457200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4B5459"/>
                </a:solidFill>
                <a:latin typeface="Myriad Pro" panose="020B0503030403020204" pitchFamily="34" charset="0"/>
                <a:ea typeface="ＭＳ Ｐゴシック" charset="0"/>
                <a:cs typeface="ＭＳ Ｐゴシック" charset="0"/>
              </a:rPr>
              <a:t>Holistic vs. Component Approaches</a:t>
            </a:r>
          </a:p>
          <a:p>
            <a:pPr marL="457200" indent="-457200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4B5459"/>
                </a:solidFill>
                <a:latin typeface="Myriad Pro" panose="020B0503030403020204" pitchFamily="34" charset="0"/>
                <a:ea typeface="ＭＳ Ｐゴシック" charset="0"/>
                <a:cs typeface="ＭＳ Ｐゴシック" charset="0"/>
              </a:rPr>
              <a:t>Direct vs. Indirect Measures</a:t>
            </a:r>
          </a:p>
          <a:p>
            <a:pPr marL="457200" indent="-457200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4B5459"/>
                </a:solidFill>
                <a:latin typeface="Myriad Pro" panose="020B0503030403020204" pitchFamily="34" charset="0"/>
                <a:ea typeface="ＭＳ Ｐゴシック" charset="0"/>
                <a:cs typeface="ＭＳ Ｐゴシック" charset="0"/>
              </a:rPr>
              <a:t>Quantitative vs. Qualitative methods</a:t>
            </a:r>
          </a:p>
          <a:p>
            <a:pPr marL="457200" indent="-457200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4B5459"/>
                </a:solidFill>
                <a:latin typeface="Myriad Pro" panose="020B0503030403020204" pitchFamily="34" charset="0"/>
                <a:ea typeface="ＭＳ Ｐゴシック" charset="0"/>
                <a:cs typeface="ＭＳ Ｐゴシック" charset="0"/>
              </a:rPr>
              <a:t>High vs. Low Face </a:t>
            </a:r>
            <a:r>
              <a:rPr lang="en-US" sz="2400" dirty="0" smtClean="0">
                <a:solidFill>
                  <a:srgbClr val="4B5459"/>
                </a:solidFill>
                <a:latin typeface="Myriad Pro" panose="020B0503030403020204" pitchFamily="34" charset="0"/>
                <a:ea typeface="ＭＳ Ｐゴシック" charset="0"/>
                <a:cs typeface="ＭＳ Ｐゴシック" charset="0"/>
              </a:rPr>
              <a:t>Validity</a:t>
            </a:r>
            <a:endParaRPr lang="en-US" sz="2400" dirty="0">
              <a:solidFill>
                <a:srgbClr val="4B5459"/>
              </a:solidFill>
              <a:latin typeface="Myriad Pro" panose="020B0503030403020204" pitchFamily="34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36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795747" y="392864"/>
            <a:ext cx="7262653" cy="69570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4A5358"/>
                </a:solidFill>
                <a:latin typeface="Myriad Pro" panose="020B0503030403020204" pitchFamily="34" charset="0"/>
              </a:rPr>
              <a:t>ASSESSMENT TOOLS WORKSHEET</a:t>
            </a:r>
          </a:p>
        </p:txBody>
      </p:sp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2795747" y="1418673"/>
            <a:ext cx="8730484" cy="4308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 smtClean="0">
                <a:solidFill>
                  <a:srgbClr val="4B5459"/>
                </a:solidFill>
                <a:latin typeface="Myriad Pro" panose="020B0503030403020204" pitchFamily="34" charset="0"/>
                <a:ea typeface="ＭＳ Ｐゴシック" charset="0"/>
                <a:cs typeface="ＭＳ Ｐゴシック" charset="0"/>
              </a:rPr>
              <a:t>On the Assessment Tool Worksheet keep notes about each tool presented:</a:t>
            </a:r>
          </a:p>
          <a:p>
            <a:pPr marL="914400" lvl="1" indent="-457200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rgbClr val="4B5459"/>
                </a:solidFill>
                <a:latin typeface="Myriad Pro" panose="020B0503030403020204" pitchFamily="34" charset="0"/>
                <a:ea typeface="ＭＳ Ｐゴシック" charset="0"/>
                <a:cs typeface="ＭＳ Ｐゴシック" charset="0"/>
              </a:rPr>
              <a:t>Rank it as something you would or wouldn’t use.</a:t>
            </a:r>
          </a:p>
          <a:p>
            <a:pPr marL="914400" lvl="1" indent="-457200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 smtClean="0">
                <a:solidFill>
                  <a:srgbClr val="4B5459"/>
                </a:solidFill>
                <a:latin typeface="Myriad Pro" panose="020B0503030403020204" pitchFamily="34" charset="0"/>
                <a:ea typeface="ＭＳ Ｐゴシック" charset="0"/>
                <a:cs typeface="ＭＳ Ｐゴシック" charset="0"/>
              </a:rPr>
              <a:t>Do you have a budget for it?</a:t>
            </a:r>
          </a:p>
          <a:p>
            <a:pPr marL="914400" lvl="1" indent="-457200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 smtClean="0">
                <a:solidFill>
                  <a:srgbClr val="4B5459"/>
                </a:solidFill>
                <a:latin typeface="Myriad Pro" panose="020B0503030403020204" pitchFamily="34" charset="0"/>
                <a:ea typeface="ＭＳ Ｐゴシック" charset="0"/>
                <a:cs typeface="ＭＳ Ｐゴシック" charset="0"/>
              </a:rPr>
              <a:t>What do you consider a positive? Negatives?</a:t>
            </a:r>
          </a:p>
          <a:p>
            <a:pPr marL="914400" lvl="1" indent="-457200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 smtClean="0">
                <a:solidFill>
                  <a:srgbClr val="4B5459"/>
                </a:solidFill>
                <a:latin typeface="Myriad Pro" panose="020B0503030403020204" pitchFamily="34" charset="0"/>
                <a:ea typeface="ＭＳ Ｐゴシック" charset="0"/>
                <a:cs typeface="ＭＳ Ｐゴシック" charset="0"/>
              </a:rPr>
              <a:t>What questions do you have about the tool?</a:t>
            </a:r>
          </a:p>
          <a:p>
            <a:pPr marL="457200" indent="-457200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 smtClean="0">
                <a:solidFill>
                  <a:srgbClr val="4B5459"/>
                </a:solidFill>
                <a:latin typeface="Myriad Pro" panose="020B0503030403020204" pitchFamily="34" charset="0"/>
                <a:ea typeface="ＭＳ Ｐゴシック" charset="0"/>
                <a:cs typeface="ＭＳ Ｐゴシック" charset="0"/>
              </a:rPr>
              <a:t>After all tools are presented, share and discuss with a partner.</a:t>
            </a:r>
          </a:p>
        </p:txBody>
      </p:sp>
    </p:spTree>
    <p:extLst>
      <p:ext uri="{BB962C8B-B14F-4D97-AF65-F5344CB8AC3E}">
        <p14:creationId xmlns:p14="http://schemas.microsoft.com/office/powerpoint/2010/main" val="84209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795747" y="392863"/>
            <a:ext cx="7262653" cy="123591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4A5358"/>
                </a:solidFill>
                <a:latin typeface="Myriad Pro" panose="020B0503030403020204" pitchFamily="34" charset="0"/>
              </a:rPr>
              <a:t>ASSESSMENT TOOLS</a:t>
            </a:r>
          </a:p>
          <a:p>
            <a:r>
              <a:rPr lang="en-US" sz="3200" b="1" i="1" dirty="0" smtClean="0">
                <a:solidFill>
                  <a:srgbClr val="4A5358"/>
                </a:solidFill>
                <a:latin typeface="Myriad Pro" panose="020B0503030403020204" pitchFamily="34" charset="0"/>
              </a:rPr>
              <a:t>Co-facilitator: </a:t>
            </a:r>
            <a:r>
              <a:rPr lang="en-US" sz="3200" b="1" i="1" dirty="0" smtClean="0">
                <a:solidFill>
                  <a:srgbClr val="4A5358"/>
                </a:solidFill>
                <a:latin typeface="Myriad Pro" panose="020B0503030403020204" pitchFamily="34" charset="0"/>
              </a:rPr>
              <a:t>Dr. Heidi Parker</a:t>
            </a:r>
            <a:endParaRPr lang="en-US" b="1" dirty="0" smtClean="0">
              <a:solidFill>
                <a:srgbClr val="4A5358"/>
              </a:solidFill>
              <a:latin typeface="Myriad Pro" panose="020B0503030403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3379791"/>
              </p:ext>
            </p:extLst>
          </p:nvPr>
        </p:nvGraphicFramePr>
        <p:xfrm>
          <a:off x="3226630" y="1628774"/>
          <a:ext cx="7683044" cy="5004054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84768">
                  <a:extLst>
                    <a:ext uri="{9D8B030D-6E8A-4147-A177-3AD203B41FA5}">
                      <a16:colId xmlns:a16="http://schemas.microsoft.com/office/drawing/2014/main" val="3896241725"/>
                    </a:ext>
                  </a:extLst>
                </a:gridCol>
                <a:gridCol w="1183046">
                  <a:extLst>
                    <a:ext uri="{9D8B030D-6E8A-4147-A177-3AD203B41FA5}">
                      <a16:colId xmlns:a16="http://schemas.microsoft.com/office/drawing/2014/main" val="2493922002"/>
                    </a:ext>
                  </a:extLst>
                </a:gridCol>
                <a:gridCol w="1183046">
                  <a:extLst>
                    <a:ext uri="{9D8B030D-6E8A-4147-A177-3AD203B41FA5}">
                      <a16:colId xmlns:a16="http://schemas.microsoft.com/office/drawing/2014/main" val="349015957"/>
                    </a:ext>
                  </a:extLst>
                </a:gridCol>
                <a:gridCol w="1183046">
                  <a:extLst>
                    <a:ext uri="{9D8B030D-6E8A-4147-A177-3AD203B41FA5}">
                      <a16:colId xmlns:a16="http://schemas.microsoft.com/office/drawing/2014/main" val="927352239"/>
                    </a:ext>
                  </a:extLst>
                </a:gridCol>
                <a:gridCol w="1183046">
                  <a:extLst>
                    <a:ext uri="{9D8B030D-6E8A-4147-A177-3AD203B41FA5}">
                      <a16:colId xmlns:a16="http://schemas.microsoft.com/office/drawing/2014/main" val="3294297836"/>
                    </a:ext>
                  </a:extLst>
                </a:gridCol>
                <a:gridCol w="1183046">
                  <a:extLst>
                    <a:ext uri="{9D8B030D-6E8A-4147-A177-3AD203B41FA5}">
                      <a16:colId xmlns:a16="http://schemas.microsoft.com/office/drawing/2014/main" val="4013352680"/>
                    </a:ext>
                  </a:extLst>
                </a:gridCol>
                <a:gridCol w="1183046">
                  <a:extLst>
                    <a:ext uri="{9D8B030D-6E8A-4147-A177-3AD203B41FA5}">
                      <a16:colId xmlns:a16="http://schemas.microsoft.com/office/drawing/2014/main" val="2034873475"/>
                    </a:ext>
                  </a:extLst>
                </a:gridCol>
              </a:tblGrid>
              <a:tr h="12489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Myriad Pro" panose="020B0503030403020204" pitchFamily="34" charset="0"/>
                          <a:ea typeface="Myriad Pro" panose="020B0503030403020204" pitchFamily="34" charset="0"/>
                          <a:cs typeface="Myriad Pro" panose="020B0503030403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Myriad Pro" panose="020B0503030403020204" pitchFamily="34" charset="0"/>
                        <a:ea typeface="Myriad Pro" panose="020B0503030403020204" pitchFamily="34" charset="0"/>
                        <a:cs typeface="Myriad Pro" panose="020B0503030403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66675" marR="0" algn="ctr">
                        <a:lnSpc>
                          <a:spcPts val="1045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Myriad Pro" panose="020B0503030403020204" pitchFamily="34" charset="0"/>
                          <a:ea typeface="Myriad Pro" panose="020B0503030403020204" pitchFamily="34" charset="0"/>
                          <a:cs typeface="Myriad Pro" panose="020B0503030403020204" pitchFamily="34" charset="0"/>
                        </a:rPr>
                        <a:t>VALUE rubrics</a:t>
                      </a:r>
                      <a:endParaRPr lang="en-US" sz="900">
                        <a:effectLst/>
                        <a:latin typeface="Myriad Pro" panose="020B0503030403020204" pitchFamily="34" charset="0"/>
                        <a:ea typeface="Myriad Pro" panose="020B0503030403020204" pitchFamily="34" charset="0"/>
                        <a:cs typeface="Myriad Pro" panose="020B0503030403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68580" marR="0" algn="ctr">
                        <a:lnSpc>
                          <a:spcPts val="1045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Myriad Pro" panose="020B0503030403020204" pitchFamily="34" charset="0"/>
                          <a:ea typeface="Myriad Pro" panose="020B0503030403020204" pitchFamily="34" charset="0"/>
                          <a:cs typeface="Myriad Pro" panose="020B0503030403020204" pitchFamily="34" charset="0"/>
                        </a:rPr>
                        <a:t>BEVI</a:t>
                      </a:r>
                      <a:endParaRPr lang="en-US" sz="900">
                        <a:effectLst/>
                        <a:latin typeface="Myriad Pro" panose="020B0503030403020204" pitchFamily="34" charset="0"/>
                        <a:ea typeface="Myriad Pro" panose="020B0503030403020204" pitchFamily="34" charset="0"/>
                        <a:cs typeface="Myriad Pro" panose="020B0503030403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67945" marR="0" algn="ctr">
                        <a:lnSpc>
                          <a:spcPts val="1045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Myriad Pro" panose="020B0503030403020204" pitchFamily="34" charset="0"/>
                          <a:ea typeface="Myriad Pro" panose="020B0503030403020204" pitchFamily="34" charset="0"/>
                          <a:cs typeface="Myriad Pro" panose="020B0503030403020204" pitchFamily="34" charset="0"/>
                        </a:rPr>
                        <a:t>CQ</a:t>
                      </a:r>
                      <a:endParaRPr lang="en-US" sz="900">
                        <a:effectLst/>
                        <a:latin typeface="Myriad Pro" panose="020B0503030403020204" pitchFamily="34" charset="0"/>
                        <a:ea typeface="Myriad Pro" panose="020B0503030403020204" pitchFamily="34" charset="0"/>
                        <a:cs typeface="Myriad Pro" panose="020B0503030403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69850" marR="0" algn="ctr">
                        <a:lnSpc>
                          <a:spcPts val="1045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Myriad Pro" panose="020B0503030403020204" pitchFamily="34" charset="0"/>
                          <a:ea typeface="Myriad Pro" panose="020B0503030403020204" pitchFamily="34" charset="0"/>
                          <a:cs typeface="Myriad Pro" panose="020B0503030403020204" pitchFamily="34" charset="0"/>
                        </a:rPr>
                        <a:t>IDI</a:t>
                      </a:r>
                      <a:endParaRPr lang="en-US" sz="900">
                        <a:effectLst/>
                        <a:latin typeface="Myriad Pro" panose="020B0503030403020204" pitchFamily="34" charset="0"/>
                        <a:ea typeface="Myriad Pro" panose="020B0503030403020204" pitchFamily="34" charset="0"/>
                        <a:cs typeface="Myriad Pro" panose="020B0503030403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69215" marR="0" algn="ctr">
                        <a:lnSpc>
                          <a:spcPts val="1045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Myriad Pro" panose="020B0503030403020204" pitchFamily="34" charset="0"/>
                          <a:ea typeface="Myriad Pro" panose="020B0503030403020204" pitchFamily="34" charset="0"/>
                          <a:cs typeface="Myriad Pro" panose="020B0503030403020204" pitchFamily="34" charset="0"/>
                        </a:rPr>
                        <a:t>IES</a:t>
                      </a:r>
                      <a:endParaRPr lang="en-US" sz="900">
                        <a:effectLst/>
                        <a:latin typeface="Myriad Pro" panose="020B0503030403020204" pitchFamily="34" charset="0"/>
                        <a:ea typeface="Myriad Pro" panose="020B0503030403020204" pitchFamily="34" charset="0"/>
                        <a:cs typeface="Myriad Pro" panose="020B0503030403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71120" marR="0" algn="ctr">
                        <a:lnSpc>
                          <a:spcPts val="1045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Myriad Pro" panose="020B0503030403020204" pitchFamily="34" charset="0"/>
                          <a:ea typeface="Myriad Pro" panose="020B0503030403020204" pitchFamily="34" charset="0"/>
                          <a:cs typeface="Myriad Pro" panose="020B0503030403020204" pitchFamily="34" charset="0"/>
                        </a:rPr>
                        <a:t>ASKS2+</a:t>
                      </a:r>
                      <a:endParaRPr lang="en-US" sz="900">
                        <a:effectLst/>
                        <a:latin typeface="Myriad Pro" panose="020B0503030403020204" pitchFamily="34" charset="0"/>
                        <a:ea typeface="Myriad Pro" panose="020B0503030403020204" pitchFamily="34" charset="0"/>
                        <a:cs typeface="Myriad Pro" panose="020B0503030403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0210981"/>
                  </a:ext>
                </a:extLst>
              </a:tr>
              <a:tr h="123223">
                <a:tc>
                  <a:txBody>
                    <a:bodyPr/>
                    <a:lstStyle/>
                    <a:p>
                      <a:pPr marL="49530" marR="0">
                        <a:lnSpc>
                          <a:spcPts val="10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Myriad Pro" panose="020B0503030403020204" pitchFamily="34" charset="0"/>
                          <a:ea typeface="Myriad Pro" panose="020B0503030403020204" pitchFamily="34" charset="0"/>
                          <a:cs typeface="Myriad Pro" panose="020B0503030403020204" pitchFamily="34" charset="0"/>
                        </a:rPr>
                        <a:t>Medium</a:t>
                      </a:r>
                      <a:endParaRPr lang="en-US" sz="900">
                        <a:effectLst/>
                        <a:latin typeface="Myriad Pro" panose="020B0503030403020204" pitchFamily="34" charset="0"/>
                        <a:ea typeface="Myriad Pro" panose="020B0503030403020204" pitchFamily="34" charset="0"/>
                        <a:cs typeface="Myriad Pro" panose="020B0503030403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0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Myriad Pro" panose="020B0503030403020204" pitchFamily="34" charset="0"/>
                          <a:ea typeface="Myriad Pro" panose="020B0503030403020204" pitchFamily="34" charset="0"/>
                          <a:cs typeface="Myriad Pro" panose="020B0503030403020204" pitchFamily="34" charset="0"/>
                        </a:rPr>
                        <a:t>Downloadable from the</a:t>
                      </a:r>
                      <a:endParaRPr lang="en-US" sz="900">
                        <a:effectLst/>
                        <a:latin typeface="Myriad Pro" panose="020B0503030403020204" pitchFamily="34" charset="0"/>
                        <a:ea typeface="Myriad Pro" panose="020B0503030403020204" pitchFamily="34" charset="0"/>
                        <a:cs typeface="Myriad Pro" panose="020B0503030403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68580" marR="0">
                        <a:lnSpc>
                          <a:spcPts val="10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Myriad Pro" panose="020B0503030403020204" pitchFamily="34" charset="0"/>
                          <a:ea typeface="Myriad Pro" panose="020B0503030403020204" pitchFamily="34" charset="0"/>
                          <a:cs typeface="Myriad Pro" panose="020B0503030403020204" pitchFamily="34" charset="0"/>
                        </a:rPr>
                        <a:t>Web-based mixed</a:t>
                      </a:r>
                      <a:endParaRPr lang="en-US" sz="900">
                        <a:effectLst/>
                        <a:latin typeface="Myriad Pro" panose="020B0503030403020204" pitchFamily="34" charset="0"/>
                        <a:ea typeface="Myriad Pro" panose="020B0503030403020204" pitchFamily="34" charset="0"/>
                        <a:cs typeface="Myriad Pro" panose="020B0503030403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67945" marR="0">
                        <a:lnSpc>
                          <a:spcPts val="10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Myriad Pro" panose="020B0503030403020204" pitchFamily="34" charset="0"/>
                          <a:ea typeface="Myriad Pro" panose="020B0503030403020204" pitchFamily="34" charset="0"/>
                          <a:cs typeface="Myriad Pro" panose="020B0503030403020204" pitchFamily="34" charset="0"/>
                        </a:rPr>
                        <a:t>Web-based</a:t>
                      </a:r>
                      <a:endParaRPr lang="en-US" sz="900">
                        <a:effectLst/>
                        <a:latin typeface="Myriad Pro" panose="020B0503030403020204" pitchFamily="34" charset="0"/>
                        <a:ea typeface="Myriad Pro" panose="020B0503030403020204" pitchFamily="34" charset="0"/>
                        <a:cs typeface="Myriad Pro" panose="020B0503030403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69850" marR="0">
                        <a:lnSpc>
                          <a:spcPts val="10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Myriad Pro" panose="020B0503030403020204" pitchFamily="34" charset="0"/>
                          <a:ea typeface="Myriad Pro" panose="020B0503030403020204" pitchFamily="34" charset="0"/>
                          <a:cs typeface="Myriad Pro" panose="020B0503030403020204" pitchFamily="34" charset="0"/>
                        </a:rPr>
                        <a:t>Web-based mixed</a:t>
                      </a:r>
                      <a:endParaRPr lang="en-US" sz="900">
                        <a:effectLst/>
                        <a:latin typeface="Myriad Pro" panose="020B0503030403020204" pitchFamily="34" charset="0"/>
                        <a:ea typeface="Myriad Pro" panose="020B0503030403020204" pitchFamily="34" charset="0"/>
                        <a:cs typeface="Myriad Pro" panose="020B0503030403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69215" marR="0">
                        <a:lnSpc>
                          <a:spcPts val="10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Myriad Pro" panose="020B0503030403020204" pitchFamily="34" charset="0"/>
                          <a:ea typeface="Myriad Pro" panose="020B0503030403020204" pitchFamily="34" charset="0"/>
                          <a:cs typeface="Myriad Pro" panose="020B0503030403020204" pitchFamily="34" charset="0"/>
                        </a:rPr>
                        <a:t>Web-based quantitative</a:t>
                      </a:r>
                      <a:endParaRPr lang="en-US" sz="900">
                        <a:effectLst/>
                        <a:latin typeface="Myriad Pro" panose="020B0503030403020204" pitchFamily="34" charset="0"/>
                        <a:ea typeface="Myriad Pro" panose="020B0503030403020204" pitchFamily="34" charset="0"/>
                        <a:cs typeface="Myriad Pro" panose="020B0503030403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71120" marR="0">
                        <a:lnSpc>
                          <a:spcPts val="10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Myriad Pro" panose="020B0503030403020204" pitchFamily="34" charset="0"/>
                          <a:ea typeface="Myriad Pro" panose="020B0503030403020204" pitchFamily="34" charset="0"/>
                          <a:cs typeface="Myriad Pro" panose="020B0503030403020204" pitchFamily="34" charset="0"/>
                        </a:rPr>
                        <a:t>Downloadable from the</a:t>
                      </a:r>
                      <a:endParaRPr lang="en-US" sz="900">
                        <a:effectLst/>
                        <a:latin typeface="Myriad Pro" panose="020B0503030403020204" pitchFamily="34" charset="0"/>
                        <a:ea typeface="Myriad Pro" panose="020B0503030403020204" pitchFamily="34" charset="0"/>
                        <a:cs typeface="Myriad Pro" panose="020B0503030403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1907009"/>
                  </a:ext>
                </a:extLst>
              </a:tr>
              <a:tr h="12489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Myriad Pro" panose="020B0503030403020204" pitchFamily="34" charset="0"/>
                          <a:ea typeface="Myriad Pro" panose="020B0503030403020204" pitchFamily="34" charset="0"/>
                          <a:cs typeface="Myriad Pro" panose="020B0503030403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Myriad Pro" panose="020B0503030403020204" pitchFamily="34" charset="0"/>
                        <a:ea typeface="Myriad Pro" panose="020B0503030403020204" pitchFamily="34" charset="0"/>
                        <a:cs typeface="Myriad Pro" panose="020B0503030403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04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Myriad Pro" panose="020B0503030403020204" pitchFamily="34" charset="0"/>
                          <a:ea typeface="Myriad Pro" panose="020B0503030403020204" pitchFamily="34" charset="0"/>
                          <a:cs typeface="Myriad Pro" panose="020B0503030403020204" pitchFamily="34" charset="0"/>
                        </a:rPr>
                        <a:t>web, adaptable, meant</a:t>
                      </a:r>
                      <a:endParaRPr lang="en-US" sz="900">
                        <a:effectLst/>
                        <a:latin typeface="Myriad Pro" panose="020B0503030403020204" pitchFamily="34" charset="0"/>
                        <a:ea typeface="Myriad Pro" panose="020B0503030403020204" pitchFamily="34" charset="0"/>
                        <a:cs typeface="Myriad Pro" panose="020B0503030403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68580" marR="0">
                        <a:lnSpc>
                          <a:spcPts val="104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Myriad Pro" panose="020B0503030403020204" pitchFamily="34" charset="0"/>
                          <a:ea typeface="Myriad Pro" panose="020B0503030403020204" pitchFamily="34" charset="0"/>
                          <a:cs typeface="Myriad Pro" panose="020B0503030403020204" pitchFamily="34" charset="0"/>
                        </a:rPr>
                        <a:t>methods survey (multiple</a:t>
                      </a:r>
                      <a:endParaRPr lang="en-US" sz="900">
                        <a:effectLst/>
                        <a:latin typeface="Myriad Pro" panose="020B0503030403020204" pitchFamily="34" charset="0"/>
                        <a:ea typeface="Myriad Pro" panose="020B0503030403020204" pitchFamily="34" charset="0"/>
                        <a:cs typeface="Myriad Pro" panose="020B0503030403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67945" marR="0">
                        <a:lnSpc>
                          <a:spcPts val="104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Myriad Pro" panose="020B0503030403020204" pitchFamily="34" charset="0"/>
                          <a:ea typeface="Myriad Pro" panose="020B0503030403020204" pitchFamily="34" charset="0"/>
                          <a:cs typeface="Myriad Pro" panose="020B0503030403020204" pitchFamily="34" charset="0"/>
                        </a:rPr>
                        <a:t>quantitative</a:t>
                      </a:r>
                      <a:endParaRPr lang="en-US" sz="900">
                        <a:effectLst/>
                        <a:latin typeface="Myriad Pro" panose="020B0503030403020204" pitchFamily="34" charset="0"/>
                        <a:ea typeface="Myriad Pro" panose="020B0503030403020204" pitchFamily="34" charset="0"/>
                        <a:cs typeface="Myriad Pro" panose="020B0503030403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69850" marR="0">
                        <a:lnSpc>
                          <a:spcPts val="104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Myriad Pro" panose="020B0503030403020204" pitchFamily="34" charset="0"/>
                          <a:ea typeface="Myriad Pro" panose="020B0503030403020204" pitchFamily="34" charset="0"/>
                          <a:cs typeface="Myriad Pro" panose="020B0503030403020204" pitchFamily="34" charset="0"/>
                        </a:rPr>
                        <a:t>methods survey</a:t>
                      </a:r>
                      <a:endParaRPr lang="en-US" sz="900">
                        <a:effectLst/>
                        <a:latin typeface="Myriad Pro" panose="020B0503030403020204" pitchFamily="34" charset="0"/>
                        <a:ea typeface="Myriad Pro" panose="020B0503030403020204" pitchFamily="34" charset="0"/>
                        <a:cs typeface="Myriad Pro" panose="020B0503030403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Myriad Pro" panose="020B0503030403020204" pitchFamily="34" charset="0"/>
                          <a:ea typeface="Myriad Pro" panose="020B0503030403020204" pitchFamily="34" charset="0"/>
                          <a:cs typeface="Myriad Pro" panose="020B0503030403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Myriad Pro" panose="020B0503030403020204" pitchFamily="34" charset="0"/>
                        <a:ea typeface="Myriad Pro" panose="020B0503030403020204" pitchFamily="34" charset="0"/>
                        <a:cs typeface="Myriad Pro" panose="020B0503030403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71120" marR="0">
                        <a:lnSpc>
                          <a:spcPts val="104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Myriad Pro" panose="020B0503030403020204" pitchFamily="34" charset="0"/>
                          <a:ea typeface="Myriad Pro" panose="020B0503030403020204" pitchFamily="34" charset="0"/>
                          <a:cs typeface="Myriad Pro" panose="020B0503030403020204" pitchFamily="34" charset="0"/>
                        </a:rPr>
                        <a:t>web, printable for paper-</a:t>
                      </a:r>
                      <a:endParaRPr lang="en-US" sz="900">
                        <a:effectLst/>
                        <a:latin typeface="Myriad Pro" panose="020B0503030403020204" pitchFamily="34" charset="0"/>
                        <a:ea typeface="Myriad Pro" panose="020B0503030403020204" pitchFamily="34" charset="0"/>
                        <a:cs typeface="Myriad Pro" panose="020B0503030403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2014375"/>
                  </a:ext>
                </a:extLst>
              </a:tr>
              <a:tr h="12489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Myriad Pro" panose="020B0503030403020204" pitchFamily="34" charset="0"/>
                          <a:ea typeface="Myriad Pro" panose="020B0503030403020204" pitchFamily="34" charset="0"/>
                          <a:cs typeface="Myriad Pro" panose="020B0503030403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Myriad Pro" panose="020B0503030403020204" pitchFamily="34" charset="0"/>
                        <a:ea typeface="Myriad Pro" panose="020B0503030403020204" pitchFamily="34" charset="0"/>
                        <a:cs typeface="Myriad Pro" panose="020B0503030403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0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Myriad Pro" panose="020B0503030403020204" pitchFamily="34" charset="0"/>
                          <a:ea typeface="Myriad Pro" panose="020B0503030403020204" pitchFamily="34" charset="0"/>
                          <a:cs typeface="Myriad Pro" panose="020B0503030403020204" pitchFamily="34" charset="0"/>
                        </a:rPr>
                        <a:t>to be applied to</a:t>
                      </a:r>
                      <a:endParaRPr lang="en-US" sz="900">
                        <a:effectLst/>
                        <a:latin typeface="Myriad Pro" panose="020B0503030403020204" pitchFamily="34" charset="0"/>
                        <a:ea typeface="Myriad Pro" panose="020B0503030403020204" pitchFamily="34" charset="0"/>
                        <a:cs typeface="Myriad Pro" panose="020B0503030403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68580" marR="0">
                        <a:lnSpc>
                          <a:spcPts val="10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Myriad Pro" panose="020B0503030403020204" pitchFamily="34" charset="0"/>
                          <a:ea typeface="Myriad Pro" panose="020B0503030403020204" pitchFamily="34" charset="0"/>
                          <a:cs typeface="Myriad Pro" panose="020B0503030403020204" pitchFamily="34" charset="0"/>
                        </a:rPr>
                        <a:t>choice and open-ended</a:t>
                      </a:r>
                      <a:endParaRPr lang="en-US" sz="900">
                        <a:effectLst/>
                        <a:latin typeface="Myriad Pro" panose="020B0503030403020204" pitchFamily="34" charset="0"/>
                        <a:ea typeface="Myriad Pro" panose="020B0503030403020204" pitchFamily="34" charset="0"/>
                        <a:cs typeface="Myriad Pro" panose="020B0503030403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Myriad Pro" panose="020B0503030403020204" pitchFamily="34" charset="0"/>
                          <a:ea typeface="Myriad Pro" panose="020B0503030403020204" pitchFamily="34" charset="0"/>
                          <a:cs typeface="Myriad Pro" panose="020B0503030403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Myriad Pro" panose="020B0503030403020204" pitchFamily="34" charset="0"/>
                        <a:ea typeface="Myriad Pro" panose="020B0503030403020204" pitchFamily="34" charset="0"/>
                        <a:cs typeface="Myriad Pro" panose="020B0503030403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69850" marR="0">
                        <a:lnSpc>
                          <a:spcPts val="10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Myriad Pro" panose="020B0503030403020204" pitchFamily="34" charset="0"/>
                          <a:ea typeface="Myriad Pro" panose="020B0503030403020204" pitchFamily="34" charset="0"/>
                          <a:cs typeface="Myriad Pro" panose="020B0503030403020204" pitchFamily="34" charset="0"/>
                        </a:rPr>
                        <a:t>(multiple choice and</a:t>
                      </a:r>
                      <a:endParaRPr lang="en-US" sz="900">
                        <a:effectLst/>
                        <a:latin typeface="Myriad Pro" panose="020B0503030403020204" pitchFamily="34" charset="0"/>
                        <a:ea typeface="Myriad Pro" panose="020B0503030403020204" pitchFamily="34" charset="0"/>
                        <a:cs typeface="Myriad Pro" panose="020B0503030403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Myriad Pro" panose="020B0503030403020204" pitchFamily="34" charset="0"/>
                          <a:ea typeface="Myriad Pro" panose="020B0503030403020204" pitchFamily="34" charset="0"/>
                          <a:cs typeface="Myriad Pro" panose="020B0503030403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Myriad Pro" panose="020B0503030403020204" pitchFamily="34" charset="0"/>
                        <a:ea typeface="Myriad Pro" panose="020B0503030403020204" pitchFamily="34" charset="0"/>
                        <a:cs typeface="Myriad Pro" panose="020B0503030403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71120" marR="0">
                        <a:lnSpc>
                          <a:spcPts val="10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Myriad Pro" panose="020B0503030403020204" pitchFamily="34" charset="0"/>
                          <a:ea typeface="Myriad Pro" panose="020B0503030403020204" pitchFamily="34" charset="0"/>
                          <a:cs typeface="Myriad Pro" panose="020B0503030403020204" pitchFamily="34" charset="0"/>
                        </a:rPr>
                        <a:t>based self-assessment.</a:t>
                      </a:r>
                      <a:endParaRPr lang="en-US" sz="900">
                        <a:effectLst/>
                        <a:latin typeface="Myriad Pro" panose="020B0503030403020204" pitchFamily="34" charset="0"/>
                        <a:ea typeface="Myriad Pro" panose="020B0503030403020204" pitchFamily="34" charset="0"/>
                        <a:cs typeface="Myriad Pro" panose="020B0503030403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4312049"/>
                  </a:ext>
                </a:extLst>
              </a:tr>
              <a:tr h="12489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Myriad Pro" panose="020B0503030403020204" pitchFamily="34" charset="0"/>
                          <a:ea typeface="Myriad Pro" panose="020B0503030403020204" pitchFamily="34" charset="0"/>
                          <a:cs typeface="Myriad Pro" panose="020B0503030403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Myriad Pro" panose="020B0503030403020204" pitchFamily="34" charset="0"/>
                        <a:ea typeface="Myriad Pro" panose="020B0503030403020204" pitchFamily="34" charset="0"/>
                        <a:cs typeface="Myriad Pro" panose="020B0503030403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0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Myriad Pro" panose="020B0503030403020204" pitchFamily="34" charset="0"/>
                          <a:ea typeface="Myriad Pro" panose="020B0503030403020204" pitchFamily="34" charset="0"/>
                          <a:cs typeface="Myriad Pro" panose="020B0503030403020204" pitchFamily="34" charset="0"/>
                        </a:rPr>
                        <a:t>qualitative data such as</a:t>
                      </a:r>
                      <a:endParaRPr lang="en-US" sz="900">
                        <a:effectLst/>
                        <a:latin typeface="Myriad Pro" panose="020B0503030403020204" pitchFamily="34" charset="0"/>
                        <a:ea typeface="Myriad Pro" panose="020B0503030403020204" pitchFamily="34" charset="0"/>
                        <a:cs typeface="Myriad Pro" panose="020B0503030403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68580" marR="0">
                        <a:lnSpc>
                          <a:spcPts val="10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Myriad Pro" panose="020B0503030403020204" pitchFamily="34" charset="0"/>
                          <a:ea typeface="Myriad Pro" panose="020B0503030403020204" pitchFamily="34" charset="0"/>
                          <a:cs typeface="Myriad Pro" panose="020B0503030403020204" pitchFamily="34" charset="0"/>
                        </a:rPr>
                        <a:t>questions)</a:t>
                      </a:r>
                      <a:endParaRPr lang="en-US" sz="900">
                        <a:effectLst/>
                        <a:latin typeface="Myriad Pro" panose="020B0503030403020204" pitchFamily="34" charset="0"/>
                        <a:ea typeface="Myriad Pro" panose="020B0503030403020204" pitchFamily="34" charset="0"/>
                        <a:cs typeface="Myriad Pro" panose="020B0503030403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Myriad Pro" panose="020B0503030403020204" pitchFamily="34" charset="0"/>
                          <a:ea typeface="Myriad Pro" panose="020B0503030403020204" pitchFamily="34" charset="0"/>
                          <a:cs typeface="Myriad Pro" panose="020B0503030403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Myriad Pro" panose="020B0503030403020204" pitchFamily="34" charset="0"/>
                        <a:ea typeface="Myriad Pro" panose="020B0503030403020204" pitchFamily="34" charset="0"/>
                        <a:cs typeface="Myriad Pro" panose="020B0503030403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69850" marR="0">
                        <a:lnSpc>
                          <a:spcPts val="10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Myriad Pro" panose="020B0503030403020204" pitchFamily="34" charset="0"/>
                          <a:ea typeface="Myriad Pro" panose="020B0503030403020204" pitchFamily="34" charset="0"/>
                          <a:cs typeface="Myriad Pro" panose="020B0503030403020204" pitchFamily="34" charset="0"/>
                        </a:rPr>
                        <a:t>open-ended questions)</a:t>
                      </a:r>
                      <a:endParaRPr lang="en-US" sz="900">
                        <a:effectLst/>
                        <a:latin typeface="Myriad Pro" panose="020B0503030403020204" pitchFamily="34" charset="0"/>
                        <a:ea typeface="Myriad Pro" panose="020B0503030403020204" pitchFamily="34" charset="0"/>
                        <a:cs typeface="Myriad Pro" panose="020B0503030403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Myriad Pro" panose="020B0503030403020204" pitchFamily="34" charset="0"/>
                          <a:ea typeface="Myriad Pro" panose="020B0503030403020204" pitchFamily="34" charset="0"/>
                          <a:cs typeface="Myriad Pro" panose="020B0503030403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Myriad Pro" panose="020B0503030403020204" pitchFamily="34" charset="0"/>
                        <a:ea typeface="Myriad Pro" panose="020B0503030403020204" pitchFamily="34" charset="0"/>
                        <a:cs typeface="Myriad Pro" panose="020B0503030403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71755" marR="0">
                        <a:lnSpc>
                          <a:spcPts val="10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Myriad Pro" panose="020B0503030403020204" pitchFamily="34" charset="0"/>
                          <a:ea typeface="Myriad Pro" panose="020B0503030403020204" pitchFamily="34" charset="0"/>
                          <a:cs typeface="Myriad Pro" panose="020B0503030403020204" pitchFamily="34" charset="0"/>
                        </a:rPr>
                        <a:t>Purdue faculty and staff</a:t>
                      </a:r>
                      <a:endParaRPr lang="en-US" sz="900">
                        <a:effectLst/>
                        <a:latin typeface="Myriad Pro" panose="020B0503030403020204" pitchFamily="34" charset="0"/>
                        <a:ea typeface="Myriad Pro" panose="020B0503030403020204" pitchFamily="34" charset="0"/>
                        <a:cs typeface="Myriad Pro" panose="020B0503030403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5191268"/>
                  </a:ext>
                </a:extLst>
              </a:tr>
              <a:tr h="12489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Myriad Pro" panose="020B0503030403020204" pitchFamily="34" charset="0"/>
                          <a:ea typeface="Myriad Pro" panose="020B0503030403020204" pitchFamily="34" charset="0"/>
                          <a:cs typeface="Myriad Pro" panose="020B0503030403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Myriad Pro" panose="020B0503030403020204" pitchFamily="34" charset="0"/>
                        <a:ea typeface="Myriad Pro" panose="020B0503030403020204" pitchFamily="34" charset="0"/>
                        <a:cs typeface="Myriad Pro" panose="020B0503030403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0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Myriad Pro" panose="020B0503030403020204" pitchFamily="34" charset="0"/>
                          <a:ea typeface="Myriad Pro" panose="020B0503030403020204" pitchFamily="34" charset="0"/>
                          <a:cs typeface="Myriad Pro" panose="020B0503030403020204" pitchFamily="34" charset="0"/>
                        </a:rPr>
                        <a:t>reflective writing</a:t>
                      </a:r>
                      <a:endParaRPr lang="en-US" sz="900">
                        <a:effectLst/>
                        <a:latin typeface="Myriad Pro" panose="020B0503030403020204" pitchFamily="34" charset="0"/>
                        <a:ea typeface="Myriad Pro" panose="020B0503030403020204" pitchFamily="34" charset="0"/>
                        <a:cs typeface="Myriad Pro" panose="020B0503030403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Myriad Pro" panose="020B0503030403020204" pitchFamily="34" charset="0"/>
                          <a:ea typeface="Myriad Pro" panose="020B0503030403020204" pitchFamily="34" charset="0"/>
                          <a:cs typeface="Myriad Pro" panose="020B0503030403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Myriad Pro" panose="020B0503030403020204" pitchFamily="34" charset="0"/>
                        <a:ea typeface="Myriad Pro" panose="020B0503030403020204" pitchFamily="34" charset="0"/>
                        <a:cs typeface="Myriad Pro" panose="020B0503030403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Myriad Pro" panose="020B0503030403020204" pitchFamily="34" charset="0"/>
                          <a:ea typeface="Myriad Pro" panose="020B0503030403020204" pitchFamily="34" charset="0"/>
                          <a:cs typeface="Myriad Pro" panose="020B0503030403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Myriad Pro" panose="020B0503030403020204" pitchFamily="34" charset="0"/>
                        <a:ea typeface="Myriad Pro" panose="020B0503030403020204" pitchFamily="34" charset="0"/>
                        <a:cs typeface="Myriad Pro" panose="020B0503030403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Myriad Pro" panose="020B0503030403020204" pitchFamily="34" charset="0"/>
                          <a:ea typeface="Myriad Pro" panose="020B0503030403020204" pitchFamily="34" charset="0"/>
                          <a:cs typeface="Myriad Pro" panose="020B0503030403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Myriad Pro" panose="020B0503030403020204" pitchFamily="34" charset="0"/>
                        <a:ea typeface="Myriad Pro" panose="020B0503030403020204" pitchFamily="34" charset="0"/>
                        <a:cs typeface="Myriad Pro" panose="020B0503030403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Myriad Pro" panose="020B0503030403020204" pitchFamily="34" charset="0"/>
                          <a:ea typeface="Myriad Pro" panose="020B0503030403020204" pitchFamily="34" charset="0"/>
                          <a:cs typeface="Myriad Pro" panose="020B0503030403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Myriad Pro" panose="020B0503030403020204" pitchFamily="34" charset="0"/>
                        <a:ea typeface="Myriad Pro" panose="020B0503030403020204" pitchFamily="34" charset="0"/>
                        <a:cs typeface="Myriad Pro" panose="020B0503030403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71755" marR="0">
                        <a:lnSpc>
                          <a:spcPts val="10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Myriad Pro" panose="020B0503030403020204" pitchFamily="34" charset="0"/>
                          <a:ea typeface="Myriad Pro" panose="020B0503030403020204" pitchFamily="34" charset="0"/>
                          <a:cs typeface="Myriad Pro" panose="020B0503030403020204" pitchFamily="34" charset="0"/>
                        </a:rPr>
                        <a:t>may request an optional</a:t>
                      </a:r>
                      <a:endParaRPr lang="en-US" sz="900">
                        <a:effectLst/>
                        <a:latin typeface="Myriad Pro" panose="020B0503030403020204" pitchFamily="34" charset="0"/>
                        <a:ea typeface="Myriad Pro" panose="020B0503030403020204" pitchFamily="34" charset="0"/>
                        <a:cs typeface="Myriad Pro" panose="020B0503030403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1174636"/>
                  </a:ext>
                </a:extLst>
              </a:tr>
              <a:tr h="12489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Myriad Pro" panose="020B0503030403020204" pitchFamily="34" charset="0"/>
                          <a:ea typeface="Myriad Pro" panose="020B0503030403020204" pitchFamily="34" charset="0"/>
                          <a:cs typeface="Myriad Pro" panose="020B0503030403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Myriad Pro" panose="020B0503030403020204" pitchFamily="34" charset="0"/>
                        <a:ea typeface="Myriad Pro" panose="020B0503030403020204" pitchFamily="34" charset="0"/>
                        <a:cs typeface="Myriad Pro" panose="020B0503030403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0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Myriad Pro" panose="020B0503030403020204" pitchFamily="34" charset="0"/>
                          <a:ea typeface="Myriad Pro" panose="020B0503030403020204" pitchFamily="34" charset="0"/>
                          <a:cs typeface="Myriad Pro" panose="020B0503030403020204" pitchFamily="34" charset="0"/>
                        </a:rPr>
                        <a:t>assignments, online</a:t>
                      </a:r>
                      <a:endParaRPr lang="en-US" sz="900">
                        <a:effectLst/>
                        <a:latin typeface="Myriad Pro" panose="020B0503030403020204" pitchFamily="34" charset="0"/>
                        <a:ea typeface="Myriad Pro" panose="020B0503030403020204" pitchFamily="34" charset="0"/>
                        <a:cs typeface="Myriad Pro" panose="020B0503030403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Myriad Pro" panose="020B0503030403020204" pitchFamily="34" charset="0"/>
                          <a:ea typeface="Myriad Pro" panose="020B0503030403020204" pitchFamily="34" charset="0"/>
                          <a:cs typeface="Myriad Pro" panose="020B0503030403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Myriad Pro" panose="020B0503030403020204" pitchFamily="34" charset="0"/>
                        <a:ea typeface="Myriad Pro" panose="020B0503030403020204" pitchFamily="34" charset="0"/>
                        <a:cs typeface="Myriad Pro" panose="020B0503030403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Myriad Pro" panose="020B0503030403020204" pitchFamily="34" charset="0"/>
                          <a:ea typeface="Myriad Pro" panose="020B0503030403020204" pitchFamily="34" charset="0"/>
                          <a:cs typeface="Myriad Pro" panose="020B0503030403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Myriad Pro" panose="020B0503030403020204" pitchFamily="34" charset="0"/>
                        <a:ea typeface="Myriad Pro" panose="020B0503030403020204" pitchFamily="34" charset="0"/>
                        <a:cs typeface="Myriad Pro" panose="020B0503030403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Myriad Pro" panose="020B0503030403020204" pitchFamily="34" charset="0"/>
                          <a:ea typeface="Myriad Pro" panose="020B0503030403020204" pitchFamily="34" charset="0"/>
                          <a:cs typeface="Myriad Pro" panose="020B0503030403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Myriad Pro" panose="020B0503030403020204" pitchFamily="34" charset="0"/>
                        <a:ea typeface="Myriad Pro" panose="020B0503030403020204" pitchFamily="34" charset="0"/>
                        <a:cs typeface="Myriad Pro" panose="020B0503030403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Myriad Pro" panose="020B0503030403020204" pitchFamily="34" charset="0"/>
                          <a:ea typeface="Myriad Pro" panose="020B0503030403020204" pitchFamily="34" charset="0"/>
                          <a:cs typeface="Myriad Pro" panose="020B0503030403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Myriad Pro" panose="020B0503030403020204" pitchFamily="34" charset="0"/>
                        <a:ea typeface="Myriad Pro" panose="020B0503030403020204" pitchFamily="34" charset="0"/>
                        <a:cs typeface="Myriad Pro" panose="020B0503030403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71755" marR="0">
                        <a:lnSpc>
                          <a:spcPts val="10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Myriad Pro" panose="020B0503030403020204" pitchFamily="34" charset="0"/>
                          <a:ea typeface="Myriad Pro" panose="020B0503030403020204" pitchFamily="34" charset="0"/>
                          <a:cs typeface="Myriad Pro" panose="020B0503030403020204" pitchFamily="34" charset="0"/>
                        </a:rPr>
                        <a:t>web-based version.</a:t>
                      </a:r>
                      <a:endParaRPr lang="en-US" sz="900">
                        <a:effectLst/>
                        <a:latin typeface="Myriad Pro" panose="020B0503030403020204" pitchFamily="34" charset="0"/>
                        <a:ea typeface="Myriad Pro" panose="020B0503030403020204" pitchFamily="34" charset="0"/>
                        <a:cs typeface="Myriad Pro" panose="020B0503030403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3444223"/>
                  </a:ext>
                </a:extLst>
              </a:tr>
              <a:tr h="12489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Myriad Pro" panose="020B0503030403020204" pitchFamily="34" charset="0"/>
                          <a:ea typeface="Myriad Pro" panose="020B0503030403020204" pitchFamily="34" charset="0"/>
                          <a:cs typeface="Myriad Pro" panose="020B0503030403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Myriad Pro" panose="020B0503030403020204" pitchFamily="34" charset="0"/>
                        <a:ea typeface="Myriad Pro" panose="020B0503030403020204" pitchFamily="34" charset="0"/>
                        <a:cs typeface="Myriad Pro" panose="020B0503030403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0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Myriad Pro" panose="020B0503030403020204" pitchFamily="34" charset="0"/>
                          <a:ea typeface="Myriad Pro" panose="020B0503030403020204" pitchFamily="34" charset="0"/>
                          <a:cs typeface="Myriad Pro" panose="020B0503030403020204" pitchFamily="34" charset="0"/>
                        </a:rPr>
                        <a:t>dialogue, transcribed</a:t>
                      </a:r>
                      <a:endParaRPr lang="en-US" sz="900">
                        <a:effectLst/>
                        <a:latin typeface="Myriad Pro" panose="020B0503030403020204" pitchFamily="34" charset="0"/>
                        <a:ea typeface="Myriad Pro" panose="020B0503030403020204" pitchFamily="34" charset="0"/>
                        <a:cs typeface="Myriad Pro" panose="020B0503030403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Myriad Pro" panose="020B0503030403020204" pitchFamily="34" charset="0"/>
                          <a:ea typeface="Myriad Pro" panose="020B0503030403020204" pitchFamily="34" charset="0"/>
                          <a:cs typeface="Myriad Pro" panose="020B0503030403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Myriad Pro" panose="020B0503030403020204" pitchFamily="34" charset="0"/>
                        <a:ea typeface="Myriad Pro" panose="020B0503030403020204" pitchFamily="34" charset="0"/>
                        <a:cs typeface="Myriad Pro" panose="020B0503030403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Myriad Pro" panose="020B0503030403020204" pitchFamily="34" charset="0"/>
                          <a:ea typeface="Myriad Pro" panose="020B0503030403020204" pitchFamily="34" charset="0"/>
                          <a:cs typeface="Myriad Pro" panose="020B0503030403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Myriad Pro" panose="020B0503030403020204" pitchFamily="34" charset="0"/>
                        <a:ea typeface="Myriad Pro" panose="020B0503030403020204" pitchFamily="34" charset="0"/>
                        <a:cs typeface="Myriad Pro" panose="020B0503030403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Myriad Pro" panose="020B0503030403020204" pitchFamily="34" charset="0"/>
                          <a:ea typeface="Myriad Pro" panose="020B0503030403020204" pitchFamily="34" charset="0"/>
                          <a:cs typeface="Myriad Pro" panose="020B0503030403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Myriad Pro" panose="020B0503030403020204" pitchFamily="34" charset="0"/>
                        <a:ea typeface="Myriad Pro" panose="020B0503030403020204" pitchFamily="34" charset="0"/>
                        <a:cs typeface="Myriad Pro" panose="020B0503030403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Myriad Pro" panose="020B0503030403020204" pitchFamily="34" charset="0"/>
                          <a:ea typeface="Myriad Pro" panose="020B0503030403020204" pitchFamily="34" charset="0"/>
                          <a:cs typeface="Myriad Pro" panose="020B0503030403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Myriad Pro" panose="020B0503030403020204" pitchFamily="34" charset="0"/>
                        <a:ea typeface="Myriad Pro" panose="020B0503030403020204" pitchFamily="34" charset="0"/>
                        <a:cs typeface="Myriad Pro" panose="020B0503030403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Myriad Pro" panose="020B0503030403020204" pitchFamily="34" charset="0"/>
                          <a:ea typeface="Myriad Pro" panose="020B0503030403020204" pitchFamily="34" charset="0"/>
                          <a:cs typeface="Myriad Pro" panose="020B0503030403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Myriad Pro" panose="020B0503030403020204" pitchFamily="34" charset="0"/>
                        <a:ea typeface="Myriad Pro" panose="020B0503030403020204" pitchFamily="34" charset="0"/>
                        <a:cs typeface="Myriad Pro" panose="020B0503030403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7281029"/>
                  </a:ext>
                </a:extLst>
              </a:tr>
              <a:tr h="12489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Myriad Pro" panose="020B0503030403020204" pitchFamily="34" charset="0"/>
                          <a:ea typeface="Myriad Pro" panose="020B0503030403020204" pitchFamily="34" charset="0"/>
                          <a:cs typeface="Myriad Pro" panose="020B0503030403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Myriad Pro" panose="020B0503030403020204" pitchFamily="34" charset="0"/>
                        <a:ea typeface="Myriad Pro" panose="020B0503030403020204" pitchFamily="34" charset="0"/>
                        <a:cs typeface="Myriad Pro" panose="020B0503030403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04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Myriad Pro" panose="020B0503030403020204" pitchFamily="34" charset="0"/>
                          <a:ea typeface="Myriad Pro" panose="020B0503030403020204" pitchFamily="34" charset="0"/>
                          <a:cs typeface="Myriad Pro" panose="020B0503030403020204" pitchFamily="34" charset="0"/>
                        </a:rPr>
                        <a:t>interviews, and open-</a:t>
                      </a:r>
                      <a:endParaRPr lang="en-US" sz="900">
                        <a:effectLst/>
                        <a:latin typeface="Myriad Pro" panose="020B0503030403020204" pitchFamily="34" charset="0"/>
                        <a:ea typeface="Myriad Pro" panose="020B0503030403020204" pitchFamily="34" charset="0"/>
                        <a:cs typeface="Myriad Pro" panose="020B0503030403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Myriad Pro" panose="020B0503030403020204" pitchFamily="34" charset="0"/>
                          <a:ea typeface="Myriad Pro" panose="020B0503030403020204" pitchFamily="34" charset="0"/>
                          <a:cs typeface="Myriad Pro" panose="020B0503030403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Myriad Pro" panose="020B0503030403020204" pitchFamily="34" charset="0"/>
                        <a:ea typeface="Myriad Pro" panose="020B0503030403020204" pitchFamily="34" charset="0"/>
                        <a:cs typeface="Myriad Pro" panose="020B0503030403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Myriad Pro" panose="020B0503030403020204" pitchFamily="34" charset="0"/>
                          <a:ea typeface="Myriad Pro" panose="020B0503030403020204" pitchFamily="34" charset="0"/>
                          <a:cs typeface="Myriad Pro" panose="020B0503030403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Myriad Pro" panose="020B0503030403020204" pitchFamily="34" charset="0"/>
                        <a:ea typeface="Myriad Pro" panose="020B0503030403020204" pitchFamily="34" charset="0"/>
                        <a:cs typeface="Myriad Pro" panose="020B0503030403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Myriad Pro" panose="020B0503030403020204" pitchFamily="34" charset="0"/>
                          <a:ea typeface="Myriad Pro" panose="020B0503030403020204" pitchFamily="34" charset="0"/>
                          <a:cs typeface="Myriad Pro" panose="020B0503030403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Myriad Pro" panose="020B0503030403020204" pitchFamily="34" charset="0"/>
                        <a:ea typeface="Myriad Pro" panose="020B0503030403020204" pitchFamily="34" charset="0"/>
                        <a:cs typeface="Myriad Pro" panose="020B0503030403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Myriad Pro" panose="020B0503030403020204" pitchFamily="34" charset="0"/>
                          <a:ea typeface="Myriad Pro" panose="020B0503030403020204" pitchFamily="34" charset="0"/>
                          <a:cs typeface="Myriad Pro" panose="020B0503030403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Myriad Pro" panose="020B0503030403020204" pitchFamily="34" charset="0"/>
                        <a:ea typeface="Myriad Pro" panose="020B0503030403020204" pitchFamily="34" charset="0"/>
                        <a:cs typeface="Myriad Pro" panose="020B0503030403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Myriad Pro" panose="020B0503030403020204" pitchFamily="34" charset="0"/>
                          <a:ea typeface="Myriad Pro" panose="020B0503030403020204" pitchFamily="34" charset="0"/>
                          <a:cs typeface="Myriad Pro" panose="020B0503030403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Myriad Pro" panose="020B0503030403020204" pitchFamily="34" charset="0"/>
                        <a:ea typeface="Myriad Pro" panose="020B0503030403020204" pitchFamily="34" charset="0"/>
                        <a:cs typeface="Myriad Pro" panose="020B0503030403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6391998"/>
                  </a:ext>
                </a:extLst>
              </a:tr>
              <a:tr h="12489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Myriad Pro" panose="020B0503030403020204" pitchFamily="34" charset="0"/>
                          <a:ea typeface="Myriad Pro" panose="020B0503030403020204" pitchFamily="34" charset="0"/>
                          <a:cs typeface="Myriad Pro" panose="020B0503030403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Myriad Pro" panose="020B0503030403020204" pitchFamily="34" charset="0"/>
                        <a:ea typeface="Myriad Pro" panose="020B0503030403020204" pitchFamily="34" charset="0"/>
                        <a:cs typeface="Myriad Pro" panose="020B0503030403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0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Myriad Pro" panose="020B0503030403020204" pitchFamily="34" charset="0"/>
                          <a:ea typeface="Myriad Pro" panose="020B0503030403020204" pitchFamily="34" charset="0"/>
                          <a:cs typeface="Myriad Pro" panose="020B0503030403020204" pitchFamily="34" charset="0"/>
                        </a:rPr>
                        <a:t>ended survey questions</a:t>
                      </a:r>
                      <a:endParaRPr lang="en-US" sz="900">
                        <a:effectLst/>
                        <a:latin typeface="Myriad Pro" panose="020B0503030403020204" pitchFamily="34" charset="0"/>
                        <a:ea typeface="Myriad Pro" panose="020B0503030403020204" pitchFamily="34" charset="0"/>
                        <a:cs typeface="Myriad Pro" panose="020B0503030403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Myriad Pro" panose="020B0503030403020204" pitchFamily="34" charset="0"/>
                          <a:ea typeface="Myriad Pro" panose="020B0503030403020204" pitchFamily="34" charset="0"/>
                          <a:cs typeface="Myriad Pro" panose="020B0503030403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Myriad Pro" panose="020B0503030403020204" pitchFamily="34" charset="0"/>
                        <a:ea typeface="Myriad Pro" panose="020B0503030403020204" pitchFamily="34" charset="0"/>
                        <a:cs typeface="Myriad Pro" panose="020B0503030403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Myriad Pro" panose="020B0503030403020204" pitchFamily="34" charset="0"/>
                          <a:ea typeface="Myriad Pro" panose="020B0503030403020204" pitchFamily="34" charset="0"/>
                          <a:cs typeface="Myriad Pro" panose="020B0503030403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Myriad Pro" panose="020B0503030403020204" pitchFamily="34" charset="0"/>
                        <a:ea typeface="Myriad Pro" panose="020B0503030403020204" pitchFamily="34" charset="0"/>
                        <a:cs typeface="Myriad Pro" panose="020B0503030403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Myriad Pro" panose="020B0503030403020204" pitchFamily="34" charset="0"/>
                          <a:ea typeface="Myriad Pro" panose="020B0503030403020204" pitchFamily="34" charset="0"/>
                          <a:cs typeface="Myriad Pro" panose="020B0503030403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Myriad Pro" panose="020B0503030403020204" pitchFamily="34" charset="0"/>
                        <a:ea typeface="Myriad Pro" panose="020B0503030403020204" pitchFamily="34" charset="0"/>
                        <a:cs typeface="Myriad Pro" panose="020B0503030403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Myriad Pro" panose="020B0503030403020204" pitchFamily="34" charset="0"/>
                          <a:ea typeface="Myriad Pro" panose="020B0503030403020204" pitchFamily="34" charset="0"/>
                          <a:cs typeface="Myriad Pro" panose="020B0503030403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Myriad Pro" panose="020B0503030403020204" pitchFamily="34" charset="0"/>
                        <a:ea typeface="Myriad Pro" panose="020B0503030403020204" pitchFamily="34" charset="0"/>
                        <a:cs typeface="Myriad Pro" panose="020B0503030403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Myriad Pro" panose="020B0503030403020204" pitchFamily="34" charset="0"/>
                          <a:ea typeface="Myriad Pro" panose="020B0503030403020204" pitchFamily="34" charset="0"/>
                          <a:cs typeface="Myriad Pro" panose="020B0503030403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Myriad Pro" panose="020B0503030403020204" pitchFamily="34" charset="0"/>
                        <a:ea typeface="Myriad Pro" panose="020B0503030403020204" pitchFamily="34" charset="0"/>
                        <a:cs typeface="Myriad Pro" panose="020B0503030403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7882714"/>
                  </a:ext>
                </a:extLst>
              </a:tr>
              <a:tr h="369128">
                <a:tc>
                  <a:txBody>
                    <a:bodyPr/>
                    <a:lstStyle/>
                    <a:p>
                      <a:pPr marL="49530" marR="0">
                        <a:lnSpc>
                          <a:spcPts val="11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Myriad Pro" panose="020B0503030403020204" pitchFamily="34" charset="0"/>
                          <a:ea typeface="Myriad Pro" panose="020B0503030403020204" pitchFamily="34" charset="0"/>
                          <a:cs typeface="Myriad Pro" panose="020B0503030403020204" pitchFamily="34" charset="0"/>
                        </a:rPr>
                        <a:t>Length</a:t>
                      </a:r>
                      <a:endParaRPr lang="en-US" sz="900">
                        <a:effectLst/>
                        <a:latin typeface="Myriad Pro" panose="020B0503030403020204" pitchFamily="34" charset="0"/>
                        <a:ea typeface="Myriad Pro" panose="020B0503030403020204" pitchFamily="34" charset="0"/>
                        <a:cs typeface="Myriad Pro" panose="020B0503030403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13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Myriad Pro" panose="020B0503030403020204" pitchFamily="34" charset="0"/>
                          <a:ea typeface="Myriad Pro" panose="020B0503030403020204" pitchFamily="34" charset="0"/>
                          <a:cs typeface="Myriad Pro" panose="020B0503030403020204" pitchFamily="34" charset="0"/>
                        </a:rPr>
                        <a:t>16 rubrics, 1 page each</a:t>
                      </a:r>
                      <a:endParaRPr lang="en-US" sz="900">
                        <a:effectLst/>
                        <a:latin typeface="Myriad Pro" panose="020B0503030403020204" pitchFamily="34" charset="0"/>
                        <a:ea typeface="Myriad Pro" panose="020B0503030403020204" pitchFamily="34" charset="0"/>
                        <a:cs typeface="Myriad Pro" panose="020B0503030403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marR="88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Myriad Pro" panose="020B0503030403020204" pitchFamily="34" charset="0"/>
                          <a:ea typeface="Myriad Pro" panose="020B0503030403020204" pitchFamily="34" charset="0"/>
                          <a:cs typeface="Myriad Pro" panose="020B0503030403020204" pitchFamily="34" charset="0"/>
                        </a:rPr>
                        <a:t>185 likert-scale items plus demographics and short</a:t>
                      </a:r>
                      <a:endParaRPr lang="en-US" sz="900">
                        <a:effectLst/>
                        <a:latin typeface="Myriad Pro" panose="020B0503030403020204" pitchFamily="34" charset="0"/>
                        <a:ea typeface="Myriad Pro" panose="020B0503030403020204" pitchFamily="34" charset="0"/>
                        <a:cs typeface="Myriad Pro" panose="020B0503030403020204" pitchFamily="34" charset="0"/>
                      </a:endParaRPr>
                    </a:p>
                    <a:p>
                      <a:pPr marL="68580" marR="0">
                        <a:lnSpc>
                          <a:spcPts val="10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Myriad Pro" panose="020B0503030403020204" pitchFamily="34" charset="0"/>
                          <a:ea typeface="Myriad Pro" panose="020B0503030403020204" pitchFamily="34" charset="0"/>
                          <a:cs typeface="Myriad Pro" panose="020B0503030403020204" pitchFamily="34" charset="0"/>
                        </a:rPr>
                        <a:t>answer questions</a:t>
                      </a:r>
                      <a:endParaRPr lang="en-US" sz="900">
                        <a:effectLst/>
                        <a:latin typeface="Myriad Pro" panose="020B0503030403020204" pitchFamily="34" charset="0"/>
                        <a:ea typeface="Myriad Pro" panose="020B0503030403020204" pitchFamily="34" charset="0"/>
                        <a:cs typeface="Myriad Pro" panose="020B0503030403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 marR="0">
                        <a:lnSpc>
                          <a:spcPts val="113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Myriad Pro" panose="020B0503030403020204" pitchFamily="34" charset="0"/>
                          <a:ea typeface="Myriad Pro" panose="020B0503030403020204" pitchFamily="34" charset="0"/>
                          <a:cs typeface="Myriad Pro" panose="020B0503030403020204" pitchFamily="34" charset="0"/>
                        </a:rPr>
                        <a:t>20 likert-scale items</a:t>
                      </a:r>
                      <a:endParaRPr lang="en-US" sz="900">
                        <a:effectLst/>
                        <a:latin typeface="Myriad Pro" panose="020B0503030403020204" pitchFamily="34" charset="0"/>
                        <a:ea typeface="Myriad Pro" panose="020B0503030403020204" pitchFamily="34" charset="0"/>
                        <a:cs typeface="Myriad Pro" panose="020B0503030403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9850" marR="7048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Myriad Pro" panose="020B0503030403020204" pitchFamily="34" charset="0"/>
                          <a:ea typeface="Myriad Pro" panose="020B0503030403020204" pitchFamily="34" charset="0"/>
                          <a:cs typeface="Myriad Pro" panose="020B0503030403020204" pitchFamily="34" charset="0"/>
                        </a:rPr>
                        <a:t>50 likert-scale items plus demographics and short</a:t>
                      </a:r>
                      <a:endParaRPr lang="en-US" sz="900">
                        <a:effectLst/>
                        <a:latin typeface="Myriad Pro" panose="020B0503030403020204" pitchFamily="34" charset="0"/>
                        <a:ea typeface="Myriad Pro" panose="020B0503030403020204" pitchFamily="34" charset="0"/>
                        <a:cs typeface="Myriad Pro" panose="020B0503030403020204" pitchFamily="34" charset="0"/>
                      </a:endParaRPr>
                    </a:p>
                    <a:p>
                      <a:pPr marL="69850" marR="0">
                        <a:lnSpc>
                          <a:spcPts val="10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Myriad Pro" panose="020B0503030403020204" pitchFamily="34" charset="0"/>
                          <a:ea typeface="Myriad Pro" panose="020B0503030403020204" pitchFamily="34" charset="0"/>
                          <a:cs typeface="Myriad Pro" panose="020B0503030403020204" pitchFamily="34" charset="0"/>
                        </a:rPr>
                        <a:t>answer questions</a:t>
                      </a:r>
                      <a:endParaRPr lang="en-US" sz="900">
                        <a:effectLst/>
                        <a:latin typeface="Myriad Pro" panose="020B0503030403020204" pitchFamily="34" charset="0"/>
                        <a:ea typeface="Myriad Pro" panose="020B0503030403020204" pitchFamily="34" charset="0"/>
                        <a:cs typeface="Myriad Pro" panose="020B0503030403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9215" marR="0">
                        <a:lnSpc>
                          <a:spcPts val="113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Myriad Pro" panose="020B0503030403020204" pitchFamily="34" charset="0"/>
                          <a:ea typeface="Myriad Pro" panose="020B0503030403020204" pitchFamily="34" charset="0"/>
                          <a:cs typeface="Myriad Pro" panose="020B0503030403020204" pitchFamily="34" charset="0"/>
                        </a:rPr>
                        <a:t>60 likert-scale items</a:t>
                      </a:r>
                      <a:endParaRPr lang="en-US" sz="900">
                        <a:effectLst/>
                        <a:latin typeface="Myriad Pro" panose="020B0503030403020204" pitchFamily="34" charset="0"/>
                        <a:ea typeface="Myriad Pro" panose="020B0503030403020204" pitchFamily="34" charset="0"/>
                        <a:cs typeface="Myriad Pro" panose="020B0503030403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120" marR="4826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Myriad Pro" panose="020B0503030403020204" pitchFamily="34" charset="0"/>
                          <a:ea typeface="Myriad Pro" panose="020B0503030403020204" pitchFamily="34" charset="0"/>
                          <a:cs typeface="Myriad Pro" panose="020B0503030403020204" pitchFamily="34" charset="0"/>
                        </a:rPr>
                        <a:t>Versions for pre and post testing and reflection, 1</a:t>
                      </a:r>
                      <a:endParaRPr lang="en-US" sz="900">
                        <a:effectLst/>
                        <a:latin typeface="Myriad Pro" panose="020B0503030403020204" pitchFamily="34" charset="0"/>
                        <a:ea typeface="Myriad Pro" panose="020B0503030403020204" pitchFamily="34" charset="0"/>
                        <a:cs typeface="Myriad Pro" panose="020B0503030403020204" pitchFamily="34" charset="0"/>
                      </a:endParaRPr>
                    </a:p>
                    <a:p>
                      <a:pPr marL="71120" marR="0">
                        <a:lnSpc>
                          <a:spcPts val="10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Myriad Pro" panose="020B0503030403020204" pitchFamily="34" charset="0"/>
                          <a:ea typeface="Myriad Pro" panose="020B0503030403020204" pitchFamily="34" charset="0"/>
                          <a:cs typeface="Myriad Pro" panose="020B0503030403020204" pitchFamily="34" charset="0"/>
                        </a:rPr>
                        <a:t>page each</a:t>
                      </a:r>
                      <a:endParaRPr lang="en-US" sz="900">
                        <a:effectLst/>
                        <a:latin typeface="Myriad Pro" panose="020B0503030403020204" pitchFamily="34" charset="0"/>
                        <a:ea typeface="Myriad Pro" panose="020B0503030403020204" pitchFamily="34" charset="0"/>
                        <a:cs typeface="Myriad Pro" panose="020B0503030403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8868687"/>
                  </a:ext>
                </a:extLst>
              </a:tr>
              <a:tr h="246986">
                <a:tc>
                  <a:txBody>
                    <a:bodyPr/>
                    <a:lstStyle/>
                    <a:p>
                      <a:pPr marL="49530" marR="80645">
                        <a:lnSpc>
                          <a:spcPts val="11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Myriad Pro" panose="020B0503030403020204" pitchFamily="34" charset="0"/>
                          <a:ea typeface="Myriad Pro" panose="020B0503030403020204" pitchFamily="34" charset="0"/>
                          <a:cs typeface="Myriad Pro" panose="020B0503030403020204" pitchFamily="34" charset="0"/>
                        </a:rPr>
                        <a:t>Face validity</a:t>
                      </a:r>
                      <a:endParaRPr lang="en-US" sz="900">
                        <a:effectLst/>
                        <a:latin typeface="Myriad Pro" panose="020B0503030403020204" pitchFamily="34" charset="0"/>
                        <a:ea typeface="Myriad Pro" panose="020B0503030403020204" pitchFamily="34" charset="0"/>
                        <a:cs typeface="Myriad Pro" panose="020B0503030403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ct val="107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Myriad Pro" panose="020B0503030403020204" pitchFamily="34" charset="0"/>
                          <a:ea typeface="Myriad Pro" panose="020B0503030403020204" pitchFamily="34" charset="0"/>
                          <a:cs typeface="Myriad Pro" panose="020B0503030403020204" pitchFamily="34" charset="0"/>
                        </a:rPr>
                        <a:t>High</a:t>
                      </a:r>
                      <a:endParaRPr lang="en-US" sz="900">
                        <a:effectLst/>
                        <a:latin typeface="Myriad Pro" panose="020B0503030403020204" pitchFamily="34" charset="0"/>
                        <a:ea typeface="Myriad Pro" panose="020B0503030403020204" pitchFamily="34" charset="0"/>
                        <a:cs typeface="Myriad Pro" panose="020B0503030403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marR="0">
                        <a:lnSpc>
                          <a:spcPct val="107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Myriad Pro" panose="020B0503030403020204" pitchFamily="34" charset="0"/>
                          <a:ea typeface="Myriad Pro" panose="020B0503030403020204" pitchFamily="34" charset="0"/>
                          <a:cs typeface="Myriad Pro" panose="020B0503030403020204" pitchFamily="34" charset="0"/>
                        </a:rPr>
                        <a:t>Low</a:t>
                      </a:r>
                      <a:endParaRPr lang="en-US" sz="900">
                        <a:effectLst/>
                        <a:latin typeface="Myriad Pro" panose="020B0503030403020204" pitchFamily="34" charset="0"/>
                        <a:ea typeface="Myriad Pro" panose="020B0503030403020204" pitchFamily="34" charset="0"/>
                        <a:cs typeface="Myriad Pro" panose="020B0503030403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 marR="0">
                        <a:lnSpc>
                          <a:spcPct val="107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Myriad Pro" panose="020B0503030403020204" pitchFamily="34" charset="0"/>
                          <a:ea typeface="Myriad Pro" panose="020B0503030403020204" pitchFamily="34" charset="0"/>
                          <a:cs typeface="Myriad Pro" panose="020B0503030403020204" pitchFamily="34" charset="0"/>
                        </a:rPr>
                        <a:t>High</a:t>
                      </a:r>
                      <a:endParaRPr lang="en-US" sz="900">
                        <a:effectLst/>
                        <a:latin typeface="Myriad Pro" panose="020B0503030403020204" pitchFamily="34" charset="0"/>
                        <a:ea typeface="Myriad Pro" panose="020B0503030403020204" pitchFamily="34" charset="0"/>
                        <a:cs typeface="Myriad Pro" panose="020B0503030403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9850" marR="0">
                        <a:lnSpc>
                          <a:spcPct val="107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Myriad Pro" panose="020B0503030403020204" pitchFamily="34" charset="0"/>
                          <a:ea typeface="Myriad Pro" panose="020B0503030403020204" pitchFamily="34" charset="0"/>
                          <a:cs typeface="Myriad Pro" panose="020B0503030403020204" pitchFamily="34" charset="0"/>
                        </a:rPr>
                        <a:t>Medium</a:t>
                      </a:r>
                      <a:endParaRPr lang="en-US" sz="900">
                        <a:effectLst/>
                        <a:latin typeface="Myriad Pro" panose="020B0503030403020204" pitchFamily="34" charset="0"/>
                        <a:ea typeface="Myriad Pro" panose="020B0503030403020204" pitchFamily="34" charset="0"/>
                        <a:cs typeface="Myriad Pro" panose="020B0503030403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9215" marR="0">
                        <a:lnSpc>
                          <a:spcPct val="107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Myriad Pro" panose="020B0503030403020204" pitchFamily="34" charset="0"/>
                          <a:ea typeface="Myriad Pro" panose="020B0503030403020204" pitchFamily="34" charset="0"/>
                          <a:cs typeface="Myriad Pro" panose="020B0503030403020204" pitchFamily="34" charset="0"/>
                        </a:rPr>
                        <a:t>High</a:t>
                      </a:r>
                      <a:endParaRPr lang="en-US" sz="900">
                        <a:effectLst/>
                        <a:latin typeface="Myriad Pro" panose="020B0503030403020204" pitchFamily="34" charset="0"/>
                        <a:ea typeface="Myriad Pro" panose="020B0503030403020204" pitchFamily="34" charset="0"/>
                        <a:cs typeface="Myriad Pro" panose="020B0503030403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120" marR="170815">
                        <a:lnSpc>
                          <a:spcPts val="11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Myriad Pro" panose="020B0503030403020204" pitchFamily="34" charset="0"/>
                          <a:ea typeface="Myriad Pro" panose="020B0503030403020204" pitchFamily="34" charset="0"/>
                          <a:cs typeface="Myriad Pro" panose="020B0503030403020204" pitchFamily="34" charset="0"/>
                        </a:rPr>
                        <a:t>High (retro pretest model recommended)</a:t>
                      </a:r>
                      <a:endParaRPr lang="en-US" sz="900">
                        <a:effectLst/>
                        <a:latin typeface="Myriad Pro" panose="020B0503030403020204" pitchFamily="34" charset="0"/>
                        <a:ea typeface="Myriad Pro" panose="020B0503030403020204" pitchFamily="34" charset="0"/>
                        <a:cs typeface="Myriad Pro" panose="020B0503030403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5482799"/>
                  </a:ext>
                </a:extLst>
              </a:tr>
              <a:tr h="122682">
                <a:tc>
                  <a:txBody>
                    <a:bodyPr/>
                    <a:lstStyle/>
                    <a:p>
                      <a:pPr marL="49530" marR="0">
                        <a:lnSpc>
                          <a:spcPts val="103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Myriad Pro" panose="020B0503030403020204" pitchFamily="34" charset="0"/>
                          <a:ea typeface="Myriad Pro" panose="020B0503030403020204" pitchFamily="34" charset="0"/>
                          <a:cs typeface="Myriad Pro" panose="020B0503030403020204" pitchFamily="34" charset="0"/>
                        </a:rPr>
                        <a:t>Cost</a:t>
                      </a:r>
                      <a:endParaRPr lang="en-US" sz="900">
                        <a:effectLst/>
                        <a:latin typeface="Myriad Pro" panose="020B0503030403020204" pitchFamily="34" charset="0"/>
                        <a:ea typeface="Myriad Pro" panose="020B0503030403020204" pitchFamily="34" charset="0"/>
                        <a:cs typeface="Myriad Pro" panose="020B0503030403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03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Myriad Pro" panose="020B0503030403020204" pitchFamily="34" charset="0"/>
                          <a:ea typeface="Myriad Pro" panose="020B0503030403020204" pitchFamily="34" charset="0"/>
                          <a:cs typeface="Myriad Pro" panose="020B0503030403020204" pitchFamily="34" charset="0"/>
                        </a:rPr>
                        <a:t>Free</a:t>
                      </a:r>
                      <a:endParaRPr lang="en-US" sz="900">
                        <a:effectLst/>
                        <a:latin typeface="Myriad Pro" panose="020B0503030403020204" pitchFamily="34" charset="0"/>
                        <a:ea typeface="Myriad Pro" panose="020B0503030403020204" pitchFamily="34" charset="0"/>
                        <a:cs typeface="Myriad Pro" panose="020B0503030403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68580" marR="0">
                        <a:lnSpc>
                          <a:spcPts val="103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Myriad Pro" panose="020B0503030403020204" pitchFamily="34" charset="0"/>
                          <a:ea typeface="Myriad Pro" panose="020B0503030403020204" pitchFamily="34" charset="0"/>
                          <a:cs typeface="Myriad Pro" panose="020B0503030403020204" pitchFamily="34" charset="0"/>
                        </a:rPr>
                        <a:t>Annual institutional</a:t>
                      </a:r>
                      <a:endParaRPr lang="en-US" sz="900">
                        <a:effectLst/>
                        <a:latin typeface="Myriad Pro" panose="020B0503030403020204" pitchFamily="34" charset="0"/>
                        <a:ea typeface="Myriad Pro" panose="020B0503030403020204" pitchFamily="34" charset="0"/>
                        <a:cs typeface="Myriad Pro" panose="020B0503030403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67945" marR="0">
                        <a:lnSpc>
                          <a:spcPts val="103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Myriad Pro" panose="020B0503030403020204" pitchFamily="34" charset="0"/>
                          <a:ea typeface="Myriad Pro" panose="020B0503030403020204" pitchFamily="34" charset="0"/>
                          <a:cs typeface="Myriad Pro" panose="020B0503030403020204" pitchFamily="34" charset="0"/>
                        </a:rPr>
                        <a:t>$11 per student (T1)</a:t>
                      </a:r>
                      <a:endParaRPr lang="en-US" sz="900">
                        <a:effectLst/>
                        <a:latin typeface="Myriad Pro" panose="020B0503030403020204" pitchFamily="34" charset="0"/>
                        <a:ea typeface="Myriad Pro" panose="020B0503030403020204" pitchFamily="34" charset="0"/>
                        <a:cs typeface="Myriad Pro" panose="020B0503030403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69850" marR="0">
                        <a:lnSpc>
                          <a:spcPts val="103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Myriad Pro" panose="020B0503030403020204" pitchFamily="34" charset="0"/>
                          <a:ea typeface="Myriad Pro" panose="020B0503030403020204" pitchFamily="34" charset="0"/>
                          <a:cs typeface="Myriad Pro" panose="020B0503030403020204" pitchFamily="34" charset="0"/>
                        </a:rPr>
                        <a:t>$12 per student and $18</a:t>
                      </a:r>
                      <a:endParaRPr lang="en-US" sz="900">
                        <a:effectLst/>
                        <a:latin typeface="Myriad Pro" panose="020B0503030403020204" pitchFamily="34" charset="0"/>
                        <a:ea typeface="Myriad Pro" panose="020B0503030403020204" pitchFamily="34" charset="0"/>
                        <a:cs typeface="Myriad Pro" panose="020B0503030403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69215" marR="0">
                        <a:lnSpc>
                          <a:spcPts val="103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Myriad Pro" panose="020B0503030403020204" pitchFamily="34" charset="0"/>
                          <a:ea typeface="Myriad Pro" panose="020B0503030403020204" pitchFamily="34" charset="0"/>
                          <a:cs typeface="Myriad Pro" panose="020B0503030403020204" pitchFamily="34" charset="0"/>
                        </a:rPr>
                        <a:t>$14 per person in</a:t>
                      </a:r>
                      <a:endParaRPr lang="en-US" sz="900">
                        <a:effectLst/>
                        <a:latin typeface="Myriad Pro" panose="020B0503030403020204" pitchFamily="34" charset="0"/>
                        <a:ea typeface="Myriad Pro" panose="020B0503030403020204" pitchFamily="34" charset="0"/>
                        <a:cs typeface="Myriad Pro" panose="020B0503030403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71120" marR="0">
                        <a:lnSpc>
                          <a:spcPts val="103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Myriad Pro" panose="020B0503030403020204" pitchFamily="34" charset="0"/>
                          <a:ea typeface="Myriad Pro" panose="020B0503030403020204" pitchFamily="34" charset="0"/>
                          <a:cs typeface="Myriad Pro" panose="020B0503030403020204" pitchFamily="34" charset="0"/>
                        </a:rPr>
                        <a:t>Free</a:t>
                      </a:r>
                      <a:endParaRPr lang="en-US" sz="900">
                        <a:effectLst/>
                        <a:latin typeface="Myriad Pro" panose="020B0503030403020204" pitchFamily="34" charset="0"/>
                        <a:ea typeface="Myriad Pro" panose="020B0503030403020204" pitchFamily="34" charset="0"/>
                        <a:cs typeface="Myriad Pro" panose="020B0503030403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303528"/>
                  </a:ext>
                </a:extLst>
              </a:tr>
              <a:tr h="12489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Myriad Pro" panose="020B0503030403020204" pitchFamily="34" charset="0"/>
                          <a:ea typeface="Myriad Pro" panose="020B0503030403020204" pitchFamily="34" charset="0"/>
                          <a:cs typeface="Myriad Pro" panose="020B0503030403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Myriad Pro" panose="020B0503030403020204" pitchFamily="34" charset="0"/>
                        <a:ea typeface="Myriad Pro" panose="020B0503030403020204" pitchFamily="34" charset="0"/>
                        <a:cs typeface="Myriad Pro" panose="020B0503030403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Myriad Pro" panose="020B0503030403020204" pitchFamily="34" charset="0"/>
                          <a:ea typeface="Myriad Pro" panose="020B0503030403020204" pitchFamily="34" charset="0"/>
                          <a:cs typeface="Myriad Pro" panose="020B0503030403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Myriad Pro" panose="020B0503030403020204" pitchFamily="34" charset="0"/>
                        <a:ea typeface="Myriad Pro" panose="020B0503030403020204" pitchFamily="34" charset="0"/>
                        <a:cs typeface="Myriad Pro" panose="020B0503030403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68580" marR="0">
                        <a:lnSpc>
                          <a:spcPts val="10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Myriad Pro" panose="020B0503030403020204" pitchFamily="34" charset="0"/>
                          <a:ea typeface="Myriad Pro" panose="020B0503030403020204" pitchFamily="34" charset="0"/>
                          <a:cs typeface="Myriad Pro" panose="020B0503030403020204" pitchFamily="34" charset="0"/>
                        </a:rPr>
                        <a:t>license, with cost</a:t>
                      </a:r>
                      <a:endParaRPr lang="en-US" sz="900">
                        <a:effectLst/>
                        <a:latin typeface="Myriad Pro" panose="020B0503030403020204" pitchFamily="34" charset="0"/>
                        <a:ea typeface="Myriad Pro" panose="020B0503030403020204" pitchFamily="34" charset="0"/>
                        <a:cs typeface="Myriad Pro" panose="020B0503030403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67945" marR="0">
                        <a:lnSpc>
                          <a:spcPts val="10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Myriad Pro" panose="020B0503030403020204" pitchFamily="34" charset="0"/>
                          <a:ea typeface="Myriad Pro" panose="020B0503030403020204" pitchFamily="34" charset="0"/>
                          <a:cs typeface="Myriad Pro" panose="020B0503030403020204" pitchFamily="34" charset="0"/>
                        </a:rPr>
                        <a:t>$20 per student (T2)</a:t>
                      </a:r>
                      <a:endParaRPr lang="en-US" sz="900">
                        <a:effectLst/>
                        <a:latin typeface="Myriad Pro" panose="020B0503030403020204" pitchFamily="34" charset="0"/>
                        <a:ea typeface="Myriad Pro" panose="020B0503030403020204" pitchFamily="34" charset="0"/>
                        <a:cs typeface="Myriad Pro" panose="020B0503030403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69850" marR="0">
                        <a:lnSpc>
                          <a:spcPts val="10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Myriad Pro" panose="020B0503030403020204" pitchFamily="34" charset="0"/>
                          <a:ea typeface="Myriad Pro" panose="020B0503030403020204" pitchFamily="34" charset="0"/>
                          <a:cs typeface="Myriad Pro" panose="020B0503030403020204" pitchFamily="34" charset="0"/>
                        </a:rPr>
                        <a:t>per non-student</a:t>
                      </a:r>
                      <a:endParaRPr lang="en-US" sz="900">
                        <a:effectLst/>
                        <a:latin typeface="Myriad Pro" panose="020B0503030403020204" pitchFamily="34" charset="0"/>
                        <a:ea typeface="Myriad Pro" panose="020B0503030403020204" pitchFamily="34" charset="0"/>
                        <a:cs typeface="Myriad Pro" panose="020B0503030403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69215" marR="0">
                        <a:lnSpc>
                          <a:spcPts val="10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Myriad Pro" panose="020B0503030403020204" pitchFamily="34" charset="0"/>
                          <a:ea typeface="Myriad Pro" panose="020B0503030403020204" pitchFamily="34" charset="0"/>
                          <a:cs typeface="Myriad Pro" panose="020B0503030403020204" pitchFamily="34" charset="0"/>
                        </a:rPr>
                        <a:t>academic contexts plus</a:t>
                      </a:r>
                      <a:endParaRPr lang="en-US" sz="900">
                        <a:effectLst/>
                        <a:latin typeface="Myriad Pro" panose="020B0503030403020204" pitchFamily="34" charset="0"/>
                        <a:ea typeface="Myriad Pro" panose="020B0503030403020204" pitchFamily="34" charset="0"/>
                        <a:cs typeface="Myriad Pro" panose="020B0503030403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Myriad Pro" panose="020B0503030403020204" pitchFamily="34" charset="0"/>
                          <a:ea typeface="Myriad Pro" panose="020B0503030403020204" pitchFamily="34" charset="0"/>
                          <a:cs typeface="Myriad Pro" panose="020B0503030403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Myriad Pro" panose="020B0503030403020204" pitchFamily="34" charset="0"/>
                        <a:ea typeface="Myriad Pro" panose="020B0503030403020204" pitchFamily="34" charset="0"/>
                        <a:cs typeface="Myriad Pro" panose="020B0503030403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1152934"/>
                  </a:ext>
                </a:extLst>
              </a:tr>
              <a:tr h="12489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Myriad Pro" panose="020B0503030403020204" pitchFamily="34" charset="0"/>
                          <a:ea typeface="Myriad Pro" panose="020B0503030403020204" pitchFamily="34" charset="0"/>
                          <a:cs typeface="Myriad Pro" panose="020B0503030403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Myriad Pro" panose="020B0503030403020204" pitchFamily="34" charset="0"/>
                        <a:ea typeface="Myriad Pro" panose="020B0503030403020204" pitchFamily="34" charset="0"/>
                        <a:cs typeface="Myriad Pro" panose="020B0503030403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Myriad Pro" panose="020B0503030403020204" pitchFamily="34" charset="0"/>
                          <a:ea typeface="Myriad Pro" panose="020B0503030403020204" pitchFamily="34" charset="0"/>
                          <a:cs typeface="Myriad Pro" panose="020B0503030403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Myriad Pro" panose="020B0503030403020204" pitchFamily="34" charset="0"/>
                        <a:ea typeface="Myriad Pro" panose="020B0503030403020204" pitchFamily="34" charset="0"/>
                        <a:cs typeface="Myriad Pro" panose="020B0503030403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68580" marR="0">
                        <a:lnSpc>
                          <a:spcPts val="104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Myriad Pro" panose="020B0503030403020204" pitchFamily="34" charset="0"/>
                          <a:ea typeface="Myriad Pro" panose="020B0503030403020204" pitchFamily="34" charset="0"/>
                          <a:cs typeface="Myriad Pro" panose="020B0503030403020204" pitchFamily="34" charset="0"/>
                        </a:rPr>
                        <a:t>structured by size of</a:t>
                      </a:r>
                      <a:endParaRPr lang="en-US" sz="900">
                        <a:effectLst/>
                        <a:latin typeface="Myriad Pro" panose="020B0503030403020204" pitchFamily="34" charset="0"/>
                        <a:ea typeface="Myriad Pro" panose="020B0503030403020204" pitchFamily="34" charset="0"/>
                        <a:cs typeface="Myriad Pro" panose="020B0503030403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67945" marR="0">
                        <a:lnSpc>
                          <a:spcPts val="104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Myriad Pro" panose="020B0503030403020204" pitchFamily="34" charset="0"/>
                          <a:ea typeface="Myriad Pro" panose="020B0503030403020204" pitchFamily="34" charset="0"/>
                          <a:cs typeface="Myriad Pro" panose="020B0503030403020204" pitchFamily="34" charset="0"/>
                        </a:rPr>
                        <a:t>$50 group reports</a:t>
                      </a:r>
                      <a:endParaRPr lang="en-US" sz="900">
                        <a:effectLst/>
                        <a:latin typeface="Myriad Pro" panose="020B0503030403020204" pitchFamily="34" charset="0"/>
                        <a:ea typeface="Myriad Pro" panose="020B0503030403020204" pitchFamily="34" charset="0"/>
                        <a:cs typeface="Myriad Pro" panose="020B0503030403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Myriad Pro" panose="020B0503030403020204" pitchFamily="34" charset="0"/>
                          <a:ea typeface="Myriad Pro" panose="020B0503030403020204" pitchFamily="34" charset="0"/>
                          <a:cs typeface="Myriad Pro" panose="020B0503030403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Myriad Pro" panose="020B0503030403020204" pitchFamily="34" charset="0"/>
                        <a:ea typeface="Myriad Pro" panose="020B0503030403020204" pitchFamily="34" charset="0"/>
                        <a:cs typeface="Myriad Pro" panose="020B0503030403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69215" marR="0">
                        <a:lnSpc>
                          <a:spcPts val="104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Myriad Pro" panose="020B0503030403020204" pitchFamily="34" charset="0"/>
                          <a:ea typeface="Myriad Pro" panose="020B0503030403020204" pitchFamily="34" charset="0"/>
                          <a:cs typeface="Myriad Pro" panose="020B0503030403020204" pitchFamily="34" charset="0"/>
                        </a:rPr>
                        <a:t>bulk pricing and</a:t>
                      </a:r>
                      <a:endParaRPr lang="en-US" sz="900">
                        <a:effectLst/>
                        <a:latin typeface="Myriad Pro" panose="020B0503030403020204" pitchFamily="34" charset="0"/>
                        <a:ea typeface="Myriad Pro" panose="020B0503030403020204" pitchFamily="34" charset="0"/>
                        <a:cs typeface="Myriad Pro" panose="020B0503030403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Myriad Pro" panose="020B0503030403020204" pitchFamily="34" charset="0"/>
                          <a:ea typeface="Myriad Pro" panose="020B0503030403020204" pitchFamily="34" charset="0"/>
                          <a:cs typeface="Myriad Pro" panose="020B0503030403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Myriad Pro" panose="020B0503030403020204" pitchFamily="34" charset="0"/>
                        <a:ea typeface="Myriad Pro" panose="020B0503030403020204" pitchFamily="34" charset="0"/>
                        <a:cs typeface="Myriad Pro" panose="020B0503030403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6433782"/>
                  </a:ext>
                </a:extLst>
              </a:tr>
              <a:tr h="12489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Myriad Pro" panose="020B0503030403020204" pitchFamily="34" charset="0"/>
                          <a:ea typeface="Myriad Pro" panose="020B0503030403020204" pitchFamily="34" charset="0"/>
                          <a:cs typeface="Myriad Pro" panose="020B0503030403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Myriad Pro" panose="020B0503030403020204" pitchFamily="34" charset="0"/>
                        <a:ea typeface="Myriad Pro" panose="020B0503030403020204" pitchFamily="34" charset="0"/>
                        <a:cs typeface="Myriad Pro" panose="020B0503030403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Myriad Pro" panose="020B0503030403020204" pitchFamily="34" charset="0"/>
                          <a:ea typeface="Myriad Pro" panose="020B0503030403020204" pitchFamily="34" charset="0"/>
                          <a:cs typeface="Myriad Pro" panose="020B0503030403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Myriad Pro" panose="020B0503030403020204" pitchFamily="34" charset="0"/>
                        <a:ea typeface="Myriad Pro" panose="020B0503030403020204" pitchFamily="34" charset="0"/>
                        <a:cs typeface="Myriad Pro" panose="020B0503030403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68580" marR="0">
                        <a:lnSpc>
                          <a:spcPts val="10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Myriad Pro" panose="020B0503030403020204" pitchFamily="34" charset="0"/>
                          <a:ea typeface="Myriad Pro" panose="020B0503030403020204" pitchFamily="34" charset="0"/>
                          <a:cs typeface="Myriad Pro" panose="020B0503030403020204" pitchFamily="34" charset="0"/>
                        </a:rPr>
                        <a:t>university</a:t>
                      </a:r>
                      <a:endParaRPr lang="en-US" sz="900">
                        <a:effectLst/>
                        <a:latin typeface="Myriad Pro" panose="020B0503030403020204" pitchFamily="34" charset="0"/>
                        <a:ea typeface="Myriad Pro" panose="020B0503030403020204" pitchFamily="34" charset="0"/>
                        <a:cs typeface="Myriad Pro" panose="020B0503030403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Myriad Pro" panose="020B0503030403020204" pitchFamily="34" charset="0"/>
                          <a:ea typeface="Myriad Pro" panose="020B0503030403020204" pitchFamily="34" charset="0"/>
                          <a:cs typeface="Myriad Pro" panose="020B0503030403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Myriad Pro" panose="020B0503030403020204" pitchFamily="34" charset="0"/>
                        <a:ea typeface="Myriad Pro" panose="020B0503030403020204" pitchFamily="34" charset="0"/>
                        <a:cs typeface="Myriad Pro" panose="020B0503030403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Myriad Pro" panose="020B0503030403020204" pitchFamily="34" charset="0"/>
                          <a:ea typeface="Myriad Pro" panose="020B0503030403020204" pitchFamily="34" charset="0"/>
                          <a:cs typeface="Myriad Pro" panose="020B0503030403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Myriad Pro" panose="020B0503030403020204" pitchFamily="34" charset="0"/>
                        <a:ea typeface="Myriad Pro" panose="020B0503030403020204" pitchFamily="34" charset="0"/>
                        <a:cs typeface="Myriad Pro" panose="020B0503030403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69215" marR="0">
                        <a:lnSpc>
                          <a:spcPts val="10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Myriad Pro" panose="020B0503030403020204" pitchFamily="34" charset="0"/>
                          <a:ea typeface="Myriad Pro" panose="020B0503030403020204" pitchFamily="34" charset="0"/>
                          <a:cs typeface="Myriad Pro" panose="020B0503030403020204" pitchFamily="34" charset="0"/>
                        </a:rPr>
                        <a:t>research discounts</a:t>
                      </a:r>
                      <a:endParaRPr lang="en-US" sz="900">
                        <a:effectLst/>
                        <a:latin typeface="Myriad Pro" panose="020B0503030403020204" pitchFamily="34" charset="0"/>
                        <a:ea typeface="Myriad Pro" panose="020B0503030403020204" pitchFamily="34" charset="0"/>
                        <a:cs typeface="Myriad Pro" panose="020B0503030403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Myriad Pro" panose="020B0503030403020204" pitchFamily="34" charset="0"/>
                          <a:ea typeface="Myriad Pro" panose="020B0503030403020204" pitchFamily="34" charset="0"/>
                          <a:cs typeface="Myriad Pro" panose="020B0503030403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Myriad Pro" panose="020B0503030403020204" pitchFamily="34" charset="0"/>
                        <a:ea typeface="Myriad Pro" panose="020B0503030403020204" pitchFamily="34" charset="0"/>
                        <a:cs typeface="Myriad Pro" panose="020B0503030403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3324489"/>
                  </a:ext>
                </a:extLst>
              </a:tr>
              <a:tr h="12489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Myriad Pro" panose="020B0503030403020204" pitchFamily="34" charset="0"/>
                          <a:ea typeface="Myriad Pro" panose="020B0503030403020204" pitchFamily="34" charset="0"/>
                          <a:cs typeface="Myriad Pro" panose="020B0503030403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Myriad Pro" panose="020B0503030403020204" pitchFamily="34" charset="0"/>
                        <a:ea typeface="Myriad Pro" panose="020B0503030403020204" pitchFamily="34" charset="0"/>
                        <a:cs typeface="Myriad Pro" panose="020B0503030403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Myriad Pro" panose="020B0503030403020204" pitchFamily="34" charset="0"/>
                          <a:ea typeface="Myriad Pro" panose="020B0503030403020204" pitchFamily="34" charset="0"/>
                          <a:cs typeface="Myriad Pro" panose="020B0503030403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Myriad Pro" panose="020B0503030403020204" pitchFamily="34" charset="0"/>
                        <a:ea typeface="Myriad Pro" panose="020B0503030403020204" pitchFamily="34" charset="0"/>
                        <a:cs typeface="Myriad Pro" panose="020B0503030403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Myriad Pro" panose="020B0503030403020204" pitchFamily="34" charset="0"/>
                          <a:ea typeface="Myriad Pro" panose="020B0503030403020204" pitchFamily="34" charset="0"/>
                          <a:cs typeface="Myriad Pro" panose="020B0503030403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Myriad Pro" panose="020B0503030403020204" pitchFamily="34" charset="0"/>
                        <a:ea typeface="Myriad Pro" panose="020B0503030403020204" pitchFamily="34" charset="0"/>
                        <a:cs typeface="Myriad Pro" panose="020B0503030403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Myriad Pro" panose="020B0503030403020204" pitchFamily="34" charset="0"/>
                          <a:ea typeface="Myriad Pro" panose="020B0503030403020204" pitchFamily="34" charset="0"/>
                          <a:cs typeface="Myriad Pro" panose="020B0503030403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Myriad Pro" panose="020B0503030403020204" pitchFamily="34" charset="0"/>
                        <a:ea typeface="Myriad Pro" panose="020B0503030403020204" pitchFamily="34" charset="0"/>
                        <a:cs typeface="Myriad Pro" panose="020B0503030403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Myriad Pro" panose="020B0503030403020204" pitchFamily="34" charset="0"/>
                          <a:ea typeface="Myriad Pro" panose="020B0503030403020204" pitchFamily="34" charset="0"/>
                          <a:cs typeface="Myriad Pro" panose="020B0503030403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Myriad Pro" panose="020B0503030403020204" pitchFamily="34" charset="0"/>
                        <a:ea typeface="Myriad Pro" panose="020B0503030403020204" pitchFamily="34" charset="0"/>
                        <a:cs typeface="Myriad Pro" panose="020B0503030403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9215" marR="0">
                        <a:lnSpc>
                          <a:spcPts val="10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Myriad Pro" panose="020B0503030403020204" pitchFamily="34" charset="0"/>
                          <a:ea typeface="Myriad Pro" panose="020B0503030403020204" pitchFamily="34" charset="0"/>
                          <a:cs typeface="Myriad Pro" panose="020B0503030403020204" pitchFamily="34" charset="0"/>
                        </a:rPr>
                        <a:t>available</a:t>
                      </a:r>
                      <a:endParaRPr lang="en-US" sz="900">
                        <a:effectLst/>
                        <a:latin typeface="Myriad Pro" panose="020B0503030403020204" pitchFamily="34" charset="0"/>
                        <a:ea typeface="Myriad Pro" panose="020B0503030403020204" pitchFamily="34" charset="0"/>
                        <a:cs typeface="Myriad Pro" panose="020B0503030403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Myriad Pro" panose="020B0503030403020204" pitchFamily="34" charset="0"/>
                          <a:ea typeface="Myriad Pro" panose="020B0503030403020204" pitchFamily="34" charset="0"/>
                          <a:cs typeface="Myriad Pro" panose="020B0503030403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Myriad Pro" panose="020B0503030403020204" pitchFamily="34" charset="0"/>
                        <a:ea typeface="Myriad Pro" panose="020B0503030403020204" pitchFamily="34" charset="0"/>
                        <a:cs typeface="Myriad Pro" panose="020B0503030403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525665"/>
                  </a:ext>
                </a:extLst>
              </a:tr>
              <a:tr h="246986">
                <a:tc>
                  <a:txBody>
                    <a:bodyPr/>
                    <a:lstStyle/>
                    <a:p>
                      <a:pPr marL="49530" marR="0">
                        <a:lnSpc>
                          <a:spcPts val="11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Myriad Pro" panose="020B0503030403020204" pitchFamily="34" charset="0"/>
                          <a:ea typeface="Myriad Pro" panose="020B0503030403020204" pitchFamily="34" charset="0"/>
                          <a:cs typeface="Myriad Pro" panose="020B0503030403020204" pitchFamily="34" charset="0"/>
                        </a:rPr>
                        <a:t>Requires</a:t>
                      </a:r>
                      <a:endParaRPr lang="en-US" sz="900">
                        <a:effectLst/>
                        <a:latin typeface="Myriad Pro" panose="020B0503030403020204" pitchFamily="34" charset="0"/>
                        <a:ea typeface="Myriad Pro" panose="020B0503030403020204" pitchFamily="34" charset="0"/>
                        <a:cs typeface="Myriad Pro" panose="020B0503030403020204" pitchFamily="34" charset="0"/>
                      </a:endParaRPr>
                    </a:p>
                    <a:p>
                      <a:pPr marL="49530" marR="0">
                        <a:lnSpc>
                          <a:spcPts val="10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Myriad Pro" panose="020B0503030403020204" pitchFamily="34" charset="0"/>
                          <a:ea typeface="Myriad Pro" panose="020B0503030403020204" pitchFamily="34" charset="0"/>
                          <a:cs typeface="Myriad Pro" panose="020B0503030403020204" pitchFamily="34" charset="0"/>
                        </a:rPr>
                        <a:t>Debrief</a:t>
                      </a:r>
                      <a:endParaRPr lang="en-US" sz="900">
                        <a:effectLst/>
                        <a:latin typeface="Myriad Pro" panose="020B0503030403020204" pitchFamily="34" charset="0"/>
                        <a:ea typeface="Myriad Pro" panose="020B0503030403020204" pitchFamily="34" charset="0"/>
                        <a:cs typeface="Myriad Pro" panose="020B0503030403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13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Myriad Pro" panose="020B0503030403020204" pitchFamily="34" charset="0"/>
                          <a:ea typeface="Myriad Pro" panose="020B0503030403020204" pitchFamily="34" charset="0"/>
                          <a:cs typeface="Myriad Pro" panose="020B0503030403020204" pitchFamily="34" charset="0"/>
                        </a:rPr>
                        <a:t>No</a:t>
                      </a:r>
                      <a:endParaRPr lang="en-US" sz="900">
                        <a:effectLst/>
                        <a:latin typeface="Myriad Pro" panose="020B0503030403020204" pitchFamily="34" charset="0"/>
                        <a:ea typeface="Myriad Pro" panose="020B0503030403020204" pitchFamily="34" charset="0"/>
                        <a:cs typeface="Myriad Pro" panose="020B0503030403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marR="0">
                        <a:lnSpc>
                          <a:spcPts val="113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Myriad Pro" panose="020B0503030403020204" pitchFamily="34" charset="0"/>
                          <a:ea typeface="Myriad Pro" panose="020B0503030403020204" pitchFamily="34" charset="0"/>
                          <a:cs typeface="Myriad Pro" panose="020B0503030403020204" pitchFamily="34" charset="0"/>
                        </a:rPr>
                        <a:t>Individual – No</a:t>
                      </a:r>
                      <a:endParaRPr lang="en-US" sz="900">
                        <a:effectLst/>
                        <a:latin typeface="Myriad Pro" panose="020B0503030403020204" pitchFamily="34" charset="0"/>
                        <a:ea typeface="Myriad Pro" panose="020B0503030403020204" pitchFamily="34" charset="0"/>
                        <a:cs typeface="Myriad Pro" panose="020B0503030403020204" pitchFamily="34" charset="0"/>
                      </a:endParaRPr>
                    </a:p>
                    <a:p>
                      <a:pPr marL="68580" marR="0">
                        <a:lnSpc>
                          <a:spcPts val="10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Myriad Pro" panose="020B0503030403020204" pitchFamily="34" charset="0"/>
                          <a:ea typeface="Myriad Pro" panose="020B0503030403020204" pitchFamily="34" charset="0"/>
                          <a:cs typeface="Myriad Pro" panose="020B0503030403020204" pitchFamily="34" charset="0"/>
                        </a:rPr>
                        <a:t>Group – Yes</a:t>
                      </a:r>
                      <a:endParaRPr lang="en-US" sz="900">
                        <a:effectLst/>
                        <a:latin typeface="Myriad Pro" panose="020B0503030403020204" pitchFamily="34" charset="0"/>
                        <a:ea typeface="Myriad Pro" panose="020B0503030403020204" pitchFamily="34" charset="0"/>
                        <a:cs typeface="Myriad Pro" panose="020B0503030403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 marR="0">
                        <a:lnSpc>
                          <a:spcPts val="113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Myriad Pro" panose="020B0503030403020204" pitchFamily="34" charset="0"/>
                          <a:ea typeface="Myriad Pro" panose="020B0503030403020204" pitchFamily="34" charset="0"/>
                          <a:cs typeface="Myriad Pro" panose="020B0503030403020204" pitchFamily="34" charset="0"/>
                        </a:rPr>
                        <a:t>Individual – No</a:t>
                      </a:r>
                      <a:endParaRPr lang="en-US" sz="900">
                        <a:effectLst/>
                        <a:latin typeface="Myriad Pro" panose="020B0503030403020204" pitchFamily="34" charset="0"/>
                        <a:ea typeface="Myriad Pro" panose="020B0503030403020204" pitchFamily="34" charset="0"/>
                        <a:cs typeface="Myriad Pro" panose="020B0503030403020204" pitchFamily="34" charset="0"/>
                      </a:endParaRPr>
                    </a:p>
                    <a:p>
                      <a:pPr marL="67945" marR="0">
                        <a:lnSpc>
                          <a:spcPts val="10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Myriad Pro" panose="020B0503030403020204" pitchFamily="34" charset="0"/>
                          <a:ea typeface="Myriad Pro" panose="020B0503030403020204" pitchFamily="34" charset="0"/>
                          <a:cs typeface="Myriad Pro" panose="020B0503030403020204" pitchFamily="34" charset="0"/>
                        </a:rPr>
                        <a:t>Group – Yes</a:t>
                      </a:r>
                      <a:endParaRPr lang="en-US" sz="900">
                        <a:effectLst/>
                        <a:latin typeface="Myriad Pro" panose="020B0503030403020204" pitchFamily="34" charset="0"/>
                        <a:ea typeface="Myriad Pro" panose="020B0503030403020204" pitchFamily="34" charset="0"/>
                        <a:cs typeface="Myriad Pro" panose="020B0503030403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9850" marR="0">
                        <a:lnSpc>
                          <a:spcPts val="113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Myriad Pro" panose="020B0503030403020204" pitchFamily="34" charset="0"/>
                          <a:ea typeface="Myriad Pro" panose="020B0503030403020204" pitchFamily="34" charset="0"/>
                          <a:cs typeface="Myriad Pro" panose="020B0503030403020204" pitchFamily="34" charset="0"/>
                        </a:rPr>
                        <a:t>Yes</a:t>
                      </a:r>
                      <a:endParaRPr lang="en-US" sz="900">
                        <a:effectLst/>
                        <a:latin typeface="Myriad Pro" panose="020B0503030403020204" pitchFamily="34" charset="0"/>
                        <a:ea typeface="Myriad Pro" panose="020B0503030403020204" pitchFamily="34" charset="0"/>
                        <a:cs typeface="Myriad Pro" panose="020B0503030403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9215" marR="0">
                        <a:lnSpc>
                          <a:spcPts val="113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Myriad Pro" panose="020B0503030403020204" pitchFamily="34" charset="0"/>
                          <a:ea typeface="Myriad Pro" panose="020B0503030403020204" pitchFamily="34" charset="0"/>
                          <a:cs typeface="Myriad Pro" panose="020B0503030403020204" pitchFamily="34" charset="0"/>
                        </a:rPr>
                        <a:t>Individual – No</a:t>
                      </a:r>
                      <a:endParaRPr lang="en-US" sz="900">
                        <a:effectLst/>
                        <a:latin typeface="Myriad Pro" panose="020B0503030403020204" pitchFamily="34" charset="0"/>
                        <a:ea typeface="Myriad Pro" panose="020B0503030403020204" pitchFamily="34" charset="0"/>
                        <a:cs typeface="Myriad Pro" panose="020B0503030403020204" pitchFamily="34" charset="0"/>
                      </a:endParaRPr>
                    </a:p>
                    <a:p>
                      <a:pPr marL="69215" marR="0">
                        <a:lnSpc>
                          <a:spcPts val="10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Myriad Pro" panose="020B0503030403020204" pitchFamily="34" charset="0"/>
                          <a:ea typeface="Myriad Pro" panose="020B0503030403020204" pitchFamily="34" charset="0"/>
                          <a:cs typeface="Myriad Pro" panose="020B0503030403020204" pitchFamily="34" charset="0"/>
                        </a:rPr>
                        <a:t>Group – Yes</a:t>
                      </a:r>
                      <a:endParaRPr lang="en-US" sz="900">
                        <a:effectLst/>
                        <a:latin typeface="Myriad Pro" panose="020B0503030403020204" pitchFamily="34" charset="0"/>
                        <a:ea typeface="Myriad Pro" panose="020B0503030403020204" pitchFamily="34" charset="0"/>
                        <a:cs typeface="Myriad Pro" panose="020B0503030403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120" marR="0">
                        <a:lnSpc>
                          <a:spcPts val="113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Myriad Pro" panose="020B0503030403020204" pitchFamily="34" charset="0"/>
                          <a:ea typeface="Myriad Pro" panose="020B0503030403020204" pitchFamily="34" charset="0"/>
                          <a:cs typeface="Myriad Pro" panose="020B0503030403020204" pitchFamily="34" charset="0"/>
                        </a:rPr>
                        <a:t>Group recommended</a:t>
                      </a:r>
                      <a:endParaRPr lang="en-US" sz="900">
                        <a:effectLst/>
                        <a:latin typeface="Myriad Pro" panose="020B0503030403020204" pitchFamily="34" charset="0"/>
                        <a:ea typeface="Myriad Pro" panose="020B0503030403020204" pitchFamily="34" charset="0"/>
                        <a:cs typeface="Myriad Pro" panose="020B0503030403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6894805"/>
                  </a:ext>
                </a:extLst>
              </a:tr>
              <a:tr h="245905">
                <a:tc>
                  <a:txBody>
                    <a:bodyPr/>
                    <a:lstStyle/>
                    <a:p>
                      <a:pPr marL="49530" marR="0">
                        <a:lnSpc>
                          <a:spcPts val="11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Myriad Pro" panose="020B0503030403020204" pitchFamily="34" charset="0"/>
                          <a:ea typeface="Myriad Pro" panose="020B0503030403020204" pitchFamily="34" charset="0"/>
                          <a:cs typeface="Myriad Pro" panose="020B0503030403020204" pitchFamily="34" charset="0"/>
                        </a:rPr>
                        <a:t>Need</a:t>
                      </a:r>
                      <a:endParaRPr lang="en-US" sz="900">
                        <a:effectLst/>
                        <a:latin typeface="Myriad Pro" panose="020B0503030403020204" pitchFamily="34" charset="0"/>
                        <a:ea typeface="Myriad Pro" panose="020B0503030403020204" pitchFamily="34" charset="0"/>
                        <a:cs typeface="Myriad Pro" panose="020B0503030403020204" pitchFamily="34" charset="0"/>
                      </a:endParaRPr>
                    </a:p>
                    <a:p>
                      <a:pPr marL="49530" marR="0">
                        <a:lnSpc>
                          <a:spcPts val="103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Myriad Pro" panose="020B0503030403020204" pitchFamily="34" charset="0"/>
                          <a:ea typeface="Myriad Pro" panose="020B0503030403020204" pitchFamily="34" charset="0"/>
                          <a:cs typeface="Myriad Pro" panose="020B0503030403020204" pitchFamily="34" charset="0"/>
                        </a:rPr>
                        <a:t>Training</a:t>
                      </a:r>
                      <a:endParaRPr lang="en-US" sz="900">
                        <a:effectLst/>
                        <a:latin typeface="Myriad Pro" panose="020B0503030403020204" pitchFamily="34" charset="0"/>
                        <a:ea typeface="Myriad Pro" panose="020B0503030403020204" pitchFamily="34" charset="0"/>
                        <a:cs typeface="Myriad Pro" panose="020B0503030403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13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Myriad Pro" panose="020B0503030403020204" pitchFamily="34" charset="0"/>
                          <a:ea typeface="Myriad Pro" panose="020B0503030403020204" pitchFamily="34" charset="0"/>
                          <a:cs typeface="Myriad Pro" panose="020B0503030403020204" pitchFamily="34" charset="0"/>
                        </a:rPr>
                        <a:t>No</a:t>
                      </a:r>
                      <a:endParaRPr lang="en-US" sz="900">
                        <a:effectLst/>
                        <a:latin typeface="Myriad Pro" panose="020B0503030403020204" pitchFamily="34" charset="0"/>
                        <a:ea typeface="Myriad Pro" panose="020B0503030403020204" pitchFamily="34" charset="0"/>
                        <a:cs typeface="Myriad Pro" panose="020B0503030403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marR="0">
                        <a:lnSpc>
                          <a:spcPts val="113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Myriad Pro" panose="020B0503030403020204" pitchFamily="34" charset="0"/>
                          <a:ea typeface="Myriad Pro" panose="020B0503030403020204" pitchFamily="34" charset="0"/>
                          <a:cs typeface="Myriad Pro" panose="020B0503030403020204" pitchFamily="34" charset="0"/>
                        </a:rPr>
                        <a:t>Yes</a:t>
                      </a:r>
                      <a:endParaRPr lang="en-US" sz="900">
                        <a:effectLst/>
                        <a:latin typeface="Myriad Pro" panose="020B0503030403020204" pitchFamily="34" charset="0"/>
                        <a:ea typeface="Myriad Pro" panose="020B0503030403020204" pitchFamily="34" charset="0"/>
                        <a:cs typeface="Myriad Pro" panose="020B0503030403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 marR="0">
                        <a:lnSpc>
                          <a:spcPts val="113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Myriad Pro" panose="020B0503030403020204" pitchFamily="34" charset="0"/>
                          <a:ea typeface="Myriad Pro" panose="020B0503030403020204" pitchFamily="34" charset="0"/>
                          <a:cs typeface="Myriad Pro" panose="020B0503030403020204" pitchFamily="34" charset="0"/>
                        </a:rPr>
                        <a:t>Yes</a:t>
                      </a:r>
                      <a:endParaRPr lang="en-US" sz="900">
                        <a:effectLst/>
                        <a:latin typeface="Myriad Pro" panose="020B0503030403020204" pitchFamily="34" charset="0"/>
                        <a:ea typeface="Myriad Pro" panose="020B0503030403020204" pitchFamily="34" charset="0"/>
                        <a:cs typeface="Myriad Pro" panose="020B0503030403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9850" marR="0">
                        <a:lnSpc>
                          <a:spcPts val="113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Myriad Pro" panose="020B0503030403020204" pitchFamily="34" charset="0"/>
                          <a:ea typeface="Myriad Pro" panose="020B0503030403020204" pitchFamily="34" charset="0"/>
                          <a:cs typeface="Myriad Pro" panose="020B0503030403020204" pitchFamily="34" charset="0"/>
                        </a:rPr>
                        <a:t>Yes</a:t>
                      </a:r>
                      <a:endParaRPr lang="en-US" sz="900">
                        <a:effectLst/>
                        <a:latin typeface="Myriad Pro" panose="020B0503030403020204" pitchFamily="34" charset="0"/>
                        <a:ea typeface="Myriad Pro" panose="020B0503030403020204" pitchFamily="34" charset="0"/>
                        <a:cs typeface="Myriad Pro" panose="020B0503030403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9215" marR="0">
                        <a:lnSpc>
                          <a:spcPts val="113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Myriad Pro" panose="020B0503030403020204" pitchFamily="34" charset="0"/>
                          <a:ea typeface="Myriad Pro" panose="020B0503030403020204" pitchFamily="34" charset="0"/>
                          <a:cs typeface="Myriad Pro" panose="020B0503030403020204" pitchFamily="34" charset="0"/>
                        </a:rPr>
                        <a:t>Optional</a:t>
                      </a:r>
                      <a:endParaRPr lang="en-US" sz="900">
                        <a:effectLst/>
                        <a:latin typeface="Myriad Pro" panose="020B0503030403020204" pitchFamily="34" charset="0"/>
                        <a:ea typeface="Myriad Pro" panose="020B0503030403020204" pitchFamily="34" charset="0"/>
                        <a:cs typeface="Myriad Pro" panose="020B0503030403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120" marR="0">
                        <a:lnSpc>
                          <a:spcPts val="113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Myriad Pro" panose="020B0503030403020204" pitchFamily="34" charset="0"/>
                          <a:ea typeface="Myriad Pro" panose="020B0503030403020204" pitchFamily="34" charset="0"/>
                          <a:cs typeface="Myriad Pro" panose="020B0503030403020204" pitchFamily="34" charset="0"/>
                        </a:rPr>
                        <a:t>No</a:t>
                      </a:r>
                      <a:endParaRPr lang="en-US" sz="900">
                        <a:effectLst/>
                        <a:latin typeface="Myriad Pro" panose="020B0503030403020204" pitchFamily="34" charset="0"/>
                        <a:ea typeface="Myriad Pro" panose="020B0503030403020204" pitchFamily="34" charset="0"/>
                        <a:cs typeface="Myriad Pro" panose="020B0503030403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595213"/>
                  </a:ext>
                </a:extLst>
              </a:tr>
              <a:tr h="123763">
                <a:tc>
                  <a:txBody>
                    <a:bodyPr/>
                    <a:lstStyle/>
                    <a:p>
                      <a:pPr marL="49530" marR="0">
                        <a:lnSpc>
                          <a:spcPts val="104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Myriad Pro" panose="020B0503030403020204" pitchFamily="34" charset="0"/>
                          <a:ea typeface="Myriad Pro" panose="020B0503030403020204" pitchFamily="34" charset="0"/>
                          <a:cs typeface="Myriad Pro" panose="020B0503030403020204" pitchFamily="34" charset="0"/>
                        </a:rPr>
                        <a:t>Measures</a:t>
                      </a:r>
                      <a:endParaRPr lang="en-US" sz="900">
                        <a:effectLst/>
                        <a:latin typeface="Myriad Pro" panose="020B0503030403020204" pitchFamily="34" charset="0"/>
                        <a:ea typeface="Myriad Pro" panose="020B0503030403020204" pitchFamily="34" charset="0"/>
                        <a:cs typeface="Myriad Pro" panose="020B0503030403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04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Myriad Pro" panose="020B0503030403020204" pitchFamily="34" charset="0"/>
                          <a:ea typeface="Myriad Pro" panose="020B0503030403020204" pitchFamily="34" charset="0"/>
                          <a:cs typeface="Myriad Pro" panose="020B0503030403020204" pitchFamily="34" charset="0"/>
                        </a:rPr>
                        <a:t>Constructs relevant to</a:t>
                      </a:r>
                      <a:endParaRPr lang="en-US" sz="900">
                        <a:effectLst/>
                        <a:latin typeface="Myriad Pro" panose="020B0503030403020204" pitchFamily="34" charset="0"/>
                        <a:ea typeface="Myriad Pro" panose="020B0503030403020204" pitchFamily="34" charset="0"/>
                        <a:cs typeface="Myriad Pro" panose="020B0503030403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68580" marR="0">
                        <a:lnSpc>
                          <a:spcPts val="104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Myriad Pro" panose="020B0503030403020204" pitchFamily="34" charset="0"/>
                          <a:ea typeface="Myriad Pro" panose="020B0503030403020204" pitchFamily="34" charset="0"/>
                          <a:cs typeface="Myriad Pro" panose="020B0503030403020204" pitchFamily="34" charset="0"/>
                        </a:rPr>
                        <a:t>17 scales, including</a:t>
                      </a:r>
                      <a:endParaRPr lang="en-US" sz="900">
                        <a:effectLst/>
                        <a:latin typeface="Myriad Pro" panose="020B0503030403020204" pitchFamily="34" charset="0"/>
                        <a:ea typeface="Myriad Pro" panose="020B0503030403020204" pitchFamily="34" charset="0"/>
                        <a:cs typeface="Myriad Pro" panose="020B0503030403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67945" marR="0">
                        <a:lnSpc>
                          <a:spcPts val="104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Myriad Pro" panose="020B0503030403020204" pitchFamily="34" charset="0"/>
                          <a:ea typeface="Myriad Pro" panose="020B0503030403020204" pitchFamily="34" charset="0"/>
                          <a:cs typeface="Myriad Pro" panose="020B0503030403020204" pitchFamily="34" charset="0"/>
                        </a:rPr>
                        <a:t>Cultural intelligence</a:t>
                      </a:r>
                      <a:endParaRPr lang="en-US" sz="900">
                        <a:effectLst/>
                        <a:latin typeface="Myriad Pro" panose="020B0503030403020204" pitchFamily="34" charset="0"/>
                        <a:ea typeface="Myriad Pro" panose="020B0503030403020204" pitchFamily="34" charset="0"/>
                        <a:cs typeface="Myriad Pro" panose="020B0503030403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69850" marR="0">
                        <a:lnSpc>
                          <a:spcPts val="104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Myriad Pro" panose="020B0503030403020204" pitchFamily="34" charset="0"/>
                          <a:ea typeface="Myriad Pro" panose="020B0503030403020204" pitchFamily="34" charset="0"/>
                          <a:cs typeface="Myriad Pro" panose="020B0503030403020204" pitchFamily="34" charset="0"/>
                        </a:rPr>
                        <a:t>Intercultural sensitivity</a:t>
                      </a:r>
                      <a:endParaRPr lang="en-US" sz="900">
                        <a:effectLst/>
                        <a:latin typeface="Myriad Pro" panose="020B0503030403020204" pitchFamily="34" charset="0"/>
                        <a:ea typeface="Myriad Pro" panose="020B0503030403020204" pitchFamily="34" charset="0"/>
                        <a:cs typeface="Myriad Pro" panose="020B0503030403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69215" marR="0">
                        <a:lnSpc>
                          <a:spcPts val="104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Myriad Pro" panose="020B0503030403020204" pitchFamily="34" charset="0"/>
                          <a:ea typeface="Myriad Pro" panose="020B0503030403020204" pitchFamily="34" charset="0"/>
                          <a:cs typeface="Myriad Pro" panose="020B0503030403020204" pitchFamily="34" charset="0"/>
                        </a:rPr>
                        <a:t>Competencies critical to</a:t>
                      </a:r>
                      <a:endParaRPr lang="en-US" sz="900">
                        <a:effectLst/>
                        <a:latin typeface="Myriad Pro" panose="020B0503030403020204" pitchFamily="34" charset="0"/>
                        <a:ea typeface="Myriad Pro" panose="020B0503030403020204" pitchFamily="34" charset="0"/>
                        <a:cs typeface="Myriad Pro" panose="020B0503030403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71120" marR="0">
                        <a:lnSpc>
                          <a:spcPts val="104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Myriad Pro" panose="020B0503030403020204" pitchFamily="34" charset="0"/>
                          <a:ea typeface="Myriad Pro" panose="020B0503030403020204" pitchFamily="34" charset="0"/>
                          <a:cs typeface="Myriad Pro" panose="020B0503030403020204" pitchFamily="34" charset="0"/>
                        </a:rPr>
                        <a:t>6 components of</a:t>
                      </a:r>
                      <a:endParaRPr lang="en-US" sz="900">
                        <a:effectLst/>
                        <a:latin typeface="Myriad Pro" panose="020B0503030403020204" pitchFamily="34" charset="0"/>
                        <a:ea typeface="Myriad Pro" panose="020B0503030403020204" pitchFamily="34" charset="0"/>
                        <a:cs typeface="Myriad Pro" panose="020B0503030403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4606104"/>
                  </a:ext>
                </a:extLst>
              </a:tr>
              <a:tr h="12489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Myriad Pro" panose="020B0503030403020204" pitchFamily="34" charset="0"/>
                          <a:ea typeface="Myriad Pro" panose="020B0503030403020204" pitchFamily="34" charset="0"/>
                          <a:cs typeface="Myriad Pro" panose="020B0503030403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Myriad Pro" panose="020B0503030403020204" pitchFamily="34" charset="0"/>
                        <a:ea typeface="Myriad Pro" panose="020B0503030403020204" pitchFamily="34" charset="0"/>
                        <a:cs typeface="Myriad Pro" panose="020B0503030403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0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Myriad Pro" panose="020B0503030403020204" pitchFamily="34" charset="0"/>
                          <a:ea typeface="Myriad Pro" panose="020B0503030403020204" pitchFamily="34" charset="0"/>
                          <a:cs typeface="Myriad Pro" panose="020B0503030403020204" pitchFamily="34" charset="0"/>
                        </a:rPr>
                        <a:t>undergraduate learning,</a:t>
                      </a:r>
                      <a:endParaRPr lang="en-US" sz="900">
                        <a:effectLst/>
                        <a:latin typeface="Myriad Pro" panose="020B0503030403020204" pitchFamily="34" charset="0"/>
                        <a:ea typeface="Myriad Pro" panose="020B0503030403020204" pitchFamily="34" charset="0"/>
                        <a:cs typeface="Myriad Pro" panose="020B0503030403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68580" marR="0">
                        <a:lnSpc>
                          <a:spcPts val="10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Myriad Pro" panose="020B0503030403020204" pitchFamily="34" charset="0"/>
                          <a:ea typeface="Myriad Pro" panose="020B0503030403020204" pitchFamily="34" charset="0"/>
                          <a:cs typeface="Myriad Pro" panose="020B0503030403020204" pitchFamily="34" charset="0"/>
                        </a:rPr>
                        <a:t>sociocultural openness,</a:t>
                      </a:r>
                      <a:endParaRPr lang="en-US" sz="900">
                        <a:effectLst/>
                        <a:latin typeface="Myriad Pro" panose="020B0503030403020204" pitchFamily="34" charset="0"/>
                        <a:ea typeface="Myriad Pro" panose="020B0503030403020204" pitchFamily="34" charset="0"/>
                        <a:cs typeface="Myriad Pro" panose="020B0503030403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67945" marR="0">
                        <a:lnSpc>
                          <a:spcPts val="10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Myriad Pro" panose="020B0503030403020204" pitchFamily="34" charset="0"/>
                          <a:ea typeface="Myriad Pro" panose="020B0503030403020204" pitchFamily="34" charset="0"/>
                          <a:cs typeface="Myriad Pro" panose="020B0503030403020204" pitchFamily="34" charset="0"/>
                        </a:rPr>
                        <a:t>(capacity to adapt to</a:t>
                      </a:r>
                      <a:endParaRPr lang="en-US" sz="900">
                        <a:effectLst/>
                        <a:latin typeface="Myriad Pro" panose="020B0503030403020204" pitchFamily="34" charset="0"/>
                        <a:ea typeface="Myriad Pro" panose="020B0503030403020204" pitchFamily="34" charset="0"/>
                        <a:cs typeface="Myriad Pro" panose="020B0503030403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69850" marR="0">
                        <a:lnSpc>
                          <a:spcPts val="10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Myriad Pro" panose="020B0503030403020204" pitchFamily="34" charset="0"/>
                          <a:ea typeface="Myriad Pro" panose="020B0503030403020204" pitchFamily="34" charset="0"/>
                          <a:cs typeface="Myriad Pro" panose="020B0503030403020204" pitchFamily="34" charset="0"/>
                        </a:rPr>
                        <a:t>(orientation towards</a:t>
                      </a:r>
                      <a:endParaRPr lang="en-US" sz="900">
                        <a:effectLst/>
                        <a:latin typeface="Myriad Pro" panose="020B0503030403020204" pitchFamily="34" charset="0"/>
                        <a:ea typeface="Myriad Pro" panose="020B0503030403020204" pitchFamily="34" charset="0"/>
                        <a:cs typeface="Myriad Pro" panose="020B0503030403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69215" marR="0">
                        <a:lnSpc>
                          <a:spcPts val="10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Myriad Pro" panose="020B0503030403020204" pitchFamily="34" charset="0"/>
                          <a:ea typeface="Myriad Pro" panose="020B0503030403020204" pitchFamily="34" charset="0"/>
                          <a:cs typeface="Myriad Pro" panose="020B0503030403020204" pitchFamily="34" charset="0"/>
                        </a:rPr>
                        <a:t>interacting with</a:t>
                      </a:r>
                      <a:endParaRPr lang="en-US" sz="900">
                        <a:effectLst/>
                        <a:latin typeface="Myriad Pro" panose="020B0503030403020204" pitchFamily="34" charset="0"/>
                        <a:ea typeface="Myriad Pro" panose="020B0503030403020204" pitchFamily="34" charset="0"/>
                        <a:cs typeface="Myriad Pro" panose="020B0503030403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71120" marR="0">
                        <a:lnSpc>
                          <a:spcPts val="10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Myriad Pro" panose="020B0503030403020204" pitchFamily="34" charset="0"/>
                          <a:ea typeface="Myriad Pro" panose="020B0503030403020204" pitchFamily="34" charset="0"/>
                          <a:cs typeface="Myriad Pro" panose="020B0503030403020204" pitchFamily="34" charset="0"/>
                        </a:rPr>
                        <a:t>intercultural</a:t>
                      </a:r>
                      <a:endParaRPr lang="en-US" sz="900">
                        <a:effectLst/>
                        <a:latin typeface="Myriad Pro" panose="020B0503030403020204" pitchFamily="34" charset="0"/>
                        <a:ea typeface="Myriad Pro" panose="020B0503030403020204" pitchFamily="34" charset="0"/>
                        <a:cs typeface="Myriad Pro" panose="020B0503030403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6985809"/>
                  </a:ext>
                </a:extLst>
              </a:tr>
              <a:tr h="12489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Myriad Pro" panose="020B0503030403020204" pitchFamily="34" charset="0"/>
                          <a:ea typeface="Myriad Pro" panose="020B0503030403020204" pitchFamily="34" charset="0"/>
                          <a:cs typeface="Myriad Pro" panose="020B0503030403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Myriad Pro" panose="020B0503030403020204" pitchFamily="34" charset="0"/>
                        <a:ea typeface="Myriad Pro" panose="020B0503030403020204" pitchFamily="34" charset="0"/>
                        <a:cs typeface="Myriad Pro" panose="020B0503030403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0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Myriad Pro" panose="020B0503030403020204" pitchFamily="34" charset="0"/>
                          <a:ea typeface="Myriad Pro" panose="020B0503030403020204" pitchFamily="34" charset="0"/>
                          <a:cs typeface="Myriad Pro" panose="020B0503030403020204" pitchFamily="34" charset="0"/>
                        </a:rPr>
                        <a:t>including intercultural</a:t>
                      </a:r>
                      <a:endParaRPr lang="en-US" sz="900">
                        <a:effectLst/>
                        <a:latin typeface="Myriad Pro" panose="020B0503030403020204" pitchFamily="34" charset="0"/>
                        <a:ea typeface="Myriad Pro" panose="020B0503030403020204" pitchFamily="34" charset="0"/>
                        <a:cs typeface="Myriad Pro" panose="020B0503030403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68580" marR="0">
                        <a:lnSpc>
                          <a:spcPts val="10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Myriad Pro" panose="020B0503030403020204" pitchFamily="34" charset="0"/>
                          <a:ea typeface="Myriad Pro" panose="020B0503030403020204" pitchFamily="34" charset="0"/>
                          <a:cs typeface="Myriad Pro" panose="020B0503030403020204" pitchFamily="34" charset="0"/>
                        </a:rPr>
                        <a:t>global resonance,</a:t>
                      </a:r>
                      <a:endParaRPr lang="en-US" sz="900">
                        <a:effectLst/>
                        <a:latin typeface="Myriad Pro" panose="020B0503030403020204" pitchFamily="34" charset="0"/>
                        <a:ea typeface="Myriad Pro" panose="020B0503030403020204" pitchFamily="34" charset="0"/>
                        <a:cs typeface="Myriad Pro" panose="020B0503030403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67945" marR="0">
                        <a:lnSpc>
                          <a:spcPts val="10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Myriad Pro" panose="020B0503030403020204" pitchFamily="34" charset="0"/>
                          <a:ea typeface="Myriad Pro" panose="020B0503030403020204" pitchFamily="34" charset="0"/>
                          <a:cs typeface="Myriad Pro" panose="020B0503030403020204" pitchFamily="34" charset="0"/>
                        </a:rPr>
                        <a:t>various cultural</a:t>
                      </a:r>
                      <a:endParaRPr lang="en-US" sz="900">
                        <a:effectLst/>
                        <a:latin typeface="Myriad Pro" panose="020B0503030403020204" pitchFamily="34" charset="0"/>
                        <a:ea typeface="Myriad Pro" panose="020B0503030403020204" pitchFamily="34" charset="0"/>
                        <a:cs typeface="Myriad Pro" panose="020B0503030403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69850" marR="0">
                        <a:lnSpc>
                          <a:spcPts val="10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Myriad Pro" panose="020B0503030403020204" pitchFamily="34" charset="0"/>
                          <a:ea typeface="Myriad Pro" panose="020B0503030403020204" pitchFamily="34" charset="0"/>
                          <a:cs typeface="Myriad Pro" panose="020B0503030403020204" pitchFamily="34" charset="0"/>
                        </a:rPr>
                        <a:t>cultural difference)</a:t>
                      </a:r>
                      <a:endParaRPr lang="en-US" sz="900">
                        <a:effectLst/>
                        <a:latin typeface="Myriad Pro" panose="020B0503030403020204" pitchFamily="34" charset="0"/>
                        <a:ea typeface="Myriad Pro" panose="020B0503030403020204" pitchFamily="34" charset="0"/>
                        <a:cs typeface="Myriad Pro" panose="020B0503030403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69215" marR="0">
                        <a:lnSpc>
                          <a:spcPts val="10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Myriad Pro" panose="020B0503030403020204" pitchFamily="34" charset="0"/>
                          <a:ea typeface="Myriad Pro" panose="020B0503030403020204" pitchFamily="34" charset="0"/>
                          <a:cs typeface="Myriad Pro" panose="020B0503030403020204" pitchFamily="34" charset="0"/>
                        </a:rPr>
                        <a:t>culturally different</a:t>
                      </a:r>
                      <a:endParaRPr lang="en-US" sz="900">
                        <a:effectLst/>
                        <a:latin typeface="Myriad Pro" panose="020B0503030403020204" pitchFamily="34" charset="0"/>
                        <a:ea typeface="Myriad Pro" panose="020B0503030403020204" pitchFamily="34" charset="0"/>
                        <a:cs typeface="Myriad Pro" panose="020B0503030403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71120" marR="0">
                        <a:lnSpc>
                          <a:spcPts val="10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Myriad Pro" panose="020B0503030403020204" pitchFamily="34" charset="0"/>
                          <a:ea typeface="Myriad Pro" panose="020B0503030403020204" pitchFamily="34" charset="0"/>
                          <a:cs typeface="Myriad Pro" panose="020B0503030403020204" pitchFamily="34" charset="0"/>
                        </a:rPr>
                        <a:t>competence (attitudes,</a:t>
                      </a:r>
                      <a:endParaRPr lang="en-US" sz="900">
                        <a:effectLst/>
                        <a:latin typeface="Myriad Pro" panose="020B0503030403020204" pitchFamily="34" charset="0"/>
                        <a:ea typeface="Myriad Pro" panose="020B0503030403020204" pitchFamily="34" charset="0"/>
                        <a:cs typeface="Myriad Pro" panose="020B0503030403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9990058"/>
                  </a:ext>
                </a:extLst>
              </a:tr>
              <a:tr h="12489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Myriad Pro" panose="020B0503030403020204" pitchFamily="34" charset="0"/>
                          <a:ea typeface="Myriad Pro" panose="020B0503030403020204" pitchFamily="34" charset="0"/>
                          <a:cs typeface="Myriad Pro" panose="020B0503030403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Myriad Pro" panose="020B0503030403020204" pitchFamily="34" charset="0"/>
                        <a:ea typeface="Myriad Pro" panose="020B0503030403020204" pitchFamily="34" charset="0"/>
                        <a:cs typeface="Myriad Pro" panose="020B0503030403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0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Myriad Pro" panose="020B0503030403020204" pitchFamily="34" charset="0"/>
                          <a:ea typeface="Myriad Pro" panose="020B0503030403020204" pitchFamily="34" charset="0"/>
                          <a:cs typeface="Myriad Pro" panose="020B0503030403020204" pitchFamily="34" charset="0"/>
                        </a:rPr>
                        <a:t>knowledge and</a:t>
                      </a:r>
                      <a:endParaRPr lang="en-US" sz="900">
                        <a:effectLst/>
                        <a:latin typeface="Myriad Pro" panose="020B0503030403020204" pitchFamily="34" charset="0"/>
                        <a:ea typeface="Myriad Pro" panose="020B0503030403020204" pitchFamily="34" charset="0"/>
                        <a:cs typeface="Myriad Pro" panose="020B0503030403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68580" marR="0">
                        <a:lnSpc>
                          <a:spcPts val="10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Myriad Pro" panose="020B0503030403020204" pitchFamily="34" charset="0"/>
                          <a:ea typeface="Myriad Pro" panose="020B0503030403020204" pitchFamily="34" charset="0"/>
                          <a:cs typeface="Myriad Pro" panose="020B0503030403020204" pitchFamily="34" charset="0"/>
                        </a:rPr>
                        <a:t>emotional attunement,</a:t>
                      </a:r>
                      <a:endParaRPr lang="en-US" sz="900">
                        <a:effectLst/>
                        <a:latin typeface="Myriad Pro" panose="020B0503030403020204" pitchFamily="34" charset="0"/>
                        <a:ea typeface="Myriad Pro" panose="020B0503030403020204" pitchFamily="34" charset="0"/>
                        <a:cs typeface="Myriad Pro" panose="020B0503030403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67945" marR="0">
                        <a:lnSpc>
                          <a:spcPts val="10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Myriad Pro" panose="020B0503030403020204" pitchFamily="34" charset="0"/>
                          <a:ea typeface="Myriad Pro" panose="020B0503030403020204" pitchFamily="34" charset="0"/>
                          <a:cs typeface="Myriad Pro" panose="020B0503030403020204" pitchFamily="34" charset="0"/>
                        </a:rPr>
                        <a:t>contexts)</a:t>
                      </a:r>
                      <a:endParaRPr lang="en-US" sz="900">
                        <a:effectLst/>
                        <a:latin typeface="Myriad Pro" panose="020B0503030403020204" pitchFamily="34" charset="0"/>
                        <a:ea typeface="Myriad Pro" panose="020B0503030403020204" pitchFamily="34" charset="0"/>
                        <a:cs typeface="Myriad Pro" panose="020B0503030403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Myriad Pro" panose="020B0503030403020204" pitchFamily="34" charset="0"/>
                          <a:ea typeface="Myriad Pro" panose="020B0503030403020204" pitchFamily="34" charset="0"/>
                          <a:cs typeface="Myriad Pro" panose="020B0503030403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Myriad Pro" panose="020B0503030403020204" pitchFamily="34" charset="0"/>
                        <a:ea typeface="Myriad Pro" panose="020B0503030403020204" pitchFamily="34" charset="0"/>
                        <a:cs typeface="Myriad Pro" panose="020B0503030403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69215" marR="0">
                        <a:lnSpc>
                          <a:spcPts val="10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Myriad Pro" panose="020B0503030403020204" pitchFamily="34" charset="0"/>
                          <a:ea typeface="Myriad Pro" panose="020B0503030403020204" pitchFamily="34" charset="0"/>
                          <a:cs typeface="Myriad Pro" panose="020B0503030403020204" pitchFamily="34" charset="0"/>
                        </a:rPr>
                        <a:t>others: continuous</a:t>
                      </a:r>
                      <a:endParaRPr lang="en-US" sz="900">
                        <a:effectLst/>
                        <a:latin typeface="Myriad Pro" panose="020B0503030403020204" pitchFamily="34" charset="0"/>
                        <a:ea typeface="Myriad Pro" panose="020B0503030403020204" pitchFamily="34" charset="0"/>
                        <a:cs typeface="Myriad Pro" panose="020B0503030403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71120" marR="0">
                        <a:lnSpc>
                          <a:spcPts val="10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Myriad Pro" panose="020B0503030403020204" pitchFamily="34" charset="0"/>
                          <a:ea typeface="Myriad Pro" panose="020B0503030403020204" pitchFamily="34" charset="0"/>
                          <a:cs typeface="Myriad Pro" panose="020B0503030403020204" pitchFamily="34" charset="0"/>
                        </a:rPr>
                        <a:t>skills, and knowledge)</a:t>
                      </a:r>
                      <a:endParaRPr lang="en-US" sz="900">
                        <a:effectLst/>
                        <a:latin typeface="Myriad Pro" panose="020B0503030403020204" pitchFamily="34" charset="0"/>
                        <a:ea typeface="Myriad Pro" panose="020B0503030403020204" pitchFamily="34" charset="0"/>
                        <a:cs typeface="Myriad Pro" panose="020B0503030403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2720876"/>
                  </a:ext>
                </a:extLst>
              </a:tr>
              <a:tr h="12489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Myriad Pro" panose="020B0503030403020204" pitchFamily="34" charset="0"/>
                          <a:ea typeface="Myriad Pro" panose="020B0503030403020204" pitchFamily="34" charset="0"/>
                          <a:cs typeface="Myriad Pro" panose="020B0503030403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Myriad Pro" panose="020B0503030403020204" pitchFamily="34" charset="0"/>
                        <a:ea typeface="Myriad Pro" panose="020B0503030403020204" pitchFamily="34" charset="0"/>
                        <a:cs typeface="Myriad Pro" panose="020B0503030403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0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Myriad Pro" panose="020B0503030403020204" pitchFamily="34" charset="0"/>
                          <a:ea typeface="Myriad Pro" panose="020B0503030403020204" pitchFamily="34" charset="0"/>
                          <a:cs typeface="Myriad Pro" panose="020B0503030403020204" pitchFamily="34" charset="0"/>
                        </a:rPr>
                        <a:t>competence as well as</a:t>
                      </a:r>
                      <a:endParaRPr lang="en-US" sz="900">
                        <a:effectLst/>
                        <a:latin typeface="Myriad Pro" panose="020B0503030403020204" pitchFamily="34" charset="0"/>
                        <a:ea typeface="Myriad Pro" panose="020B0503030403020204" pitchFamily="34" charset="0"/>
                        <a:cs typeface="Myriad Pro" panose="020B0503030403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68580" marR="0">
                        <a:lnSpc>
                          <a:spcPts val="10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Myriad Pro" panose="020B0503030403020204" pitchFamily="34" charset="0"/>
                          <a:ea typeface="Myriad Pro" panose="020B0503030403020204" pitchFamily="34" charset="0"/>
                          <a:cs typeface="Myriad Pro" panose="020B0503030403020204" pitchFamily="34" charset="0"/>
                        </a:rPr>
                        <a:t>gender traditionalism,</a:t>
                      </a:r>
                      <a:endParaRPr lang="en-US" sz="900">
                        <a:effectLst/>
                        <a:latin typeface="Myriad Pro" panose="020B0503030403020204" pitchFamily="34" charset="0"/>
                        <a:ea typeface="Myriad Pro" panose="020B0503030403020204" pitchFamily="34" charset="0"/>
                        <a:cs typeface="Myriad Pro" panose="020B0503030403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Myriad Pro" panose="020B0503030403020204" pitchFamily="34" charset="0"/>
                          <a:ea typeface="Myriad Pro" panose="020B0503030403020204" pitchFamily="34" charset="0"/>
                          <a:cs typeface="Myriad Pro" panose="020B0503030403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Myriad Pro" panose="020B0503030403020204" pitchFamily="34" charset="0"/>
                        <a:ea typeface="Myriad Pro" panose="020B0503030403020204" pitchFamily="34" charset="0"/>
                        <a:cs typeface="Myriad Pro" panose="020B0503030403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Myriad Pro" panose="020B0503030403020204" pitchFamily="34" charset="0"/>
                          <a:ea typeface="Myriad Pro" panose="020B0503030403020204" pitchFamily="34" charset="0"/>
                          <a:cs typeface="Myriad Pro" panose="020B0503030403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Myriad Pro" panose="020B0503030403020204" pitchFamily="34" charset="0"/>
                        <a:ea typeface="Myriad Pro" panose="020B0503030403020204" pitchFamily="34" charset="0"/>
                        <a:cs typeface="Myriad Pro" panose="020B0503030403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69215" marR="0">
                        <a:lnSpc>
                          <a:spcPts val="10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Myriad Pro" panose="020B0503030403020204" pitchFamily="34" charset="0"/>
                          <a:ea typeface="Myriad Pro" panose="020B0503030403020204" pitchFamily="34" charset="0"/>
                          <a:cs typeface="Myriad Pro" panose="020B0503030403020204" pitchFamily="34" charset="0"/>
                        </a:rPr>
                        <a:t>learning, interpersonal</a:t>
                      </a:r>
                      <a:endParaRPr lang="en-US" sz="900">
                        <a:effectLst/>
                        <a:latin typeface="Myriad Pro" panose="020B0503030403020204" pitchFamily="34" charset="0"/>
                        <a:ea typeface="Myriad Pro" panose="020B0503030403020204" pitchFamily="34" charset="0"/>
                        <a:cs typeface="Myriad Pro" panose="020B0503030403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71120" marR="0">
                        <a:lnSpc>
                          <a:spcPts val="10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Myriad Pro" panose="020B0503030403020204" pitchFamily="34" charset="0"/>
                          <a:ea typeface="Myriad Pro" panose="020B0503030403020204" pitchFamily="34" charset="0"/>
                          <a:cs typeface="Myriad Pro" panose="020B0503030403020204" pitchFamily="34" charset="0"/>
                        </a:rPr>
                        <a:t>from the AAC&amp;U rubric</a:t>
                      </a:r>
                      <a:endParaRPr lang="en-US" sz="900">
                        <a:effectLst/>
                        <a:latin typeface="Myriad Pro" panose="020B0503030403020204" pitchFamily="34" charset="0"/>
                        <a:ea typeface="Myriad Pro" panose="020B0503030403020204" pitchFamily="34" charset="0"/>
                        <a:cs typeface="Myriad Pro" panose="020B0503030403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1360609"/>
                  </a:ext>
                </a:extLst>
              </a:tr>
              <a:tr h="12489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Myriad Pro" panose="020B0503030403020204" pitchFamily="34" charset="0"/>
                          <a:ea typeface="Myriad Pro" panose="020B0503030403020204" pitchFamily="34" charset="0"/>
                          <a:cs typeface="Myriad Pro" panose="020B0503030403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Myriad Pro" panose="020B0503030403020204" pitchFamily="34" charset="0"/>
                        <a:ea typeface="Myriad Pro" panose="020B0503030403020204" pitchFamily="34" charset="0"/>
                        <a:cs typeface="Myriad Pro" panose="020B0503030403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0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Myriad Pro" panose="020B0503030403020204" pitchFamily="34" charset="0"/>
                          <a:ea typeface="Myriad Pro" panose="020B0503030403020204" pitchFamily="34" charset="0"/>
                          <a:cs typeface="Myriad Pro" panose="020B0503030403020204" pitchFamily="34" charset="0"/>
                        </a:rPr>
                        <a:t>global learning,</a:t>
                      </a:r>
                      <a:endParaRPr lang="en-US" sz="900">
                        <a:effectLst/>
                        <a:latin typeface="Myriad Pro" panose="020B0503030403020204" pitchFamily="34" charset="0"/>
                        <a:ea typeface="Myriad Pro" panose="020B0503030403020204" pitchFamily="34" charset="0"/>
                        <a:cs typeface="Myriad Pro" panose="020B0503030403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68580" marR="0">
                        <a:lnSpc>
                          <a:spcPts val="10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Myriad Pro" panose="020B0503030403020204" pitchFamily="34" charset="0"/>
                          <a:ea typeface="Myriad Pro" panose="020B0503030403020204" pitchFamily="34" charset="0"/>
                          <a:cs typeface="Myriad Pro" panose="020B0503030403020204" pitchFamily="34" charset="0"/>
                        </a:rPr>
                        <a:t>ecological resonance, and</a:t>
                      </a:r>
                      <a:endParaRPr lang="en-US" sz="900">
                        <a:effectLst/>
                        <a:latin typeface="Myriad Pro" panose="020B0503030403020204" pitchFamily="34" charset="0"/>
                        <a:ea typeface="Myriad Pro" panose="020B0503030403020204" pitchFamily="34" charset="0"/>
                        <a:cs typeface="Myriad Pro" panose="020B0503030403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Myriad Pro" panose="020B0503030403020204" pitchFamily="34" charset="0"/>
                          <a:ea typeface="Myriad Pro" panose="020B0503030403020204" pitchFamily="34" charset="0"/>
                          <a:cs typeface="Myriad Pro" panose="020B0503030403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Myriad Pro" panose="020B0503030403020204" pitchFamily="34" charset="0"/>
                        <a:ea typeface="Myriad Pro" panose="020B0503030403020204" pitchFamily="34" charset="0"/>
                        <a:cs typeface="Myriad Pro" panose="020B0503030403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Myriad Pro" panose="020B0503030403020204" pitchFamily="34" charset="0"/>
                          <a:ea typeface="Myriad Pro" panose="020B0503030403020204" pitchFamily="34" charset="0"/>
                          <a:cs typeface="Myriad Pro" panose="020B0503030403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Myriad Pro" panose="020B0503030403020204" pitchFamily="34" charset="0"/>
                        <a:ea typeface="Myriad Pro" panose="020B0503030403020204" pitchFamily="34" charset="0"/>
                        <a:cs typeface="Myriad Pro" panose="020B0503030403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69215" marR="0">
                        <a:lnSpc>
                          <a:spcPts val="10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Myriad Pro" panose="020B0503030403020204" pitchFamily="34" charset="0"/>
                          <a:ea typeface="Myriad Pro" panose="020B0503030403020204" pitchFamily="34" charset="0"/>
                          <a:cs typeface="Myriad Pro" panose="020B0503030403020204" pitchFamily="34" charset="0"/>
                        </a:rPr>
                        <a:t>engagement, and</a:t>
                      </a:r>
                      <a:endParaRPr lang="en-US" sz="900">
                        <a:effectLst/>
                        <a:latin typeface="Myriad Pro" panose="020B0503030403020204" pitchFamily="34" charset="0"/>
                        <a:ea typeface="Myriad Pro" panose="020B0503030403020204" pitchFamily="34" charset="0"/>
                        <a:cs typeface="Myriad Pro" panose="020B0503030403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Myriad Pro" panose="020B0503030403020204" pitchFamily="34" charset="0"/>
                          <a:ea typeface="Myriad Pro" panose="020B0503030403020204" pitchFamily="34" charset="0"/>
                          <a:cs typeface="Myriad Pro" panose="020B0503030403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Myriad Pro" panose="020B0503030403020204" pitchFamily="34" charset="0"/>
                        <a:ea typeface="Myriad Pro" panose="020B0503030403020204" pitchFamily="34" charset="0"/>
                        <a:cs typeface="Myriad Pro" panose="020B0503030403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1878660"/>
                  </a:ext>
                </a:extLst>
              </a:tr>
              <a:tr h="12489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Myriad Pro" panose="020B0503030403020204" pitchFamily="34" charset="0"/>
                          <a:ea typeface="Myriad Pro" panose="020B0503030403020204" pitchFamily="34" charset="0"/>
                          <a:cs typeface="Myriad Pro" panose="020B0503030403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Myriad Pro" panose="020B0503030403020204" pitchFamily="34" charset="0"/>
                        <a:ea typeface="Myriad Pro" panose="020B0503030403020204" pitchFamily="34" charset="0"/>
                        <a:cs typeface="Myriad Pro" panose="020B0503030403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0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Myriad Pro" panose="020B0503030403020204" pitchFamily="34" charset="0"/>
                          <a:ea typeface="Myriad Pro" panose="020B0503030403020204" pitchFamily="34" charset="0"/>
                          <a:cs typeface="Myriad Pro" panose="020B0503030403020204" pitchFamily="34" charset="0"/>
                        </a:rPr>
                        <a:t>teamwork and more</a:t>
                      </a:r>
                      <a:endParaRPr lang="en-US" sz="900">
                        <a:effectLst/>
                        <a:latin typeface="Myriad Pro" panose="020B0503030403020204" pitchFamily="34" charset="0"/>
                        <a:ea typeface="Myriad Pro" panose="020B0503030403020204" pitchFamily="34" charset="0"/>
                        <a:cs typeface="Myriad Pro" panose="020B0503030403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marR="0">
                        <a:lnSpc>
                          <a:spcPts val="10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Myriad Pro" panose="020B0503030403020204" pitchFamily="34" charset="0"/>
                          <a:ea typeface="Myriad Pro" panose="020B0503030403020204" pitchFamily="34" charset="0"/>
                          <a:cs typeface="Myriad Pro" panose="020B0503030403020204" pitchFamily="34" charset="0"/>
                        </a:rPr>
                        <a:t>more</a:t>
                      </a:r>
                      <a:endParaRPr lang="en-US" sz="900">
                        <a:effectLst/>
                        <a:latin typeface="Myriad Pro" panose="020B0503030403020204" pitchFamily="34" charset="0"/>
                        <a:ea typeface="Myriad Pro" panose="020B0503030403020204" pitchFamily="34" charset="0"/>
                        <a:cs typeface="Myriad Pro" panose="020B0503030403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Myriad Pro" panose="020B0503030403020204" pitchFamily="34" charset="0"/>
                          <a:ea typeface="Myriad Pro" panose="020B0503030403020204" pitchFamily="34" charset="0"/>
                          <a:cs typeface="Myriad Pro" panose="020B0503030403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Myriad Pro" panose="020B0503030403020204" pitchFamily="34" charset="0"/>
                        <a:ea typeface="Myriad Pro" panose="020B0503030403020204" pitchFamily="34" charset="0"/>
                        <a:cs typeface="Myriad Pro" panose="020B0503030403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Myriad Pro" panose="020B0503030403020204" pitchFamily="34" charset="0"/>
                          <a:ea typeface="Myriad Pro" panose="020B0503030403020204" pitchFamily="34" charset="0"/>
                          <a:cs typeface="Myriad Pro" panose="020B0503030403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Myriad Pro" panose="020B0503030403020204" pitchFamily="34" charset="0"/>
                        <a:ea typeface="Myriad Pro" panose="020B0503030403020204" pitchFamily="34" charset="0"/>
                        <a:cs typeface="Myriad Pro" panose="020B0503030403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9215" marR="0">
                        <a:lnSpc>
                          <a:spcPts val="10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Myriad Pro" panose="020B0503030403020204" pitchFamily="34" charset="0"/>
                          <a:ea typeface="Myriad Pro" panose="020B0503030403020204" pitchFamily="34" charset="0"/>
                          <a:cs typeface="Myriad Pro" panose="020B0503030403020204" pitchFamily="34" charset="0"/>
                        </a:rPr>
                        <a:t>hardiness</a:t>
                      </a:r>
                      <a:endParaRPr lang="en-US" sz="900">
                        <a:effectLst/>
                        <a:latin typeface="Myriad Pro" panose="020B0503030403020204" pitchFamily="34" charset="0"/>
                        <a:ea typeface="Myriad Pro" panose="020B0503030403020204" pitchFamily="34" charset="0"/>
                        <a:cs typeface="Myriad Pro" panose="020B0503030403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Myriad Pro" panose="020B0503030403020204" pitchFamily="34" charset="0"/>
                          <a:ea typeface="Myriad Pro" panose="020B0503030403020204" pitchFamily="34" charset="0"/>
                          <a:cs typeface="Myriad Pro" panose="020B0503030403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Myriad Pro" panose="020B0503030403020204" pitchFamily="34" charset="0"/>
                        <a:ea typeface="Myriad Pro" panose="020B0503030403020204" pitchFamily="34" charset="0"/>
                        <a:cs typeface="Myriad Pro" panose="020B0503030403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5314814"/>
                  </a:ext>
                </a:extLst>
              </a:tr>
              <a:tr h="499592">
                <a:tc>
                  <a:txBody>
                    <a:bodyPr/>
                    <a:lstStyle/>
                    <a:p>
                      <a:pPr marL="67945" marR="0">
                        <a:lnSpc>
                          <a:spcPts val="11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Myriad Pro" panose="020B0503030403020204" pitchFamily="34" charset="0"/>
                          <a:ea typeface="Myriad Pro" panose="020B0503030403020204" pitchFamily="34" charset="0"/>
                          <a:cs typeface="Myriad Pro" panose="020B0503030403020204" pitchFamily="34" charset="0"/>
                        </a:rPr>
                        <a:t>More info</a:t>
                      </a:r>
                      <a:endParaRPr lang="en-US" sz="900">
                        <a:effectLst/>
                        <a:latin typeface="Myriad Pro" panose="020B0503030403020204" pitchFamily="34" charset="0"/>
                        <a:ea typeface="Myriad Pro" panose="020B0503030403020204" pitchFamily="34" charset="0"/>
                        <a:cs typeface="Myriad Pro" panose="020B0503030403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66675" marR="11938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u="sng">
                          <a:solidFill>
                            <a:srgbClr val="0563C1"/>
                          </a:solidFill>
                          <a:effectLst/>
                          <a:latin typeface="Myriad Pro" panose="020B0503030403020204" pitchFamily="34" charset="0"/>
                          <a:ea typeface="Myriad Pro" panose="020B0503030403020204" pitchFamily="34" charset="0"/>
                          <a:cs typeface="Myriad Pro" panose="020B0503030403020204" pitchFamily="34" charset="0"/>
                          <a:hlinkClick r:id="rId2"/>
                        </a:rPr>
                        <a:t>https://www.aacu.org/value-rubrics</a:t>
                      </a:r>
                      <a:r>
                        <a:rPr lang="en-US" sz="800">
                          <a:effectLst/>
                          <a:latin typeface="Myriad Pro" panose="020B0503030403020204" pitchFamily="34" charset="0"/>
                          <a:ea typeface="Myriad Pro" panose="020B0503030403020204" pitchFamily="34" charset="0"/>
                          <a:cs typeface="Myriad Pro" panose="020B0503030403020204" pitchFamily="34" charset="0"/>
                        </a:rPr>
                        <a:t> </a:t>
                      </a:r>
                      <a:endParaRPr lang="en-US" sz="900">
                        <a:effectLst/>
                        <a:latin typeface="Myriad Pro" panose="020B0503030403020204" pitchFamily="34" charset="0"/>
                        <a:ea typeface="Myriad Pro" panose="020B0503030403020204" pitchFamily="34" charset="0"/>
                        <a:cs typeface="Myriad Pro" panose="020B0503030403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marR="0">
                        <a:lnSpc>
                          <a:spcPts val="113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u="sng">
                          <a:solidFill>
                            <a:srgbClr val="0563C1"/>
                          </a:solidFill>
                          <a:effectLst/>
                          <a:latin typeface="Myriad Pro" panose="020B0503030403020204" pitchFamily="34" charset="0"/>
                          <a:ea typeface="Myriad Pro" panose="020B0503030403020204" pitchFamily="34" charset="0"/>
                          <a:cs typeface="Myriad Pro" panose="020B0503030403020204" pitchFamily="34" charset="0"/>
                          <a:hlinkClick r:id="rId3"/>
                        </a:rPr>
                        <a:t>http://thebevi.com/</a:t>
                      </a:r>
                      <a:r>
                        <a:rPr lang="en-US" sz="800">
                          <a:effectLst/>
                          <a:latin typeface="Myriad Pro" panose="020B0503030403020204" pitchFamily="34" charset="0"/>
                          <a:ea typeface="Myriad Pro" panose="020B0503030403020204" pitchFamily="34" charset="0"/>
                          <a:cs typeface="Myriad Pro" panose="020B0503030403020204" pitchFamily="34" charset="0"/>
                        </a:rPr>
                        <a:t> </a:t>
                      </a:r>
                      <a:endParaRPr lang="en-US" sz="900">
                        <a:effectLst/>
                        <a:latin typeface="Myriad Pro" panose="020B0503030403020204" pitchFamily="34" charset="0"/>
                        <a:ea typeface="Myriad Pro" panose="020B0503030403020204" pitchFamily="34" charset="0"/>
                        <a:cs typeface="Myriad Pro" panose="020B0503030403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 marR="0">
                        <a:lnSpc>
                          <a:spcPts val="10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u="sng">
                          <a:solidFill>
                            <a:srgbClr val="0563C1"/>
                          </a:solidFill>
                          <a:effectLst/>
                          <a:latin typeface="Myriad Pro" panose="020B0503030403020204" pitchFamily="34" charset="0"/>
                          <a:ea typeface="Myriad Pro" panose="020B0503030403020204" pitchFamily="34" charset="0"/>
                          <a:cs typeface="Myriad Pro" panose="020B0503030403020204" pitchFamily="34" charset="0"/>
                          <a:hlinkClick r:id="rId4"/>
                        </a:rPr>
                        <a:t>https://culturalq.com/p%20roducts-services/assessments/cq-assessments/</a:t>
                      </a:r>
                      <a:r>
                        <a:rPr lang="en-US" sz="800">
                          <a:effectLst/>
                          <a:latin typeface="Myriad Pro" panose="020B0503030403020204" pitchFamily="34" charset="0"/>
                          <a:ea typeface="Myriad Pro" panose="020B0503030403020204" pitchFamily="34" charset="0"/>
                          <a:cs typeface="Myriad Pro" panose="020B0503030403020204" pitchFamily="34" charset="0"/>
                        </a:rPr>
                        <a:t> </a:t>
                      </a:r>
                      <a:endParaRPr lang="en-US" sz="900">
                        <a:effectLst/>
                        <a:latin typeface="Myriad Pro" panose="020B0503030403020204" pitchFamily="34" charset="0"/>
                        <a:ea typeface="Myriad Pro" panose="020B0503030403020204" pitchFamily="34" charset="0"/>
                        <a:cs typeface="Myriad Pro" panose="020B0503030403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9850" marR="13081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u="sng">
                          <a:solidFill>
                            <a:srgbClr val="0563C1"/>
                          </a:solidFill>
                          <a:effectLst/>
                          <a:latin typeface="Myriad Pro" panose="020B0503030403020204" pitchFamily="34" charset="0"/>
                          <a:ea typeface="Myriad Pro" panose="020B0503030403020204" pitchFamily="34" charset="0"/>
                          <a:cs typeface="Myriad Pro" panose="020B0503030403020204" pitchFamily="34" charset="0"/>
                          <a:hlinkClick r:id="rId5"/>
                        </a:rPr>
                        <a:t>https://idiinventory.com/products/idi-products-services-pricing/</a:t>
                      </a:r>
                      <a:r>
                        <a:rPr lang="en-US" sz="800">
                          <a:effectLst/>
                          <a:latin typeface="Myriad Pro" panose="020B0503030403020204" pitchFamily="34" charset="0"/>
                          <a:ea typeface="Myriad Pro" panose="020B0503030403020204" pitchFamily="34" charset="0"/>
                          <a:cs typeface="Myriad Pro" panose="020B0503030403020204" pitchFamily="34" charset="0"/>
                        </a:rPr>
                        <a:t> </a:t>
                      </a:r>
                      <a:endParaRPr lang="en-US" sz="900">
                        <a:effectLst/>
                        <a:latin typeface="Myriad Pro" panose="020B0503030403020204" pitchFamily="34" charset="0"/>
                        <a:ea typeface="Myriad Pro" panose="020B0503030403020204" pitchFamily="34" charset="0"/>
                        <a:cs typeface="Myriad Pro" panose="020B0503030403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921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u="sng">
                          <a:solidFill>
                            <a:srgbClr val="0563C1"/>
                          </a:solidFill>
                          <a:effectLst/>
                          <a:latin typeface="Myriad Pro" panose="020B0503030403020204" pitchFamily="34" charset="0"/>
                          <a:ea typeface="Myriad Pro" panose="020B0503030403020204" pitchFamily="34" charset="0"/>
                          <a:cs typeface="Myriad Pro" panose="020B0503030403020204" pitchFamily="34" charset="0"/>
                          <a:hlinkClick r:id="rId6"/>
                        </a:rPr>
                        <a:t>https://www.kozaigroup.com/intercultural-effectiveness-scale-ies/</a:t>
                      </a:r>
                      <a:r>
                        <a:rPr lang="en-US" sz="800">
                          <a:effectLst/>
                          <a:latin typeface="Myriad Pro" panose="020B0503030403020204" pitchFamily="34" charset="0"/>
                          <a:ea typeface="Myriad Pro" panose="020B0503030403020204" pitchFamily="34" charset="0"/>
                          <a:cs typeface="Myriad Pro" panose="020B0503030403020204" pitchFamily="34" charset="0"/>
                        </a:rPr>
                        <a:t> </a:t>
                      </a:r>
                      <a:endParaRPr lang="en-US" sz="900">
                        <a:effectLst/>
                        <a:latin typeface="Myriad Pro" panose="020B0503030403020204" pitchFamily="34" charset="0"/>
                        <a:ea typeface="Myriad Pro" panose="020B0503030403020204" pitchFamily="34" charset="0"/>
                        <a:cs typeface="Myriad Pro" panose="020B0503030403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12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u="sng" dirty="0">
                          <a:solidFill>
                            <a:srgbClr val="0563C1"/>
                          </a:solidFill>
                          <a:effectLst/>
                          <a:latin typeface="Myriad Pro" panose="020B0503030403020204" pitchFamily="34" charset="0"/>
                          <a:ea typeface="Myriad Pro" panose="020B0503030403020204" pitchFamily="34" charset="0"/>
                          <a:cs typeface="Myriad Pro" panose="020B0503030403020204" pitchFamily="34" charset="0"/>
                          <a:hlinkClick r:id="rId7"/>
                        </a:rPr>
                        <a:t>https://www.purdue.edu/cie/globallearning/InterculturalAttitudes_Skills_Knowledge_Short_Scale_Plus.pdf</a:t>
                      </a:r>
                      <a:r>
                        <a:rPr lang="en-US" sz="800" dirty="0">
                          <a:effectLst/>
                          <a:latin typeface="Myriad Pro" panose="020B0503030403020204" pitchFamily="34" charset="0"/>
                          <a:ea typeface="Myriad Pro" panose="020B0503030403020204" pitchFamily="34" charset="0"/>
                          <a:cs typeface="Myriad Pro" panose="020B0503030403020204" pitchFamily="34" charset="0"/>
                        </a:rPr>
                        <a:t> </a:t>
                      </a:r>
                      <a:endParaRPr lang="en-US" sz="900" dirty="0">
                        <a:effectLst/>
                        <a:latin typeface="Myriad Pro" panose="020B0503030403020204" pitchFamily="34" charset="0"/>
                        <a:ea typeface="Myriad Pro" panose="020B0503030403020204" pitchFamily="34" charset="0"/>
                        <a:cs typeface="Myriad Pro" panose="020B0503030403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63995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822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14880" y="6321583"/>
            <a:ext cx="48682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4B5459"/>
                </a:solidFill>
                <a:latin typeface="Myriad Pro" panose="020B0503030403020204" pitchFamily="34" charset="0"/>
              </a:rPr>
              <a:t>Yngve, K. (2017) Intercultural Learning in Purdue Faculty-Led Study Abroad, 2016-2017</a:t>
            </a:r>
            <a:endParaRPr lang="en-US" sz="1000" dirty="0">
              <a:solidFill>
                <a:srgbClr val="4B5459"/>
              </a:solidFill>
              <a:latin typeface="Myriad Pro" panose="020B0503030403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4880" y="1636294"/>
            <a:ext cx="8056786" cy="45702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07686" y="171450"/>
            <a:ext cx="94276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4A5358"/>
                </a:solidFill>
                <a:latin typeface="Myriad Pro" panose="020B0503030403020204" pitchFamily="34" charset="0"/>
                <a:ea typeface="Impact" charset="0"/>
                <a:cs typeface="Impact" charset="0"/>
              </a:rPr>
              <a:t>AAC&amp;U Intercultural </a:t>
            </a:r>
            <a:r>
              <a:rPr lang="en-US" sz="3600" b="1" dirty="0">
                <a:solidFill>
                  <a:srgbClr val="4A5358"/>
                </a:solidFill>
                <a:latin typeface="Myriad Pro" panose="020B0503030403020204" pitchFamily="34" charset="0"/>
                <a:ea typeface="Impact" charset="0"/>
                <a:cs typeface="Impact" charset="0"/>
              </a:rPr>
              <a:t>Knowledge &amp; </a:t>
            </a:r>
            <a:r>
              <a:rPr lang="en-US" sz="3600" b="1" dirty="0" smtClean="0">
                <a:solidFill>
                  <a:srgbClr val="4A5358"/>
                </a:solidFill>
                <a:latin typeface="Myriad Pro" panose="020B0503030403020204" pitchFamily="34" charset="0"/>
                <a:ea typeface="Impact" charset="0"/>
                <a:cs typeface="Impact" charset="0"/>
              </a:rPr>
              <a:t>Competence VALUE </a:t>
            </a:r>
            <a:r>
              <a:rPr lang="en-US" sz="3600" b="1" dirty="0">
                <a:solidFill>
                  <a:srgbClr val="4A5358"/>
                </a:solidFill>
                <a:latin typeface="Myriad Pro" panose="020B0503030403020204" pitchFamily="34" charset="0"/>
                <a:ea typeface="Impact" charset="0"/>
                <a:cs typeface="Impact" charset="0"/>
              </a:rPr>
              <a:t>Rubric </a:t>
            </a:r>
          </a:p>
        </p:txBody>
      </p:sp>
    </p:spTree>
    <p:extLst>
      <p:ext uri="{BB962C8B-B14F-4D97-AF65-F5344CB8AC3E}">
        <p14:creationId xmlns:p14="http://schemas.microsoft.com/office/powerpoint/2010/main" val="291688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87"/>
          <p:cNvSpPr txBox="1">
            <a:spLocks noGrp="1"/>
          </p:cNvSpPr>
          <p:nvPr>
            <p:ph type="title"/>
          </p:nvPr>
        </p:nvSpPr>
        <p:spPr>
          <a:xfrm>
            <a:off x="2766823" y="248772"/>
            <a:ext cx="8703300" cy="11430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sz="3600" b="1" cap="all" dirty="0">
                <a:solidFill>
                  <a:srgbClr val="4B5459"/>
                </a:solidFill>
                <a:latin typeface="Myriad Pro" panose="020B0503030403020204" pitchFamily="34" charset="0"/>
                <a:ea typeface="Impact" charset="0"/>
                <a:cs typeface="Impact" charset="0"/>
              </a:rPr>
              <a:t>Beliefs, Events, and Values Inventory</a:t>
            </a:r>
            <a:br>
              <a:rPr lang="en-US" sz="3600" b="1" cap="all" dirty="0">
                <a:solidFill>
                  <a:srgbClr val="4B5459"/>
                </a:solidFill>
                <a:latin typeface="Myriad Pro" panose="020B0503030403020204" pitchFamily="34" charset="0"/>
                <a:ea typeface="Impact" charset="0"/>
                <a:cs typeface="Impact" charset="0"/>
              </a:rPr>
            </a:br>
            <a:r>
              <a:rPr lang="en-US" sz="2800" b="1" i="1" cap="all" dirty="0">
                <a:solidFill>
                  <a:srgbClr val="4B5459"/>
                </a:solidFill>
                <a:latin typeface="Myriad Pro" panose="020B0503030403020204" pitchFamily="34" charset="0"/>
                <a:ea typeface="Impact" charset="0"/>
                <a:cs typeface="Impact" charset="0"/>
              </a:rPr>
              <a:t>Sample BEVI Aggregate Profile</a:t>
            </a:r>
            <a:endParaRPr sz="2800" b="1" i="1" cap="all" dirty="0">
              <a:solidFill>
                <a:srgbClr val="4B5459"/>
              </a:solidFill>
              <a:latin typeface="Myriad Pro" panose="020B0503030403020204" pitchFamily="34" charset="0"/>
              <a:ea typeface="Impact" charset="0"/>
              <a:cs typeface="Impact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EDFB95-C269-8B49-8DBE-6AD40125C9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4440" y="1387251"/>
            <a:ext cx="6249599" cy="523090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BFBE4EA-141D-A142-88E7-AA275C470B4C}"/>
              </a:ext>
            </a:extLst>
          </p:cNvPr>
          <p:cNvSpPr txBox="1"/>
          <p:nvPr/>
        </p:nvSpPr>
        <p:spPr>
          <a:xfrm>
            <a:off x="2905845" y="2245768"/>
            <a:ext cx="2700824" cy="369332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4B5459"/>
                </a:solidFill>
                <a:latin typeface="Myriad Pro" panose="020B0503030403020204" pitchFamily="34" charset="0"/>
              </a:rPr>
              <a:t>Formative Variables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BEADFF9-25E5-3F4F-AC3B-3EFE1DDB676F}"/>
              </a:ext>
            </a:extLst>
          </p:cNvPr>
          <p:cNvSpPr txBox="1"/>
          <p:nvPr/>
        </p:nvSpPr>
        <p:spPr>
          <a:xfrm>
            <a:off x="2795204" y="2773723"/>
            <a:ext cx="2922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4B5459"/>
                </a:solidFill>
                <a:latin typeface="Myriad Pro" panose="020B0503030403020204" pitchFamily="34" charset="0"/>
              </a:rPr>
              <a:t>Fulfillment of Core Needs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81865EE-7424-4146-A572-256A74EEBB8D}"/>
              </a:ext>
            </a:extLst>
          </p:cNvPr>
          <p:cNvSpPr txBox="1"/>
          <p:nvPr/>
        </p:nvSpPr>
        <p:spPr>
          <a:xfrm>
            <a:off x="2684564" y="3377747"/>
            <a:ext cx="2922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4B5459"/>
                </a:solidFill>
                <a:latin typeface="Myriad Pro" panose="020B0503030403020204" pitchFamily="34" charset="0"/>
              </a:rPr>
              <a:t>Tolerance of Disequilibrium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912B154-E089-2443-8A85-9CBDFDD82063}"/>
              </a:ext>
            </a:extLst>
          </p:cNvPr>
          <p:cNvSpPr txBox="1"/>
          <p:nvPr/>
        </p:nvSpPr>
        <p:spPr>
          <a:xfrm>
            <a:off x="3105542" y="3881637"/>
            <a:ext cx="1747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4B5459"/>
                </a:solidFill>
                <a:latin typeface="Myriad Pro" panose="020B0503030403020204" pitchFamily="34" charset="0"/>
              </a:rPr>
              <a:t>Critical Thinking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C5078E8-CEFA-1341-8F7A-521A54EBD5BB}"/>
              </a:ext>
            </a:extLst>
          </p:cNvPr>
          <p:cNvSpPr txBox="1"/>
          <p:nvPr/>
        </p:nvSpPr>
        <p:spPr>
          <a:xfrm>
            <a:off x="3245550" y="4633128"/>
            <a:ext cx="1391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4B5459"/>
                </a:solidFill>
                <a:latin typeface="Myriad Pro" panose="020B0503030403020204" pitchFamily="34" charset="0"/>
              </a:rPr>
              <a:t>Self Access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9260446-EC60-CD4E-905D-EC7EEDD6C775}"/>
              </a:ext>
            </a:extLst>
          </p:cNvPr>
          <p:cNvSpPr txBox="1"/>
          <p:nvPr/>
        </p:nvSpPr>
        <p:spPr>
          <a:xfrm>
            <a:off x="3168106" y="5443225"/>
            <a:ext cx="1622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4B5459"/>
                </a:solidFill>
                <a:latin typeface="Myriad Pro" panose="020B0503030403020204" pitchFamily="34" charset="0"/>
              </a:rPr>
              <a:t>Other Access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7A6B83D-D586-7842-845C-AA0D9FA69E99}"/>
              </a:ext>
            </a:extLst>
          </p:cNvPr>
          <p:cNvSpPr txBox="1"/>
          <p:nvPr/>
        </p:nvSpPr>
        <p:spPr>
          <a:xfrm>
            <a:off x="3134419" y="6075199"/>
            <a:ext cx="1719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4B5459"/>
                </a:solidFill>
                <a:latin typeface="Myriad Pro" panose="020B0503030403020204" pitchFamily="34" charset="0"/>
              </a:rPr>
              <a:t>Global Access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608446" y="2293870"/>
            <a:ext cx="4716875" cy="4213757"/>
            <a:chOff x="404508" y="2293870"/>
            <a:chExt cx="6920813" cy="421375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4E5438B-3E65-514B-ADC7-951E384C3689}"/>
                </a:ext>
              </a:extLst>
            </p:cNvPr>
            <p:cNvSpPr/>
            <p:nvPr/>
          </p:nvSpPr>
          <p:spPr>
            <a:xfrm>
              <a:off x="405884" y="2293870"/>
              <a:ext cx="6911124" cy="281493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4B5459"/>
                </a:solidFill>
                <a:latin typeface="Myriad Pro" panose="020B0503030403020204" pitchFamily="34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C46E647-2A44-C74C-B738-30FECA5B02AD}"/>
                </a:ext>
              </a:extLst>
            </p:cNvPr>
            <p:cNvSpPr/>
            <p:nvPr/>
          </p:nvSpPr>
          <p:spPr>
            <a:xfrm>
              <a:off x="404508" y="2572849"/>
              <a:ext cx="6911124" cy="716529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4B5459"/>
                </a:solidFill>
                <a:latin typeface="Myriad Pro" panose="020B0503030403020204" pitchFamily="34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75FD382-B66A-8D4E-9CBD-7E7FDC79E0A0}"/>
                </a:ext>
              </a:extLst>
            </p:cNvPr>
            <p:cNvSpPr/>
            <p:nvPr/>
          </p:nvSpPr>
          <p:spPr>
            <a:xfrm>
              <a:off x="405884" y="3297164"/>
              <a:ext cx="6911124" cy="515612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4B5459"/>
                </a:solidFill>
                <a:latin typeface="Myriad Pro" panose="020B0503030403020204" pitchFamily="34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CE6BC42-79FD-5340-A607-DA370DDB5F5C}"/>
                </a:ext>
              </a:extLst>
            </p:cNvPr>
            <p:cNvSpPr/>
            <p:nvPr/>
          </p:nvSpPr>
          <p:spPr>
            <a:xfrm>
              <a:off x="405884" y="3815568"/>
              <a:ext cx="6911124" cy="515612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4B5459"/>
                </a:solidFill>
                <a:latin typeface="Myriad Pro" panose="020B0503030403020204" pitchFamily="34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C1CA3497-AE9D-E04D-B404-874D75E6DADE}"/>
                </a:ext>
              </a:extLst>
            </p:cNvPr>
            <p:cNvSpPr/>
            <p:nvPr/>
          </p:nvSpPr>
          <p:spPr>
            <a:xfrm>
              <a:off x="405884" y="4334938"/>
              <a:ext cx="6911124" cy="965712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4B5459"/>
                </a:solidFill>
                <a:latin typeface="Myriad Pro" panose="020B0503030403020204" pitchFamily="34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7BCCC9E4-EF13-2945-AA0F-0DDC5466807B}"/>
                </a:ext>
              </a:extLst>
            </p:cNvPr>
            <p:cNvSpPr/>
            <p:nvPr/>
          </p:nvSpPr>
          <p:spPr>
            <a:xfrm>
              <a:off x="414197" y="5294153"/>
              <a:ext cx="6911124" cy="688561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4B5459"/>
                </a:solidFill>
                <a:latin typeface="Myriad Pro" panose="020B0503030403020204" pitchFamily="34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D7755B51-433D-6A40-9543-91E6E73E5185}"/>
                </a:ext>
              </a:extLst>
            </p:cNvPr>
            <p:cNvSpPr/>
            <p:nvPr/>
          </p:nvSpPr>
          <p:spPr>
            <a:xfrm>
              <a:off x="405884" y="5992015"/>
              <a:ext cx="6911124" cy="515612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4B5459"/>
                </a:solidFill>
                <a:latin typeface="Myriad Pro" panose="020B0503030403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7044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7517" y="3262807"/>
            <a:ext cx="5788295" cy="3436376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588469" y="493044"/>
            <a:ext cx="7897404" cy="89777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4A5358"/>
                </a:solidFill>
                <a:latin typeface="Myriad Pro" panose="020B0503030403020204" pitchFamily="34" charset="0"/>
              </a:rPr>
              <a:t>PRE- &amp; POST-IDI RESULTS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588470" y="1241192"/>
            <a:ext cx="9267342" cy="341092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rgbClr val="4A5358"/>
                </a:solidFill>
                <a:latin typeface="Myriad Pro" panose="020B0503030403020204" pitchFamily="34" charset="0"/>
              </a:rPr>
              <a:t>Chart displays regression, stasis, and growth percentages. Numbered levels indicate the number of orientations changed, e.g. “Regress2” indicates that participants regressed two orientation </a:t>
            </a:r>
            <a:r>
              <a:rPr lang="en-US" sz="1800" dirty="0" smtClean="0">
                <a:solidFill>
                  <a:srgbClr val="4A5358"/>
                </a:solidFill>
                <a:latin typeface="Myriad Pro" panose="020B0503030403020204" pitchFamily="34" charset="0"/>
              </a:rPr>
              <a:t>stages.</a:t>
            </a:r>
          </a:p>
          <a:p>
            <a:endParaRPr lang="en-US" sz="1800" dirty="0" smtClean="0">
              <a:solidFill>
                <a:srgbClr val="4A5358"/>
              </a:solidFill>
              <a:latin typeface="Myriad Pro" panose="020B0503030403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4A5358"/>
                </a:solidFill>
                <a:latin typeface="Myriad Pro" panose="020B0503030403020204" pitchFamily="34" charset="0"/>
              </a:rPr>
              <a:t>N=376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4A5358"/>
                </a:solidFill>
                <a:latin typeface="Myriad Pro" panose="020B0503030403020204" pitchFamily="34" charset="0"/>
              </a:rPr>
              <a:t>Participants: semester and year-long study abroad students</a:t>
            </a:r>
            <a:endParaRPr lang="en-US" sz="1800" dirty="0">
              <a:solidFill>
                <a:srgbClr val="4A5358"/>
              </a:solidFill>
              <a:latin typeface="Myriad Pro" panose="020B0503030403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4A5358"/>
                </a:solidFill>
                <a:latin typeface="Myriad Pro" panose="020B0503030403020204" pitchFamily="34" charset="0"/>
              </a:rPr>
              <a:t>T1: Individually mentored </a:t>
            </a:r>
            <a:r>
              <a:rPr lang="en-US" sz="1800" dirty="0" smtClean="0">
                <a:solidFill>
                  <a:srgbClr val="4A5358"/>
                </a:solidFill>
                <a:latin typeface="Myriad Pro" panose="020B0503030403020204" pitchFamily="34" charset="0"/>
              </a:rPr>
              <a:t>intervention (n=142)</a:t>
            </a:r>
            <a:endParaRPr lang="en-US" sz="1800" dirty="0">
              <a:solidFill>
                <a:srgbClr val="4A5358"/>
              </a:solidFill>
              <a:latin typeface="Myriad Pro" panose="020B0503030403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4A5358"/>
                </a:solidFill>
                <a:latin typeface="Myriad Pro" panose="020B0503030403020204" pitchFamily="34" charset="0"/>
              </a:rPr>
              <a:t>T2: Group mentored </a:t>
            </a:r>
            <a:r>
              <a:rPr lang="en-US" sz="1800" dirty="0" smtClean="0">
                <a:solidFill>
                  <a:srgbClr val="4A5358"/>
                </a:solidFill>
                <a:latin typeface="Myriad Pro" panose="020B0503030403020204" pitchFamily="34" charset="0"/>
              </a:rPr>
              <a:t>intervention (n=182)</a:t>
            </a:r>
            <a:endParaRPr lang="en-US" sz="1800" dirty="0">
              <a:solidFill>
                <a:srgbClr val="4A5358"/>
              </a:solidFill>
              <a:latin typeface="Myriad Pro" panose="020B0503030403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4A5358"/>
                </a:solidFill>
                <a:latin typeface="Myriad Pro" panose="020B0503030403020204" pitchFamily="34" charset="0"/>
              </a:rPr>
              <a:t>Control Group: (n=52)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4A5358"/>
                </a:solidFill>
                <a:latin typeface="Myriad Pro" panose="020B0503030403020204" pitchFamily="34" charset="0"/>
              </a:rPr>
              <a:t>Data collected over 4 semesters</a:t>
            </a:r>
          </a:p>
          <a:p>
            <a:endParaRPr lang="en-US" sz="1800" dirty="0">
              <a:solidFill>
                <a:srgbClr val="4A5358"/>
              </a:solidFill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1363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13564" y="662454"/>
            <a:ext cx="9427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cap="all" dirty="0" smtClean="0">
                <a:solidFill>
                  <a:srgbClr val="4A5358"/>
                </a:solidFill>
                <a:latin typeface="Myriad Pro" panose="020B0503030403020204" pitchFamily="34" charset="0"/>
                <a:ea typeface="Impact" charset="0"/>
                <a:cs typeface="Impact" charset="0"/>
              </a:rPr>
              <a:t>Assessments Debrief</a:t>
            </a:r>
            <a:endParaRPr lang="en-US" sz="3600" b="1" cap="all" dirty="0">
              <a:solidFill>
                <a:srgbClr val="4A5358"/>
              </a:solidFill>
              <a:latin typeface="Myriad Pro" panose="020B0503030403020204" pitchFamily="34" charset="0"/>
              <a:ea typeface="Impact" charset="0"/>
              <a:cs typeface="Impact" charset="0"/>
            </a:endParaRPr>
          </a:p>
        </p:txBody>
      </p:sp>
      <p:sp>
        <p:nvSpPr>
          <p:cNvPr id="3" name="TextBox 6"/>
          <p:cNvSpPr txBox="1">
            <a:spLocks noChangeArrowheads="1"/>
          </p:cNvSpPr>
          <p:nvPr/>
        </p:nvSpPr>
        <p:spPr bwMode="auto">
          <a:xfrm>
            <a:off x="2613564" y="1821444"/>
            <a:ext cx="8730484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rgbClr val="4B5459"/>
                </a:solidFill>
                <a:latin typeface="Myriad Pro" panose="020B0503030403020204" pitchFamily="34" charset="0"/>
                <a:ea typeface="ＭＳ Ｐゴシック" charset="0"/>
                <a:cs typeface="ＭＳ Ｐゴシック" charset="0"/>
              </a:rPr>
              <a:t>S</a:t>
            </a:r>
            <a:r>
              <a:rPr lang="en-US" sz="2800" dirty="0" smtClean="0">
                <a:solidFill>
                  <a:srgbClr val="4B5459"/>
                </a:solidFill>
                <a:latin typeface="Myriad Pro" panose="020B0503030403020204" pitchFamily="34" charset="0"/>
                <a:ea typeface="ＭＳ Ｐゴシック" charset="0"/>
                <a:cs typeface="ＭＳ Ｐゴシック" charset="0"/>
              </a:rPr>
              <a:t>hare and discuss</a:t>
            </a:r>
            <a:endParaRPr lang="en-US" sz="2800" dirty="0">
              <a:solidFill>
                <a:srgbClr val="4B5459"/>
              </a:solidFill>
              <a:latin typeface="Myriad Pro" panose="020B0503030403020204" pitchFamily="34" charset="0"/>
              <a:ea typeface="ＭＳ Ｐゴシック" charset="0"/>
              <a:cs typeface="ＭＳ Ｐゴシック" charset="0"/>
            </a:endParaRPr>
          </a:p>
          <a:p>
            <a:pPr marL="457200" indent="-457200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 smtClean="0">
                <a:solidFill>
                  <a:srgbClr val="4B5459"/>
                </a:solidFill>
                <a:latin typeface="Myriad Pro" panose="020B0503030403020204" pitchFamily="34" charset="0"/>
                <a:ea typeface="ＭＳ Ｐゴシック" charset="0"/>
                <a:cs typeface="ＭＳ Ｐゴシック" charset="0"/>
              </a:rPr>
              <a:t>What questions do you have?</a:t>
            </a:r>
          </a:p>
        </p:txBody>
      </p:sp>
    </p:spTree>
    <p:extLst>
      <p:ext uri="{BB962C8B-B14F-4D97-AF65-F5344CB8AC3E}">
        <p14:creationId xmlns:p14="http://schemas.microsoft.com/office/powerpoint/2010/main" val="219461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53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48150" y="3245513"/>
            <a:ext cx="37528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4000" b="1" dirty="0" smtClean="0">
                <a:solidFill>
                  <a:prstClr val="white"/>
                </a:solidFill>
                <a:latin typeface="Myriad Pro" panose="020B0503030403020204" pitchFamily="34" charset="0"/>
              </a:rPr>
              <a:t>ACTIVITY 1</a:t>
            </a:r>
            <a:endParaRPr lang="en-US" sz="1100" b="1" dirty="0">
              <a:solidFill>
                <a:prstClr val="white"/>
              </a:solidFill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5213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385578" y="570534"/>
            <a:ext cx="9806422" cy="89777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4A5358"/>
                </a:solidFill>
                <a:latin typeface="Myriad Pro" panose="020B0503030403020204" pitchFamily="34" charset="0"/>
              </a:rPr>
              <a:t>WORLDVIEW FRAMEWORKS EXEMPLAR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85578" y="1468308"/>
            <a:ext cx="9501622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4A5358"/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What is an example of a value difference you’ve encountered</a:t>
            </a:r>
            <a:r>
              <a:rPr lang="en-US" sz="2800" dirty="0" smtClean="0">
                <a:solidFill>
                  <a:srgbClr val="4A5358"/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?</a:t>
            </a:r>
          </a:p>
          <a:p>
            <a:endParaRPr lang="en-US" sz="2800" dirty="0">
              <a:solidFill>
                <a:srgbClr val="4A5358"/>
              </a:solidFill>
              <a:latin typeface="Myriad Pro" panose="020B0503030403020204" pitchFamily="34" charset="0"/>
              <a:cs typeface="Arial" panose="020B0604020202020204" pitchFamily="34" charset="0"/>
            </a:endParaRPr>
          </a:p>
          <a:p>
            <a:pPr marL="9144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4A5358"/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About family?</a:t>
            </a:r>
          </a:p>
          <a:p>
            <a:pPr marL="9144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4A5358"/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About work?</a:t>
            </a:r>
          </a:p>
          <a:p>
            <a:pPr marL="9144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4A5358"/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About time?</a:t>
            </a:r>
          </a:p>
          <a:p>
            <a:pPr marL="9144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4A5358"/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About social responsibility?</a:t>
            </a:r>
          </a:p>
          <a:p>
            <a:pPr marL="9144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4A5358"/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Other?</a:t>
            </a:r>
            <a:endParaRPr lang="en-US" sz="2400" dirty="0">
              <a:solidFill>
                <a:srgbClr val="4A5358"/>
              </a:solidFill>
              <a:latin typeface="Myriad Pro" panose="020B0503030403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10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53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14825" y="2559713"/>
            <a:ext cx="37528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4000" b="1" dirty="0" smtClean="0">
                <a:solidFill>
                  <a:prstClr val="white"/>
                </a:solidFill>
                <a:latin typeface="Myriad Pro" panose="020B0503030403020204" pitchFamily="34" charset="0"/>
              </a:rPr>
              <a:t>WORKSHOP #1 HOMEWORK</a:t>
            </a:r>
            <a:endParaRPr lang="en-US" sz="1100" b="1" dirty="0">
              <a:solidFill>
                <a:prstClr val="white"/>
              </a:solidFill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80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45847" y="2038350"/>
            <a:ext cx="8965103" cy="2872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spcBef>
                <a:spcPts val="10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400" dirty="0" smtClean="0">
                <a:solidFill>
                  <a:srgbClr val="4A5358"/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Each side of the room represents one extreme of the spectrum.</a:t>
            </a:r>
            <a:endParaRPr lang="en-US" sz="2400" dirty="0">
              <a:solidFill>
                <a:srgbClr val="4A5358"/>
              </a:solidFill>
              <a:latin typeface="Myriad Pro" panose="020B0503030403020204" pitchFamily="34" charset="0"/>
              <a:cs typeface="Arial" panose="020B0604020202020204" pitchFamily="34" charset="0"/>
            </a:endParaRPr>
          </a:p>
          <a:p>
            <a:pPr marL="457200" lvl="0" indent="-457200">
              <a:spcBef>
                <a:spcPts val="10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400" dirty="0">
                <a:solidFill>
                  <a:srgbClr val="4A5358"/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Listen closely to each value statement as it is designated to a specific side of the room.</a:t>
            </a:r>
          </a:p>
          <a:p>
            <a:pPr marL="457200" lvl="0" indent="-457200">
              <a:spcBef>
                <a:spcPts val="10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400" dirty="0">
                <a:solidFill>
                  <a:srgbClr val="4A5358"/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Based on how you feel about the statement, move to </a:t>
            </a:r>
            <a:r>
              <a:rPr lang="en-US" sz="2400" dirty="0" smtClean="0">
                <a:solidFill>
                  <a:srgbClr val="4A5358"/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an </a:t>
            </a:r>
            <a:r>
              <a:rPr lang="en-US" sz="2400" dirty="0">
                <a:solidFill>
                  <a:srgbClr val="4A5358"/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appropriate </a:t>
            </a:r>
            <a:r>
              <a:rPr lang="en-US" sz="2400" dirty="0" smtClean="0">
                <a:solidFill>
                  <a:srgbClr val="4A5358"/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spot on the continuum between each side of the room.</a:t>
            </a:r>
            <a:endParaRPr lang="en-US" sz="2400" dirty="0">
              <a:solidFill>
                <a:srgbClr val="4A5358"/>
              </a:solidFill>
              <a:latin typeface="Myriad Pro" panose="020B0503030403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445847" y="616528"/>
            <a:ext cx="9565178" cy="149802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4A5358"/>
                </a:solidFill>
                <a:latin typeface="Myriad Pro" panose="020B0503030403020204" pitchFamily="34" charset="0"/>
              </a:rPr>
              <a:t>WORLDVIEW FRAMEWORKS ACTIVITY:</a:t>
            </a:r>
            <a:br>
              <a:rPr lang="en-US" sz="3600" b="1" dirty="0" smtClean="0">
                <a:solidFill>
                  <a:srgbClr val="4A5358"/>
                </a:solidFill>
                <a:latin typeface="Myriad Pro" panose="020B0503030403020204" pitchFamily="34" charset="0"/>
              </a:rPr>
            </a:br>
            <a:r>
              <a:rPr lang="en-US" sz="2800" b="1" i="1" dirty="0" smtClean="0">
                <a:solidFill>
                  <a:srgbClr val="4A5358"/>
                </a:solidFill>
                <a:latin typeface="Myriad Pro" panose="020B0503030403020204" pitchFamily="34" charset="0"/>
              </a:rPr>
              <a:t>HUMAN VALUES CONTINUUM</a:t>
            </a:r>
            <a:endParaRPr lang="en-US" sz="3600" b="1" i="1" dirty="0">
              <a:solidFill>
                <a:srgbClr val="4A5358"/>
              </a:solidFill>
              <a:latin typeface="Myriad Pro" panose="020B0503030403020204" pitchFamily="34" charset="0"/>
            </a:endParaRPr>
          </a:p>
        </p:txBody>
      </p:sp>
      <p:sp>
        <p:nvSpPr>
          <p:cNvPr id="6" name="Up-Down Arrow 5"/>
          <p:cNvSpPr/>
          <p:nvPr/>
        </p:nvSpPr>
        <p:spPr>
          <a:xfrm rot="16200000">
            <a:off x="6087936" y="2606893"/>
            <a:ext cx="967669" cy="6777318"/>
          </a:xfrm>
          <a:prstGeom prst="upDown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92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45847" y="1809750"/>
            <a:ext cx="9327053" cy="3264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en-US" sz="2400" dirty="0">
                <a:solidFill>
                  <a:srgbClr val="4A5358"/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Life is what happens to me./Life is what I make it.</a:t>
            </a:r>
          </a:p>
          <a:p>
            <a:pPr marL="457200" lvl="0" indent="-457200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en-US" sz="2400" dirty="0">
                <a:solidFill>
                  <a:srgbClr val="4A5358"/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Competition brings out the best./ Cooperation is the way to get things done.</a:t>
            </a:r>
          </a:p>
          <a:p>
            <a:pPr marL="457200" lvl="0" indent="-457200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en-US" sz="2400" dirty="0" smtClean="0">
                <a:solidFill>
                  <a:srgbClr val="4A5358"/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Change </a:t>
            </a:r>
            <a:r>
              <a:rPr lang="en-US" sz="2400" dirty="0">
                <a:solidFill>
                  <a:srgbClr val="4A5358"/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is good./Tradition is important.</a:t>
            </a:r>
          </a:p>
          <a:p>
            <a:pPr marL="457200" lvl="0" indent="-457200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en-US" sz="2400" dirty="0">
                <a:solidFill>
                  <a:srgbClr val="4A5358"/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People should tell it like it is even if it hurts./Maintaining harmony is important even if it means not telling the complete truth.</a:t>
            </a:r>
          </a:p>
          <a:p>
            <a:pPr marL="457200" lvl="0" indent="-457200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en-US" sz="2400" dirty="0">
                <a:solidFill>
                  <a:srgbClr val="4A5358"/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Group membership is essential for my </a:t>
            </a:r>
            <a:r>
              <a:rPr lang="en-US" sz="2400" dirty="0" smtClean="0">
                <a:solidFill>
                  <a:srgbClr val="4A5358"/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success./</a:t>
            </a:r>
            <a:r>
              <a:rPr lang="en-US" sz="2400" dirty="0">
                <a:solidFill>
                  <a:srgbClr val="4A5358"/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I don’t need to belong to a group to be successful</a:t>
            </a:r>
            <a:r>
              <a:rPr lang="en-US" sz="2400" dirty="0" smtClean="0">
                <a:solidFill>
                  <a:srgbClr val="4A5358"/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solidFill>
                <a:srgbClr val="4A5358"/>
              </a:solidFill>
              <a:latin typeface="Myriad Pro" panose="020B0503030403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084022" y="768928"/>
            <a:ext cx="8466748" cy="89777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rgbClr val="4A5358"/>
              </a:solidFill>
              <a:latin typeface="Myriad Pro" panose="020B0503030403020204" pitchFamily="34" charset="0"/>
            </a:endParaRPr>
          </a:p>
        </p:txBody>
      </p:sp>
      <p:sp>
        <p:nvSpPr>
          <p:cNvPr id="6" name="Up-Down Arrow 5"/>
          <p:cNvSpPr/>
          <p:nvPr/>
        </p:nvSpPr>
        <p:spPr>
          <a:xfrm rot="16200000">
            <a:off x="6625539" y="2559268"/>
            <a:ext cx="967669" cy="6777318"/>
          </a:xfrm>
          <a:prstGeom prst="upDown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445847" y="311728"/>
            <a:ext cx="9565178" cy="149802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4A5358"/>
                </a:solidFill>
                <a:latin typeface="Myriad Pro" panose="020B0503030403020204" pitchFamily="34" charset="0"/>
              </a:rPr>
              <a:t>WORLDVIEW FRAMEWORKS ACTIVITY:</a:t>
            </a:r>
            <a:br>
              <a:rPr lang="en-US" sz="3600" b="1" dirty="0" smtClean="0">
                <a:solidFill>
                  <a:srgbClr val="4A5358"/>
                </a:solidFill>
                <a:latin typeface="Myriad Pro" panose="020B0503030403020204" pitchFamily="34" charset="0"/>
              </a:rPr>
            </a:br>
            <a:r>
              <a:rPr lang="en-US" sz="2800" b="1" i="1" dirty="0" smtClean="0">
                <a:solidFill>
                  <a:srgbClr val="4A5358"/>
                </a:solidFill>
                <a:latin typeface="Myriad Pro" panose="020B0503030403020204" pitchFamily="34" charset="0"/>
              </a:rPr>
              <a:t>HUMAN VALUES CONTINUUM</a:t>
            </a:r>
            <a:endParaRPr lang="en-US" sz="3600" b="1" i="1" dirty="0">
              <a:solidFill>
                <a:srgbClr val="4A5358"/>
              </a:solidFill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683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323" y="4547419"/>
            <a:ext cx="904875" cy="22002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802" y="4585862"/>
            <a:ext cx="4808485" cy="2161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5209" y="474129"/>
            <a:ext cx="9441516" cy="678367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4A5358"/>
                </a:solidFill>
                <a:latin typeface="Myriad Pro" panose="020B0503030403020204" pitchFamily="34" charset="0"/>
              </a:rPr>
              <a:t>HOFSTEDE DIVERSITY DIMENSIONS:</a:t>
            </a:r>
            <a:endParaRPr lang="en-US" sz="3600" b="1" dirty="0">
              <a:solidFill>
                <a:srgbClr val="4A5358"/>
              </a:solidFill>
              <a:latin typeface="Myriad Pro" panose="020B05030304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55209" y="1247892"/>
            <a:ext cx="9617048" cy="4393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 smtClean="0">
                <a:solidFill>
                  <a:srgbClr val="4A5358"/>
                </a:solidFill>
                <a:latin typeface="Myriad Pro" panose="020B0503030403020204" pitchFamily="34" charset="0"/>
              </a:rPr>
              <a:t>Individualism</a:t>
            </a:r>
            <a:r>
              <a:rPr lang="en-US" sz="2000" dirty="0" smtClean="0">
                <a:solidFill>
                  <a:srgbClr val="4A5358"/>
                </a:solidFill>
                <a:latin typeface="Myriad Pro" panose="020B0503030403020204" pitchFamily="34" charset="0"/>
              </a:rPr>
              <a:t>: the </a:t>
            </a:r>
            <a:r>
              <a:rPr lang="en-US" sz="2000" dirty="0">
                <a:solidFill>
                  <a:srgbClr val="4A5358"/>
                </a:solidFill>
                <a:latin typeface="Myriad Pro" panose="020B0503030403020204" pitchFamily="34" charset="0"/>
              </a:rPr>
              <a:t>degree of interdependence a society maintains among its members. </a:t>
            </a:r>
          </a:p>
        </p:txBody>
      </p:sp>
      <p:sp>
        <p:nvSpPr>
          <p:cNvPr id="4" name="Rectangle 3"/>
          <p:cNvSpPr/>
          <p:nvPr/>
        </p:nvSpPr>
        <p:spPr>
          <a:xfrm>
            <a:off x="2455209" y="1631207"/>
            <a:ext cx="288831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Myriad Pro" panose="020B0503030403020204" pitchFamily="34" charset="0"/>
              </a:rPr>
              <a:t>China: </a:t>
            </a:r>
            <a:r>
              <a:rPr lang="en-US" dirty="0" smtClean="0">
                <a:latin typeface="Myriad Pro" panose="020B0503030403020204" pitchFamily="34" charset="0"/>
              </a:rPr>
              <a:t>20</a:t>
            </a:r>
            <a:endParaRPr lang="en-US" dirty="0">
              <a:latin typeface="Myriad Pro" panose="020B0503030403020204" pitchFamily="34" charset="0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Myriad Pro" panose="020B0503030403020204" pitchFamily="34" charset="0"/>
              </a:rPr>
              <a:t>act </a:t>
            </a:r>
            <a:r>
              <a:rPr lang="en-US" sz="1400" dirty="0">
                <a:latin typeface="Myriad Pro" panose="020B0503030403020204" pitchFamily="34" charset="0"/>
              </a:rPr>
              <a:t>in the interests of the group </a:t>
            </a:r>
            <a:endParaRPr lang="en-US" sz="1400" dirty="0" smtClean="0">
              <a:latin typeface="Myriad Pro" panose="020B0503030403020204" pitchFamily="34" charset="0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Myriad Pro" panose="020B0503030403020204" pitchFamily="34" charset="0"/>
              </a:rPr>
              <a:t>In-group </a:t>
            </a:r>
            <a:r>
              <a:rPr lang="en-US" sz="1400" dirty="0">
                <a:latin typeface="Myriad Pro" panose="020B0503030403020204" pitchFamily="34" charset="0"/>
              </a:rPr>
              <a:t>considerations affect hiring and promotions </a:t>
            </a:r>
            <a:endParaRPr lang="en-US" sz="1400" dirty="0" smtClean="0">
              <a:latin typeface="Myriad Pro" panose="020B0503030403020204" pitchFamily="34" charset="0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Myriad Pro" panose="020B0503030403020204" pitchFamily="34" charset="0"/>
              </a:rPr>
              <a:t>closer </a:t>
            </a:r>
            <a:r>
              <a:rPr lang="en-US" sz="1400" dirty="0">
                <a:latin typeface="Myriad Pro" panose="020B0503030403020204" pitchFamily="34" charset="0"/>
              </a:rPr>
              <a:t>in-groups (such as family) </a:t>
            </a:r>
            <a:r>
              <a:rPr lang="en-US" sz="1400" dirty="0" smtClean="0">
                <a:latin typeface="Myriad Pro" panose="020B0503030403020204" pitchFamily="34" charset="0"/>
              </a:rPr>
              <a:t>receive preferential treatment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Myriad Pro" panose="020B0503030403020204" pitchFamily="34" charset="0"/>
              </a:rPr>
              <a:t>Employee </a:t>
            </a:r>
            <a:r>
              <a:rPr lang="en-US" sz="1400" dirty="0">
                <a:latin typeface="Myriad Pro" panose="020B0503030403020204" pitchFamily="34" charset="0"/>
              </a:rPr>
              <a:t>commitment to the organization (but not necessarily to the people in the organization) is </a:t>
            </a:r>
            <a:r>
              <a:rPr lang="en-US" sz="1400" dirty="0" smtClean="0">
                <a:latin typeface="Myriad Pro" panose="020B0503030403020204" pitchFamily="34" charset="0"/>
              </a:rPr>
              <a:t>low.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Myriad Pro" panose="020B0503030403020204" pitchFamily="34" charset="0"/>
              </a:rPr>
              <a:t>cold </a:t>
            </a:r>
            <a:r>
              <a:rPr lang="en-US" sz="1400" dirty="0">
                <a:latin typeface="Myriad Pro" panose="020B0503030403020204" pitchFamily="34" charset="0"/>
              </a:rPr>
              <a:t>or even hostile to </a:t>
            </a:r>
            <a:r>
              <a:rPr lang="en-US" sz="1400" dirty="0" smtClean="0">
                <a:latin typeface="Myriad Pro" panose="020B0503030403020204" pitchFamily="34" charset="0"/>
              </a:rPr>
              <a:t>out-groups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Myriad Pro" panose="020B0503030403020204" pitchFamily="34" charset="0"/>
              </a:rPr>
              <a:t>Personal </a:t>
            </a:r>
            <a:r>
              <a:rPr lang="en-US" sz="1400" dirty="0">
                <a:latin typeface="Myriad Pro" panose="020B0503030403020204" pitchFamily="34" charset="0"/>
              </a:rPr>
              <a:t>relationships prevail over task and company. </a:t>
            </a:r>
          </a:p>
        </p:txBody>
      </p:sp>
      <p:sp>
        <p:nvSpPr>
          <p:cNvPr id="5" name="Rectangle 4"/>
          <p:cNvSpPr/>
          <p:nvPr/>
        </p:nvSpPr>
        <p:spPr>
          <a:xfrm>
            <a:off x="5387069" y="1631207"/>
            <a:ext cx="317216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Myriad Pro" panose="020B0503030403020204" pitchFamily="34" charset="0"/>
              </a:rPr>
              <a:t>India: 48 </a:t>
            </a:r>
            <a:r>
              <a:rPr lang="en-US" sz="1400" dirty="0" smtClean="0">
                <a:latin typeface="Myriad Pro" panose="020B0503030403020204" pitchFamily="34" charset="0"/>
              </a:rPr>
              <a:t>(both </a:t>
            </a:r>
            <a:r>
              <a:rPr lang="en-US" sz="1400" dirty="0">
                <a:latin typeface="Myriad Pro" panose="020B0503030403020204" pitchFamily="34" charset="0"/>
              </a:rPr>
              <a:t>collectivistic and Individualist </a:t>
            </a:r>
            <a:r>
              <a:rPr lang="en-US" sz="1400" dirty="0" smtClean="0">
                <a:latin typeface="Myriad Pro" panose="020B0503030403020204" pitchFamily="34" charset="0"/>
              </a:rPr>
              <a:t>traits)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Myriad Pro" panose="020B0503030403020204" pitchFamily="34" charset="0"/>
              </a:rPr>
              <a:t>C: a </a:t>
            </a:r>
            <a:r>
              <a:rPr lang="en-US" sz="1400" dirty="0">
                <a:latin typeface="Myriad Pro" panose="020B0503030403020204" pitchFamily="34" charset="0"/>
              </a:rPr>
              <a:t>high preference for belonging to a larger social </a:t>
            </a:r>
            <a:r>
              <a:rPr lang="en-US" sz="1400" dirty="0" smtClean="0">
                <a:latin typeface="Myriad Pro" panose="020B0503030403020204" pitchFamily="34" charset="0"/>
              </a:rPr>
              <a:t>framework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Myriad Pro" panose="020B0503030403020204" pitchFamily="34" charset="0"/>
              </a:rPr>
              <a:t>C: act on behalf of the </a:t>
            </a:r>
            <a:r>
              <a:rPr lang="en-US" sz="1400" dirty="0">
                <a:latin typeface="Myriad Pro" panose="020B0503030403020204" pitchFamily="34" charset="0"/>
              </a:rPr>
              <a:t>greater </a:t>
            </a:r>
            <a:r>
              <a:rPr lang="en-US" sz="1400" dirty="0" smtClean="0">
                <a:latin typeface="Myriad Pro" panose="020B0503030403020204" pitchFamily="34" charset="0"/>
              </a:rPr>
              <a:t>good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Myriad Pro" panose="020B0503030403020204" pitchFamily="34" charset="0"/>
              </a:rPr>
              <a:t>C:Rejection by peers causes a </a:t>
            </a:r>
            <a:r>
              <a:rPr lang="en-US" sz="1400" dirty="0">
                <a:latin typeface="Myriad Pro" panose="020B0503030403020204" pitchFamily="34" charset="0"/>
              </a:rPr>
              <a:t>sense of intense </a:t>
            </a:r>
            <a:r>
              <a:rPr lang="en-US" sz="1400" dirty="0" smtClean="0">
                <a:latin typeface="Myriad Pro" panose="020B0503030403020204" pitchFamily="34" charset="0"/>
              </a:rPr>
              <a:t>emptiness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Myriad Pro" panose="020B0503030403020204" pitchFamily="34" charset="0"/>
              </a:rPr>
              <a:t>C: Employment decisions </a:t>
            </a:r>
            <a:r>
              <a:rPr lang="en-US" sz="1400" dirty="0">
                <a:latin typeface="Myriad Pro" panose="020B0503030403020204" pitchFamily="34" charset="0"/>
              </a:rPr>
              <a:t>are </a:t>
            </a:r>
            <a:r>
              <a:rPr lang="en-US" sz="1400" dirty="0" smtClean="0">
                <a:latin typeface="Myriad Pro" panose="020B0503030403020204" pitchFamily="34" charset="0"/>
              </a:rPr>
              <a:t>often based </a:t>
            </a:r>
            <a:r>
              <a:rPr lang="en-US" sz="1400" dirty="0">
                <a:latin typeface="Myriad Pro" panose="020B0503030403020204" pitchFamily="34" charset="0"/>
              </a:rPr>
              <a:t>on </a:t>
            </a:r>
            <a:r>
              <a:rPr lang="en-US" sz="1400" dirty="0" smtClean="0">
                <a:latin typeface="Myriad Pro" panose="020B0503030403020204" pitchFamily="34" charset="0"/>
              </a:rPr>
              <a:t>relationships</a:t>
            </a:r>
            <a:endParaRPr lang="en-US" sz="1400" dirty="0">
              <a:latin typeface="Myriad Pro" panose="020B0503030403020204" pitchFamily="34" charset="0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Myriad Pro" panose="020B0503030403020204" pitchFamily="34" charset="0"/>
              </a:rPr>
              <a:t>I: a </a:t>
            </a:r>
            <a:r>
              <a:rPr lang="en-US" sz="1400" dirty="0">
                <a:latin typeface="Myriad Pro" panose="020B0503030403020204" pitchFamily="34" charset="0"/>
              </a:rPr>
              <a:t>result of its dominant religion/philosophy – </a:t>
            </a:r>
            <a:r>
              <a:rPr lang="en-US" sz="1400" dirty="0" smtClean="0">
                <a:latin typeface="Myriad Pro" panose="020B0503030403020204" pitchFamily="34" charset="0"/>
              </a:rPr>
              <a:t>Hinduism.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Myriad Pro" panose="020B0503030403020204" pitchFamily="34" charset="0"/>
              </a:rPr>
              <a:t>I: People are individually </a:t>
            </a:r>
            <a:r>
              <a:rPr lang="en-US" sz="1400" dirty="0">
                <a:latin typeface="Myriad Pro" panose="020B0503030403020204" pitchFamily="34" charset="0"/>
              </a:rPr>
              <a:t>responsible for the way they lead their lives </a:t>
            </a:r>
            <a:endParaRPr lang="en-US" sz="1400" dirty="0" smtClean="0">
              <a:latin typeface="Myriad Pro" panose="020B0503030403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686577" y="1631207"/>
            <a:ext cx="3210148" cy="295465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dirty="0" smtClean="0">
                <a:latin typeface="Myriad Pro" panose="020B0503030403020204" pitchFamily="34" charset="0"/>
              </a:rPr>
              <a:t>U.S.: 91</a:t>
            </a:r>
            <a:endParaRPr lang="en-US" dirty="0">
              <a:latin typeface="Myriad Pro" panose="020B0503030403020204" pitchFamily="34" charset="0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1400" dirty="0">
                <a:latin typeface="Myriad Pro" panose="020B0503030403020204" pitchFamily="34" charset="0"/>
              </a:rPr>
              <a:t>hierarchy is established for </a:t>
            </a:r>
            <a:r>
              <a:rPr lang="en-US" sz="1400" dirty="0" smtClean="0">
                <a:latin typeface="Myriad Pro" panose="020B0503030403020204" pitchFamily="34" charset="0"/>
              </a:rPr>
              <a:t>convenience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Myriad Pro" panose="020B0503030403020204" pitchFamily="34" charset="0"/>
              </a:rPr>
              <a:t>hiring</a:t>
            </a:r>
            <a:r>
              <a:rPr lang="en-US" sz="1400" dirty="0">
                <a:latin typeface="Myriad Pro" panose="020B0503030403020204" pitchFamily="34" charset="0"/>
              </a:rPr>
              <a:t>, promotion and decisions are based on merit or evidence of what one has done or can </a:t>
            </a:r>
            <a:r>
              <a:rPr lang="en-US" sz="1400" dirty="0" smtClean="0">
                <a:latin typeface="Myriad Pro" panose="020B0503030403020204" pitchFamily="34" charset="0"/>
              </a:rPr>
              <a:t>do</a:t>
            </a:r>
            <a:endParaRPr lang="en-US" sz="1400" dirty="0">
              <a:latin typeface="Myriad Pro" panose="020B0503030403020204" pitchFamily="34" charset="0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1400" dirty="0">
                <a:latin typeface="Myriad Pro" panose="020B0503030403020204" pitchFamily="34" charset="0"/>
              </a:rPr>
              <a:t>people look after themselves and their immediate families 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1400" dirty="0">
                <a:latin typeface="Myriad Pro" panose="020B0503030403020204" pitchFamily="34" charset="0"/>
              </a:rPr>
              <a:t>should not rely (too much) on authorities for </a:t>
            </a:r>
            <a:r>
              <a:rPr lang="en-US" sz="1400" dirty="0" smtClean="0">
                <a:latin typeface="Myriad Pro" panose="020B0503030403020204" pitchFamily="34" charset="0"/>
              </a:rPr>
              <a:t>support</a:t>
            </a:r>
            <a:endParaRPr lang="en-US" sz="1400" dirty="0">
              <a:latin typeface="Myriad Pro" panose="020B0503030403020204" pitchFamily="34" charset="0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1400" dirty="0">
                <a:latin typeface="Myriad Pro" panose="020B0503030403020204" pitchFamily="34" charset="0"/>
              </a:rPr>
              <a:t>not shy about approaching their prospective counterparts in order to obtain or seek </a:t>
            </a:r>
            <a:r>
              <a:rPr lang="en-US" sz="1400" dirty="0" smtClean="0">
                <a:latin typeface="Myriad Pro" panose="020B0503030403020204" pitchFamily="34" charset="0"/>
              </a:rPr>
              <a:t>information</a:t>
            </a:r>
            <a:endParaRPr lang="en-US" sz="1400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045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1708" y="526390"/>
            <a:ext cx="9211047" cy="826273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4A5358"/>
                </a:solidFill>
                <a:latin typeface="Myriad Pro" panose="020B0503030403020204" pitchFamily="34" charset="0"/>
              </a:rPr>
              <a:t>DEBRIEFING PRACTICE</a:t>
            </a:r>
            <a:endParaRPr lang="en-US" sz="3600" b="1" dirty="0">
              <a:solidFill>
                <a:srgbClr val="4A5358"/>
              </a:solidFill>
              <a:latin typeface="Myriad Pro" panose="020B0503030403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51708" y="1352663"/>
            <a:ext cx="8641065" cy="432423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en-US" sz="2400" dirty="0">
                <a:solidFill>
                  <a:srgbClr val="4A5358"/>
                </a:solidFill>
                <a:latin typeface="Myriad Pro" panose="020B0503030403020204" pitchFamily="34" charset="0"/>
              </a:rPr>
              <a:t>Pair up. One of you play the role of instructor and debrief the other. You’ll get a chance to switch roles later today.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4A5358"/>
                </a:solidFill>
                <a:latin typeface="Myriad Pro" panose="020B0503030403020204" pitchFamily="34" charset="0"/>
              </a:rPr>
              <a:t>What</a:t>
            </a:r>
            <a:r>
              <a:rPr lang="en-US" sz="3200" dirty="0" smtClean="0">
                <a:latin typeface="Myriad Pro" panose="020B0503030403020204" pitchFamily="34" charset="0"/>
              </a:rPr>
              <a:t> </a:t>
            </a:r>
            <a:r>
              <a:rPr lang="en-US" sz="2400" dirty="0">
                <a:solidFill>
                  <a:srgbClr val="4A5358"/>
                </a:solidFill>
                <a:latin typeface="Myriad Pro" panose="020B0503030403020204" pitchFamily="34" charset="0"/>
              </a:rPr>
              <a:t>did you/we learn?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rgbClr val="4A5358"/>
                </a:solidFill>
                <a:latin typeface="Myriad Pro" panose="020B0503030403020204" pitchFamily="34" charset="0"/>
              </a:rPr>
              <a:t>What if?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dirty="0">
                <a:solidFill>
                  <a:srgbClr val="4A5358"/>
                </a:solidFill>
                <a:latin typeface="Myriad Pro" panose="020B0503030403020204" pitchFamily="34" charset="0"/>
              </a:rPr>
              <a:t>What are some other ways this activity could be debriefed? What other intercultural competence could be focused on?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dirty="0">
                <a:solidFill>
                  <a:srgbClr val="4A5358"/>
                </a:solidFill>
                <a:latin typeface="Myriad Pro" panose="020B0503030403020204" pitchFamily="34" charset="0"/>
              </a:rPr>
              <a:t>What complications could arise from such an activity? How could these be mitigated?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400" dirty="0">
                <a:solidFill>
                  <a:srgbClr val="4A5358"/>
                </a:solidFill>
                <a:latin typeface="Myriad Pro" panose="020B0503030403020204" pitchFamily="34" charset="0"/>
              </a:rPr>
              <a:t>How does this relate to the real world (your teaching)?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400" dirty="0">
                <a:solidFill>
                  <a:srgbClr val="4A5358"/>
                </a:solidFill>
                <a:latin typeface="Myriad Pro" panose="020B0503030403020204" pitchFamily="34" charset="0"/>
              </a:rPr>
              <a:t>What next? What might you do differently?</a:t>
            </a:r>
          </a:p>
        </p:txBody>
      </p:sp>
    </p:spTree>
    <p:extLst>
      <p:ext uri="{BB962C8B-B14F-4D97-AF65-F5344CB8AC3E}">
        <p14:creationId xmlns:p14="http://schemas.microsoft.com/office/powerpoint/2010/main" val="1862184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53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48150" y="3245513"/>
            <a:ext cx="37528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4000" b="1" dirty="0" smtClean="0">
                <a:solidFill>
                  <a:prstClr val="white"/>
                </a:solidFill>
                <a:latin typeface="Myriad Pro" panose="020B0503030403020204" pitchFamily="34" charset="0"/>
              </a:rPr>
              <a:t>ACTIVITY </a:t>
            </a:r>
            <a:r>
              <a:rPr lang="en-US" sz="4000" b="1" dirty="0" smtClean="0">
                <a:solidFill>
                  <a:prstClr val="white"/>
                </a:solidFill>
                <a:latin typeface="Myriad Pro" panose="020B0503030403020204" pitchFamily="34" charset="0"/>
              </a:rPr>
              <a:t>2</a:t>
            </a:r>
            <a:endParaRPr lang="en-US" sz="1100" b="1" dirty="0">
              <a:solidFill>
                <a:prstClr val="white"/>
              </a:solidFill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74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37062" y="2129834"/>
            <a:ext cx="434522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err="1" smtClean="0">
                <a:solidFill>
                  <a:srgbClr val="4A5358"/>
                </a:solidFill>
                <a:latin typeface="Myriad Pro" panose="020B0503030403020204" pitchFamily="34" charset="0"/>
              </a:rPr>
              <a:t>Minature</a:t>
            </a:r>
            <a:r>
              <a:rPr lang="en-US" sz="3200" dirty="0" smtClean="0">
                <a:solidFill>
                  <a:srgbClr val="4A5358"/>
                </a:solidFill>
                <a:latin typeface="Myriad Pro" panose="020B0503030403020204" pitchFamily="34" charset="0"/>
              </a:rPr>
              <a:t> Metaphors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4A5358"/>
                </a:solidFill>
                <a:latin typeface="Myriad Pro" panose="020B0503030403020204" pitchFamily="34" charset="0"/>
              </a:rPr>
              <a:t>Pick-a-Postcard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err="1" smtClean="0">
                <a:solidFill>
                  <a:srgbClr val="4A5358"/>
                </a:solidFill>
                <a:latin typeface="Myriad Pro" panose="020B0503030403020204" pitchFamily="34" charset="0"/>
              </a:rPr>
              <a:t>Chiji</a:t>
            </a:r>
            <a:r>
              <a:rPr lang="en-US" sz="3200" dirty="0" smtClean="0">
                <a:solidFill>
                  <a:srgbClr val="4A5358"/>
                </a:solidFill>
                <a:latin typeface="Myriad Pro" panose="020B0503030403020204" pitchFamily="34" charset="0"/>
              </a:rPr>
              <a:t> Processing Dice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rgbClr val="4A5358"/>
              </a:solidFill>
              <a:latin typeface="Myriad Pro" panose="020B0503030403020204" pitchFamily="34" charset="0"/>
            </a:endParaRPr>
          </a:p>
          <a:p>
            <a:r>
              <a:rPr lang="en-US" sz="3200" dirty="0" smtClean="0">
                <a:solidFill>
                  <a:srgbClr val="4A5358"/>
                </a:solidFill>
                <a:latin typeface="Myriad Pro" panose="020B0503030403020204" pitchFamily="34" charset="0"/>
              </a:rPr>
              <a:t>Let’s try it!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737062" y="494521"/>
            <a:ext cx="9283488" cy="163531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4A5358"/>
                </a:solidFill>
                <a:latin typeface="Myriad Pro" panose="020B0503030403020204" pitchFamily="34" charset="0"/>
              </a:rPr>
              <a:t>TOOLS FOR STIMULATING DIALOGUE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8472" y="2129834"/>
            <a:ext cx="2638426" cy="2547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197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37062" y="1402385"/>
            <a:ext cx="816672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4A5358"/>
                </a:solidFill>
                <a:latin typeface="Myriad Pro" panose="020B0503030403020204" pitchFamily="34" charset="0"/>
              </a:rPr>
              <a:t>Element of Worldview Frameworks: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4A5358"/>
                </a:solidFill>
                <a:latin typeface="Myriad Pro" panose="020B0503030403020204" pitchFamily="34" charset="0"/>
              </a:rPr>
              <a:t>History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4A5358"/>
                </a:solidFill>
                <a:latin typeface="Myriad Pro" panose="020B0503030403020204" pitchFamily="34" charset="0"/>
              </a:rPr>
              <a:t>Values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4A5358"/>
                </a:solidFill>
                <a:latin typeface="Myriad Pro" panose="020B0503030403020204" pitchFamily="34" charset="0"/>
              </a:rPr>
              <a:t>Politics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4A5358"/>
                </a:solidFill>
                <a:latin typeface="Myriad Pro" panose="020B0503030403020204" pitchFamily="34" charset="0"/>
              </a:rPr>
              <a:t>Communication styles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4A5358"/>
                </a:solidFill>
                <a:latin typeface="Myriad Pro" panose="020B0503030403020204" pitchFamily="34" charset="0"/>
              </a:rPr>
              <a:t>Economy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4A5358"/>
                </a:solidFill>
                <a:latin typeface="Myriad Pro" panose="020B0503030403020204" pitchFamily="34" charset="0"/>
              </a:rPr>
              <a:t>Beliefs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4A5358"/>
                </a:solidFill>
                <a:latin typeface="Myriad Pro" panose="020B0503030403020204" pitchFamily="34" charset="0"/>
              </a:rPr>
              <a:t>Practices</a:t>
            </a:r>
          </a:p>
          <a:p>
            <a:pPr lvl="1"/>
            <a:endParaRPr lang="en-US" sz="2400" dirty="0" smtClean="0">
              <a:solidFill>
                <a:srgbClr val="4A5358"/>
              </a:solidFill>
              <a:latin typeface="Myriad Pro" panose="020B0503030403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4A5358"/>
                </a:solidFill>
                <a:latin typeface="Myriad Pro" panose="020B0503030403020204" pitchFamily="34" charset="0"/>
              </a:rPr>
              <a:t>Select a “metaphor” that elicits a connection to one of the above elements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4A5358"/>
                </a:solidFill>
                <a:latin typeface="Myriad Pro" panose="020B0503030403020204" pitchFamily="34" charset="0"/>
              </a:rPr>
              <a:t>Be </a:t>
            </a:r>
            <a:r>
              <a:rPr lang="en-US" sz="2400" dirty="0">
                <a:solidFill>
                  <a:srgbClr val="4A5358"/>
                </a:solidFill>
                <a:latin typeface="Myriad Pro" panose="020B0503030403020204" pitchFamily="34" charset="0"/>
              </a:rPr>
              <a:t>prepared to share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4A5358"/>
                </a:solidFill>
                <a:latin typeface="Myriad Pro" panose="020B0503030403020204" pitchFamily="34" charset="0"/>
              </a:rPr>
              <a:t>After each person shares, ask questions about the association or element chosen.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rgbClr val="4A5358"/>
              </a:solidFill>
              <a:latin typeface="Myriad Pro" panose="020B0503030403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737062" y="494521"/>
            <a:ext cx="9283488" cy="66141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4A5358"/>
                </a:solidFill>
                <a:latin typeface="Myriad Pro" panose="020B0503030403020204" pitchFamily="34" charset="0"/>
              </a:rPr>
              <a:t>MINIATURE METAPHORS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0668" y="1402384"/>
            <a:ext cx="3063121" cy="2957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236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1"/>
          <p:cNvSpPr txBox="1">
            <a:spLocks noChangeArrowheads="1"/>
          </p:cNvSpPr>
          <p:nvPr/>
        </p:nvSpPr>
        <p:spPr bwMode="auto">
          <a:xfrm>
            <a:off x="2694103" y="334600"/>
            <a:ext cx="7893715" cy="1130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3000"/>
              </a:lnSpc>
              <a:buClrTx/>
            </a:pPr>
            <a:r>
              <a:rPr lang="en-US" altLang="en-US" sz="3600" b="1" dirty="0" smtClean="0">
                <a:solidFill>
                  <a:srgbClr val="4A5358"/>
                </a:solidFill>
                <a:latin typeface="Myriad Pro" panose="020B0503030403020204" pitchFamily="34" charset="0"/>
                <a:ea typeface="+mj-ea"/>
                <a:cs typeface="+mj-cs"/>
              </a:rPr>
              <a:t>DEBRIEFING PRACTICE</a:t>
            </a:r>
            <a:endParaRPr lang="en-US" altLang="en-US" sz="3600" b="1" dirty="0">
              <a:solidFill>
                <a:srgbClr val="4A5358"/>
              </a:solidFill>
              <a:latin typeface="Myriad Pro" panose="020B0503030403020204" pitchFamily="34" charset="0"/>
              <a:ea typeface="+mj-ea"/>
              <a:cs typeface="+mj-cs"/>
            </a:endParaRPr>
          </a:p>
        </p:txBody>
      </p:sp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2694104" y="1651856"/>
            <a:ext cx="9002852" cy="4454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36904" rIns="0" bIns="0"/>
          <a:lstStyle>
            <a:lvl1pPr marL="736600" indent="-736600">
              <a:tabLst>
                <a:tab pos="736600" algn="l"/>
                <a:tab pos="1193800" algn="l"/>
                <a:tab pos="1651000" algn="l"/>
                <a:tab pos="2108200" algn="l"/>
                <a:tab pos="2565400" algn="l"/>
                <a:tab pos="3022600" algn="l"/>
                <a:tab pos="3479800" algn="l"/>
                <a:tab pos="3937000" algn="l"/>
                <a:tab pos="4394200" algn="l"/>
                <a:tab pos="4851400" algn="l"/>
                <a:tab pos="5308600" algn="l"/>
                <a:tab pos="5765800" algn="l"/>
                <a:tab pos="6223000" algn="l"/>
                <a:tab pos="6680200" algn="l"/>
                <a:tab pos="7137400" algn="l"/>
                <a:tab pos="7594600" algn="l"/>
                <a:tab pos="8051800" algn="l"/>
                <a:tab pos="8509000" algn="l"/>
                <a:tab pos="8966200" algn="l"/>
                <a:tab pos="9423400" algn="l"/>
                <a:tab pos="98806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36600" algn="l"/>
                <a:tab pos="1193800" algn="l"/>
                <a:tab pos="1651000" algn="l"/>
                <a:tab pos="2108200" algn="l"/>
                <a:tab pos="2565400" algn="l"/>
                <a:tab pos="3022600" algn="l"/>
                <a:tab pos="3479800" algn="l"/>
                <a:tab pos="3937000" algn="l"/>
                <a:tab pos="4394200" algn="l"/>
                <a:tab pos="4851400" algn="l"/>
                <a:tab pos="5308600" algn="l"/>
                <a:tab pos="5765800" algn="l"/>
                <a:tab pos="6223000" algn="l"/>
                <a:tab pos="6680200" algn="l"/>
                <a:tab pos="7137400" algn="l"/>
                <a:tab pos="7594600" algn="l"/>
                <a:tab pos="8051800" algn="l"/>
                <a:tab pos="8509000" algn="l"/>
                <a:tab pos="8966200" algn="l"/>
                <a:tab pos="9423400" algn="l"/>
                <a:tab pos="98806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36600" algn="l"/>
                <a:tab pos="1193800" algn="l"/>
                <a:tab pos="1651000" algn="l"/>
                <a:tab pos="2108200" algn="l"/>
                <a:tab pos="2565400" algn="l"/>
                <a:tab pos="3022600" algn="l"/>
                <a:tab pos="3479800" algn="l"/>
                <a:tab pos="3937000" algn="l"/>
                <a:tab pos="4394200" algn="l"/>
                <a:tab pos="4851400" algn="l"/>
                <a:tab pos="5308600" algn="l"/>
                <a:tab pos="5765800" algn="l"/>
                <a:tab pos="6223000" algn="l"/>
                <a:tab pos="6680200" algn="l"/>
                <a:tab pos="7137400" algn="l"/>
                <a:tab pos="7594600" algn="l"/>
                <a:tab pos="8051800" algn="l"/>
                <a:tab pos="8509000" algn="l"/>
                <a:tab pos="8966200" algn="l"/>
                <a:tab pos="9423400" algn="l"/>
                <a:tab pos="98806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36600" algn="l"/>
                <a:tab pos="1193800" algn="l"/>
                <a:tab pos="1651000" algn="l"/>
                <a:tab pos="2108200" algn="l"/>
                <a:tab pos="2565400" algn="l"/>
                <a:tab pos="3022600" algn="l"/>
                <a:tab pos="3479800" algn="l"/>
                <a:tab pos="3937000" algn="l"/>
                <a:tab pos="4394200" algn="l"/>
                <a:tab pos="4851400" algn="l"/>
                <a:tab pos="5308600" algn="l"/>
                <a:tab pos="5765800" algn="l"/>
                <a:tab pos="6223000" algn="l"/>
                <a:tab pos="6680200" algn="l"/>
                <a:tab pos="7137400" algn="l"/>
                <a:tab pos="7594600" algn="l"/>
                <a:tab pos="8051800" algn="l"/>
                <a:tab pos="8509000" algn="l"/>
                <a:tab pos="8966200" algn="l"/>
                <a:tab pos="9423400" algn="l"/>
                <a:tab pos="98806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36600" algn="l"/>
                <a:tab pos="1193800" algn="l"/>
                <a:tab pos="1651000" algn="l"/>
                <a:tab pos="2108200" algn="l"/>
                <a:tab pos="2565400" algn="l"/>
                <a:tab pos="3022600" algn="l"/>
                <a:tab pos="3479800" algn="l"/>
                <a:tab pos="3937000" algn="l"/>
                <a:tab pos="4394200" algn="l"/>
                <a:tab pos="4851400" algn="l"/>
                <a:tab pos="5308600" algn="l"/>
                <a:tab pos="5765800" algn="l"/>
                <a:tab pos="6223000" algn="l"/>
                <a:tab pos="6680200" algn="l"/>
                <a:tab pos="7137400" algn="l"/>
                <a:tab pos="7594600" algn="l"/>
                <a:tab pos="8051800" algn="l"/>
                <a:tab pos="8509000" algn="l"/>
                <a:tab pos="8966200" algn="l"/>
                <a:tab pos="9423400" algn="l"/>
                <a:tab pos="98806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36600" algn="l"/>
                <a:tab pos="1193800" algn="l"/>
                <a:tab pos="1651000" algn="l"/>
                <a:tab pos="2108200" algn="l"/>
                <a:tab pos="2565400" algn="l"/>
                <a:tab pos="3022600" algn="l"/>
                <a:tab pos="3479800" algn="l"/>
                <a:tab pos="3937000" algn="l"/>
                <a:tab pos="4394200" algn="l"/>
                <a:tab pos="4851400" algn="l"/>
                <a:tab pos="5308600" algn="l"/>
                <a:tab pos="5765800" algn="l"/>
                <a:tab pos="6223000" algn="l"/>
                <a:tab pos="6680200" algn="l"/>
                <a:tab pos="7137400" algn="l"/>
                <a:tab pos="7594600" algn="l"/>
                <a:tab pos="8051800" algn="l"/>
                <a:tab pos="8509000" algn="l"/>
                <a:tab pos="8966200" algn="l"/>
                <a:tab pos="9423400" algn="l"/>
                <a:tab pos="98806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36600" algn="l"/>
                <a:tab pos="1193800" algn="l"/>
                <a:tab pos="1651000" algn="l"/>
                <a:tab pos="2108200" algn="l"/>
                <a:tab pos="2565400" algn="l"/>
                <a:tab pos="3022600" algn="l"/>
                <a:tab pos="3479800" algn="l"/>
                <a:tab pos="3937000" algn="l"/>
                <a:tab pos="4394200" algn="l"/>
                <a:tab pos="4851400" algn="l"/>
                <a:tab pos="5308600" algn="l"/>
                <a:tab pos="5765800" algn="l"/>
                <a:tab pos="6223000" algn="l"/>
                <a:tab pos="6680200" algn="l"/>
                <a:tab pos="7137400" algn="l"/>
                <a:tab pos="7594600" algn="l"/>
                <a:tab pos="8051800" algn="l"/>
                <a:tab pos="8509000" algn="l"/>
                <a:tab pos="8966200" algn="l"/>
                <a:tab pos="9423400" algn="l"/>
                <a:tab pos="98806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36600" algn="l"/>
                <a:tab pos="1193800" algn="l"/>
                <a:tab pos="1651000" algn="l"/>
                <a:tab pos="2108200" algn="l"/>
                <a:tab pos="2565400" algn="l"/>
                <a:tab pos="3022600" algn="l"/>
                <a:tab pos="3479800" algn="l"/>
                <a:tab pos="3937000" algn="l"/>
                <a:tab pos="4394200" algn="l"/>
                <a:tab pos="4851400" algn="l"/>
                <a:tab pos="5308600" algn="l"/>
                <a:tab pos="5765800" algn="l"/>
                <a:tab pos="6223000" algn="l"/>
                <a:tab pos="6680200" algn="l"/>
                <a:tab pos="7137400" algn="l"/>
                <a:tab pos="7594600" algn="l"/>
                <a:tab pos="8051800" algn="l"/>
                <a:tab pos="8509000" algn="l"/>
                <a:tab pos="8966200" algn="l"/>
                <a:tab pos="9423400" algn="l"/>
                <a:tab pos="98806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36600" algn="l"/>
                <a:tab pos="1193800" algn="l"/>
                <a:tab pos="1651000" algn="l"/>
                <a:tab pos="2108200" algn="l"/>
                <a:tab pos="2565400" algn="l"/>
                <a:tab pos="3022600" algn="l"/>
                <a:tab pos="3479800" algn="l"/>
                <a:tab pos="3937000" algn="l"/>
                <a:tab pos="4394200" algn="l"/>
                <a:tab pos="4851400" algn="l"/>
                <a:tab pos="5308600" algn="l"/>
                <a:tab pos="5765800" algn="l"/>
                <a:tab pos="6223000" algn="l"/>
                <a:tab pos="6680200" algn="l"/>
                <a:tab pos="7137400" algn="l"/>
                <a:tab pos="7594600" algn="l"/>
                <a:tab pos="8051800" algn="l"/>
                <a:tab pos="8509000" algn="l"/>
                <a:tab pos="8966200" algn="l"/>
                <a:tab pos="9423400" algn="l"/>
                <a:tab pos="98806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0" indent="0">
              <a:buClr>
                <a:schemeClr val="tx1">
                  <a:lumMod val="50000"/>
                  <a:lumOff val="50000"/>
                </a:schemeClr>
              </a:buClr>
              <a:buSzPct val="100000"/>
              <a:defRPr/>
            </a:pPr>
            <a:r>
              <a:rPr lang="en-US" altLang="en-US" sz="2800" dirty="0" smtClean="0">
                <a:solidFill>
                  <a:srgbClr val="4A5358"/>
                </a:solidFill>
                <a:latin typeface="Myriad Pro" panose="020B0503030403020204" pitchFamily="34" charset="0"/>
                <a:ea typeface="+mn-ea"/>
              </a:rPr>
              <a:t>Pair up in your original partnerships. Switch roles so that the second person has a chance to play the debriefer.</a:t>
            </a:r>
          </a:p>
          <a:p>
            <a:pPr marL="0" indent="0">
              <a:buClr>
                <a:schemeClr val="tx1">
                  <a:lumMod val="50000"/>
                  <a:lumOff val="50000"/>
                </a:schemeClr>
              </a:buClr>
              <a:buSzPct val="100000"/>
              <a:defRPr/>
            </a:pPr>
            <a:endParaRPr lang="en-US" altLang="en-US" sz="2800" dirty="0" smtClean="0">
              <a:solidFill>
                <a:srgbClr val="4A5358"/>
              </a:solidFill>
              <a:latin typeface="Myriad Pro" panose="020B0503030403020204" pitchFamily="34" charset="0"/>
              <a:ea typeface="+mn-ea"/>
            </a:endParaRPr>
          </a:p>
          <a:p>
            <a:pPr marL="1149350" lvl="3" indent="-514350">
              <a:buClr>
                <a:srgbClr val="4B5459"/>
              </a:buClr>
              <a:buSzPct val="100000"/>
              <a:buFont typeface="+mj-lt"/>
              <a:buAutoNum type="arabicPeriod"/>
              <a:defRPr/>
            </a:pPr>
            <a:r>
              <a:rPr lang="en-US" altLang="en-US" sz="2800" dirty="0" smtClean="0">
                <a:solidFill>
                  <a:srgbClr val="4A5358"/>
                </a:solidFill>
                <a:latin typeface="Myriad Pro" panose="020B0503030403020204" pitchFamily="34" charset="0"/>
                <a:ea typeface="+mn-ea"/>
              </a:rPr>
              <a:t>How </a:t>
            </a:r>
            <a:r>
              <a:rPr lang="en-US" altLang="en-US" sz="2800" dirty="0">
                <a:solidFill>
                  <a:srgbClr val="4A5358"/>
                </a:solidFill>
                <a:latin typeface="Myriad Pro" panose="020B0503030403020204" pitchFamily="34" charset="0"/>
                <a:ea typeface="+mn-ea"/>
              </a:rPr>
              <a:t>do you feel?</a:t>
            </a:r>
          </a:p>
          <a:p>
            <a:pPr marL="1149350" lvl="3" indent="-514350">
              <a:buClr>
                <a:srgbClr val="4B5459"/>
              </a:buClr>
              <a:buSzPct val="100000"/>
              <a:buFont typeface="+mj-lt"/>
              <a:buAutoNum type="arabicPeriod"/>
              <a:defRPr/>
            </a:pPr>
            <a:r>
              <a:rPr lang="en-US" altLang="en-US" sz="2800" dirty="0">
                <a:solidFill>
                  <a:srgbClr val="4A5358"/>
                </a:solidFill>
                <a:latin typeface="Myriad Pro" panose="020B0503030403020204" pitchFamily="34" charset="0"/>
                <a:ea typeface="+mn-ea"/>
              </a:rPr>
              <a:t>What happened?</a:t>
            </a:r>
          </a:p>
          <a:p>
            <a:pPr marL="1149350" lvl="3" indent="-514350">
              <a:buClr>
                <a:srgbClr val="4B5459"/>
              </a:buClr>
              <a:buSzPct val="100000"/>
              <a:buFont typeface="+mj-lt"/>
              <a:buAutoNum type="arabicPeriod"/>
              <a:defRPr/>
            </a:pPr>
            <a:r>
              <a:rPr lang="en-US" altLang="en-US" sz="2800" dirty="0">
                <a:solidFill>
                  <a:srgbClr val="4A5358"/>
                </a:solidFill>
                <a:latin typeface="Myriad Pro" panose="020B0503030403020204" pitchFamily="34" charset="0"/>
                <a:ea typeface="+mn-ea"/>
              </a:rPr>
              <a:t>What did you/we learn?</a:t>
            </a:r>
          </a:p>
          <a:p>
            <a:pPr marL="1149350" lvl="3" indent="-514350">
              <a:buClr>
                <a:srgbClr val="4B5459"/>
              </a:buClr>
              <a:buSzPct val="100000"/>
              <a:buFont typeface="+mj-lt"/>
              <a:buAutoNum type="arabicPeriod"/>
              <a:defRPr/>
            </a:pPr>
            <a:r>
              <a:rPr lang="en-US" altLang="en-US" sz="2800" dirty="0">
                <a:solidFill>
                  <a:srgbClr val="4A5358"/>
                </a:solidFill>
                <a:latin typeface="Myriad Pro" panose="020B0503030403020204" pitchFamily="34" charset="0"/>
                <a:ea typeface="+mn-ea"/>
              </a:rPr>
              <a:t>How does this relate to the real world (your teaching)?</a:t>
            </a:r>
          </a:p>
          <a:p>
            <a:pPr marL="1149350" lvl="3" indent="-514350">
              <a:buClr>
                <a:srgbClr val="4B5459"/>
              </a:buClr>
              <a:buSzPct val="100000"/>
              <a:buFont typeface="+mj-lt"/>
              <a:buAutoNum type="arabicPeriod"/>
              <a:defRPr/>
            </a:pPr>
            <a:r>
              <a:rPr lang="en-US" altLang="en-US" sz="2800" dirty="0">
                <a:solidFill>
                  <a:srgbClr val="4A5358"/>
                </a:solidFill>
                <a:latin typeface="Myriad Pro" panose="020B0503030403020204" pitchFamily="34" charset="0"/>
                <a:ea typeface="+mn-ea"/>
              </a:rPr>
              <a:t>What if?</a:t>
            </a:r>
          </a:p>
          <a:p>
            <a:pPr marL="1149350" lvl="3" indent="-514350">
              <a:buClr>
                <a:srgbClr val="4B5459"/>
              </a:buClr>
              <a:buSzPct val="100000"/>
              <a:buFont typeface="+mj-lt"/>
              <a:buAutoNum type="arabicPeriod"/>
              <a:defRPr/>
            </a:pPr>
            <a:r>
              <a:rPr lang="en-US" altLang="en-US" sz="2800" dirty="0">
                <a:solidFill>
                  <a:srgbClr val="4A5358"/>
                </a:solidFill>
                <a:latin typeface="Myriad Pro" panose="020B0503030403020204" pitchFamily="34" charset="0"/>
                <a:ea typeface="+mn-ea"/>
              </a:rPr>
              <a:t>What next?</a:t>
            </a:r>
          </a:p>
          <a:p>
            <a:pPr marL="671124">
              <a:lnSpc>
                <a:spcPct val="93000"/>
              </a:lnSpc>
              <a:spcAft>
                <a:spcPts val="1849"/>
              </a:spcAft>
              <a:buSzPct val="100000"/>
              <a:defRPr/>
            </a:pPr>
            <a:endParaRPr lang="en-US" altLang="en-US" sz="4173" dirty="0">
              <a:solidFill>
                <a:srgbClr val="000000"/>
              </a:solidFill>
            </a:endParaRPr>
          </a:p>
          <a:p>
            <a:pPr marL="671124">
              <a:lnSpc>
                <a:spcPct val="93000"/>
              </a:lnSpc>
              <a:spcAft>
                <a:spcPts val="1849"/>
              </a:spcAft>
              <a:buSzPct val="100000"/>
              <a:defRPr/>
            </a:pPr>
            <a:endParaRPr lang="en-US" altLang="en-US" sz="4173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52962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53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48150" y="3245513"/>
            <a:ext cx="3752850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4800" b="1" dirty="0" smtClean="0">
                <a:solidFill>
                  <a:prstClr val="white"/>
                </a:solidFill>
                <a:latin typeface="Myriad Pro" panose="020B0503030403020204" pitchFamily="34" charset="0"/>
              </a:rPr>
              <a:t>HOMEWORK</a:t>
            </a:r>
            <a:endParaRPr lang="en-US" sz="1400" b="1" dirty="0">
              <a:solidFill>
                <a:prstClr val="white"/>
              </a:solidFill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431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84021" y="1756995"/>
            <a:ext cx="8204089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2800" dirty="0" smtClean="0">
                <a:solidFill>
                  <a:srgbClr val="4A5358"/>
                </a:solidFill>
                <a:latin typeface="Myriad Pro" panose="020B0503030403020204" pitchFamily="34" charset="0"/>
              </a:rPr>
              <a:t>Reflection on Mediated Dialogue Prompts (clips from Crossing Borders Education films)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2800" dirty="0" smtClean="0">
                <a:solidFill>
                  <a:srgbClr val="4A5358"/>
                </a:solidFill>
                <a:latin typeface="Myriad Pro" panose="020B0503030403020204" pitchFamily="34" charset="0"/>
              </a:rPr>
              <a:t>Intercultural </a:t>
            </a:r>
            <a:r>
              <a:rPr lang="en-US" sz="2800" dirty="0">
                <a:solidFill>
                  <a:srgbClr val="4A5358"/>
                </a:solidFill>
                <a:latin typeface="Myriad Pro" panose="020B0503030403020204" pitchFamily="34" charset="0"/>
              </a:rPr>
              <a:t>a</a:t>
            </a:r>
            <a:r>
              <a:rPr lang="en-US" sz="2800" dirty="0" smtClean="0">
                <a:solidFill>
                  <a:srgbClr val="4A5358"/>
                </a:solidFill>
                <a:latin typeface="Myriad Pro" panose="020B0503030403020204" pitchFamily="34" charset="0"/>
              </a:rPr>
              <a:t>ssessment plan for your study abroad program</a:t>
            </a:r>
            <a:endParaRPr lang="en-US" sz="2800" dirty="0">
              <a:solidFill>
                <a:srgbClr val="4A5358"/>
              </a:solidFill>
              <a:latin typeface="Myriad Pro" panose="020B0503030403020204" pitchFamily="34" charset="0"/>
            </a:endParaRPr>
          </a:p>
          <a:p>
            <a:r>
              <a:rPr lang="en-US" sz="2800" dirty="0" smtClean="0">
                <a:solidFill>
                  <a:srgbClr val="4A5358"/>
                </a:solidFill>
                <a:latin typeface="Myriad Pro" panose="020B0503030403020204" pitchFamily="34" charset="0"/>
              </a:rPr>
              <a:t>Upload both assignments to Blackboard in the appropriate Assignment Submission box.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84021" y="768928"/>
            <a:ext cx="8353861" cy="89777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4A5358"/>
                </a:solidFill>
                <a:latin typeface="Myriad Pro" panose="020B0503030403020204" pitchFamily="34" charset="0"/>
              </a:rPr>
              <a:t>WORKSHOP #2 HOMEWORK</a:t>
            </a:r>
          </a:p>
        </p:txBody>
      </p:sp>
    </p:spTree>
    <p:extLst>
      <p:ext uri="{BB962C8B-B14F-4D97-AF65-F5344CB8AC3E}">
        <p14:creationId xmlns:p14="http://schemas.microsoft.com/office/powerpoint/2010/main" val="798031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845766" y="692728"/>
            <a:ext cx="8359505" cy="89777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4A5358"/>
                </a:solidFill>
                <a:latin typeface="Myriad Pro" panose="020B0503030403020204" pitchFamily="34" charset="0"/>
              </a:rPr>
              <a:t>HW DEBRIEFING: Who am I?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45766" y="2136250"/>
            <a:ext cx="7794185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4A5358"/>
                </a:solidFill>
                <a:latin typeface="Myriad Pro" panose="020B0503030403020204" pitchFamily="34" charset="0"/>
              </a:rPr>
              <a:t>Intended Student Learning Outcomes:</a:t>
            </a:r>
          </a:p>
          <a:p>
            <a:pPr marL="914400" lvl="1" indent="-457200">
              <a:lnSpc>
                <a:spcPct val="150000"/>
              </a:lnSpc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rgbClr val="4A5358"/>
                </a:solidFill>
                <a:latin typeface="Myriad Pro" panose="020B0503030403020204" pitchFamily="34" charset="0"/>
              </a:rPr>
              <a:t>Build student self-awareness</a:t>
            </a:r>
          </a:p>
          <a:p>
            <a:pPr marL="914400" lvl="1" indent="-457200">
              <a:lnSpc>
                <a:spcPct val="150000"/>
              </a:lnSpc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rgbClr val="4A5358"/>
                </a:solidFill>
                <a:latin typeface="Myriad Pro" panose="020B0503030403020204" pitchFamily="34" charset="0"/>
              </a:rPr>
              <a:t>Find/Discuss commonalities</a:t>
            </a:r>
          </a:p>
          <a:p>
            <a:pPr marL="914400" lvl="1" indent="-457200">
              <a:lnSpc>
                <a:spcPct val="150000"/>
              </a:lnSpc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rgbClr val="4A5358"/>
                </a:solidFill>
                <a:latin typeface="Myriad Pro" panose="020B0503030403020204" pitchFamily="34" charset="0"/>
              </a:rPr>
              <a:t>Build group cohesiveness</a:t>
            </a:r>
          </a:p>
          <a:p>
            <a:pPr marL="914400" lvl="1" indent="-457200">
              <a:lnSpc>
                <a:spcPct val="150000"/>
              </a:lnSpc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rgbClr val="4A5358"/>
                </a:solidFill>
                <a:latin typeface="Myriad Pro" panose="020B0503030403020204" pitchFamily="34" charset="0"/>
              </a:rPr>
              <a:t>Discuss stereotyping &amp; being stereotyped</a:t>
            </a:r>
          </a:p>
          <a:p>
            <a:endParaRPr lang="en-US" sz="2800" dirty="0" smtClean="0">
              <a:solidFill>
                <a:srgbClr val="4A5358"/>
              </a:solidFill>
              <a:latin typeface="Myriad Pro" panose="020B0503030403020204" pitchFamily="34" charset="0"/>
            </a:endParaRPr>
          </a:p>
          <a:p>
            <a:endParaRPr lang="en-US" sz="2000" dirty="0">
              <a:solidFill>
                <a:srgbClr val="4A5358"/>
              </a:solidFill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17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84021" y="1857579"/>
            <a:ext cx="8204089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4A5358"/>
                </a:solidFill>
                <a:latin typeface="Myriad Pro" panose="020B0503030403020204" pitchFamily="34" charset="0"/>
              </a:rPr>
              <a:t>The AAC&amp;U Intercultural Knowledge and Competence VALUE Rubric?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4A5358"/>
                </a:solidFill>
                <a:latin typeface="Myriad Pro" panose="020B0503030403020204" pitchFamily="34" charset="0"/>
              </a:rPr>
              <a:t>Curiosity activities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4A5358"/>
                </a:solidFill>
                <a:latin typeface="Myriad Pro" panose="020B0503030403020204" pitchFamily="34" charset="0"/>
              </a:rPr>
              <a:t>Worldview activities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rgbClr val="4A5358"/>
              </a:solidFill>
              <a:latin typeface="Myriad Pro" panose="020B0503030403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84021" y="768928"/>
            <a:ext cx="8353861" cy="89777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4A5358"/>
                </a:solidFill>
                <a:latin typeface="Myriad Pro" panose="020B0503030403020204" pitchFamily="34" charset="0"/>
              </a:rPr>
              <a:t>QUESTIONS &amp; COMMENTS</a:t>
            </a:r>
          </a:p>
        </p:txBody>
      </p:sp>
    </p:spTree>
    <p:extLst>
      <p:ext uri="{BB962C8B-B14F-4D97-AF65-F5344CB8AC3E}">
        <p14:creationId xmlns:p14="http://schemas.microsoft.com/office/powerpoint/2010/main" val="78052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53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19475" y="2654963"/>
            <a:ext cx="5324475" cy="128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6600" b="1" dirty="0" smtClean="0">
                <a:solidFill>
                  <a:prstClr val="white"/>
                </a:solidFill>
                <a:latin typeface="Myriad Pro" panose="020B0503030403020204" pitchFamily="34" charset="0"/>
              </a:rPr>
              <a:t>THANK YOU</a:t>
            </a:r>
            <a:endParaRPr lang="en-US" sz="6600" b="1" dirty="0">
              <a:solidFill>
                <a:prstClr val="white"/>
              </a:solidFill>
              <a:latin typeface="Myriad Pro" panose="020B0503030403020204" pitchFamily="34" charset="0"/>
            </a:endParaRPr>
          </a:p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000" b="1" dirty="0" smtClean="0">
                <a:solidFill>
                  <a:prstClr val="white"/>
                </a:solidFill>
                <a:latin typeface="Myriad Pro" panose="020B0503030403020204" pitchFamily="34" charset="0"/>
              </a:rPr>
              <a:t>Contact info: dcjones@purdue.edu</a:t>
            </a:r>
          </a:p>
        </p:txBody>
      </p:sp>
    </p:spTree>
    <p:extLst>
      <p:ext uri="{BB962C8B-B14F-4D97-AF65-F5344CB8AC3E}">
        <p14:creationId xmlns:p14="http://schemas.microsoft.com/office/powerpoint/2010/main" val="198225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371412" y="635578"/>
            <a:ext cx="8359505" cy="89777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4A5358"/>
                </a:solidFill>
                <a:latin typeface="Myriad Pro" panose="020B0503030403020204" pitchFamily="34" charset="0"/>
              </a:rPr>
              <a:t>HW </a:t>
            </a:r>
            <a:r>
              <a:rPr lang="en-US" sz="3600" b="1" cap="all" dirty="0" smtClean="0">
                <a:solidFill>
                  <a:srgbClr val="4A5358"/>
                </a:solidFill>
                <a:latin typeface="Myriad Pro" panose="020B0503030403020204" pitchFamily="34" charset="0"/>
              </a:rPr>
              <a:t>Debriefing</a:t>
            </a:r>
            <a:r>
              <a:rPr lang="en-US" sz="3600" b="1" dirty="0" smtClean="0">
                <a:solidFill>
                  <a:srgbClr val="4A5358"/>
                </a:solidFill>
                <a:latin typeface="Myriad Pro" panose="020B0503030403020204" pitchFamily="34" charset="0"/>
              </a:rPr>
              <a:t>: Who am I?</a:t>
            </a:r>
            <a:endParaRPr lang="en-US" sz="2800" b="1" dirty="0">
              <a:solidFill>
                <a:srgbClr val="4A5358"/>
              </a:solidFill>
              <a:latin typeface="Myriad Pro" panose="020B0503030403020204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2959158"/>
              </p:ext>
            </p:extLst>
          </p:nvPr>
        </p:nvGraphicFramePr>
        <p:xfrm>
          <a:off x="2371412" y="1652146"/>
          <a:ext cx="9164131" cy="3875892"/>
        </p:xfrm>
        <a:graphic>
          <a:graphicData uri="http://schemas.openxmlformats.org/drawingml/2006/table">
            <a:tbl>
              <a:tblPr/>
              <a:tblGrid>
                <a:gridCol w="863498">
                  <a:extLst>
                    <a:ext uri="{9D8B030D-6E8A-4147-A177-3AD203B41FA5}">
                      <a16:colId xmlns:a16="http://schemas.microsoft.com/office/drawing/2014/main" val="1132981327"/>
                    </a:ext>
                  </a:extLst>
                </a:gridCol>
                <a:gridCol w="723943">
                  <a:extLst>
                    <a:ext uri="{9D8B030D-6E8A-4147-A177-3AD203B41FA5}">
                      <a16:colId xmlns:a16="http://schemas.microsoft.com/office/drawing/2014/main" val="2067704657"/>
                    </a:ext>
                  </a:extLst>
                </a:gridCol>
                <a:gridCol w="897819">
                  <a:extLst>
                    <a:ext uri="{9D8B030D-6E8A-4147-A177-3AD203B41FA5}">
                      <a16:colId xmlns:a16="http://schemas.microsoft.com/office/drawing/2014/main" val="1923314898"/>
                    </a:ext>
                  </a:extLst>
                </a:gridCol>
                <a:gridCol w="884418">
                  <a:extLst>
                    <a:ext uri="{9D8B030D-6E8A-4147-A177-3AD203B41FA5}">
                      <a16:colId xmlns:a16="http://schemas.microsoft.com/office/drawing/2014/main" val="1190338940"/>
                    </a:ext>
                  </a:extLst>
                </a:gridCol>
                <a:gridCol w="810435">
                  <a:extLst>
                    <a:ext uri="{9D8B030D-6E8A-4147-A177-3AD203B41FA5}">
                      <a16:colId xmlns:a16="http://schemas.microsoft.com/office/drawing/2014/main" val="3041361712"/>
                    </a:ext>
                  </a:extLst>
                </a:gridCol>
                <a:gridCol w="573488">
                  <a:extLst>
                    <a:ext uri="{9D8B030D-6E8A-4147-A177-3AD203B41FA5}">
                      <a16:colId xmlns:a16="http://schemas.microsoft.com/office/drawing/2014/main" val="3067160195"/>
                    </a:ext>
                  </a:extLst>
                </a:gridCol>
                <a:gridCol w="755924">
                  <a:extLst>
                    <a:ext uri="{9D8B030D-6E8A-4147-A177-3AD203B41FA5}">
                      <a16:colId xmlns:a16="http://schemas.microsoft.com/office/drawing/2014/main" val="1441869580"/>
                    </a:ext>
                  </a:extLst>
                </a:gridCol>
                <a:gridCol w="619277">
                  <a:extLst>
                    <a:ext uri="{9D8B030D-6E8A-4147-A177-3AD203B41FA5}">
                      <a16:colId xmlns:a16="http://schemas.microsoft.com/office/drawing/2014/main" val="1726821668"/>
                    </a:ext>
                  </a:extLst>
                </a:gridCol>
                <a:gridCol w="697777">
                  <a:extLst>
                    <a:ext uri="{9D8B030D-6E8A-4147-A177-3AD203B41FA5}">
                      <a16:colId xmlns:a16="http://schemas.microsoft.com/office/drawing/2014/main" val="3019684030"/>
                    </a:ext>
                  </a:extLst>
                </a:gridCol>
                <a:gridCol w="732665">
                  <a:extLst>
                    <a:ext uri="{9D8B030D-6E8A-4147-A177-3AD203B41FA5}">
                      <a16:colId xmlns:a16="http://schemas.microsoft.com/office/drawing/2014/main" val="2356032488"/>
                    </a:ext>
                  </a:extLst>
                </a:gridCol>
                <a:gridCol w="697777">
                  <a:extLst>
                    <a:ext uri="{9D8B030D-6E8A-4147-A177-3AD203B41FA5}">
                      <a16:colId xmlns:a16="http://schemas.microsoft.com/office/drawing/2014/main" val="1873484489"/>
                    </a:ext>
                  </a:extLst>
                </a:gridCol>
                <a:gridCol w="907110">
                  <a:extLst>
                    <a:ext uri="{9D8B030D-6E8A-4147-A177-3AD203B41FA5}">
                      <a16:colId xmlns:a16="http://schemas.microsoft.com/office/drawing/2014/main" val="2790595454"/>
                    </a:ext>
                  </a:extLst>
                </a:gridCol>
              </a:tblGrid>
              <a:tr h="32299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Myriad Pro" panose="020B0503030403020204" pitchFamily="34" charset="0"/>
                        </a:rPr>
                        <a:t>Relationships</a:t>
                      </a:r>
                    </a:p>
                  </a:txBody>
                  <a:tcPr marL="9065" marR="9065" marT="9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535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Myriad Pro" panose="020B0503030403020204" pitchFamily="34" charset="0"/>
                        </a:rPr>
                        <a:t>Skills</a:t>
                      </a:r>
                    </a:p>
                  </a:txBody>
                  <a:tcPr marL="9065" marR="9065" marT="9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535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Myriad Pro" panose="020B0503030403020204" pitchFamily="34" charset="0"/>
                        </a:rPr>
                        <a:t>Scholarship</a:t>
                      </a:r>
                    </a:p>
                  </a:txBody>
                  <a:tcPr marL="9065" marR="9065" marT="9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535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Myriad Pro" panose="020B0503030403020204" pitchFamily="34" charset="0"/>
                        </a:rPr>
                        <a:t>Regional Groups</a:t>
                      </a:r>
                    </a:p>
                  </a:txBody>
                  <a:tcPr marL="9065" marR="9065" marT="9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535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Myriad Pro" panose="020B0503030403020204" pitchFamily="34" charset="0"/>
                        </a:rPr>
                        <a:t>Hobbies</a:t>
                      </a:r>
                    </a:p>
                  </a:txBody>
                  <a:tcPr marL="9065" marR="9065" marT="9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535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Myriad Pro" panose="020B0503030403020204" pitchFamily="34" charset="0"/>
                        </a:rPr>
                        <a:t>Religion</a:t>
                      </a:r>
                    </a:p>
                  </a:txBody>
                  <a:tcPr marL="9065" marR="9065" marT="9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535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Myriad Pro" panose="020B0503030403020204" pitchFamily="34" charset="0"/>
                        </a:rPr>
                        <a:t>Nationality</a:t>
                      </a:r>
                    </a:p>
                  </a:txBody>
                  <a:tcPr marL="9065" marR="9065" marT="9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535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Myriad Pro" panose="020B0503030403020204" pitchFamily="34" charset="0"/>
                        </a:rPr>
                        <a:t>Educator Roles</a:t>
                      </a:r>
                    </a:p>
                  </a:txBody>
                  <a:tcPr marL="9065" marR="9065" marT="9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535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Myriad Pro" panose="020B0503030403020204" pitchFamily="34" charset="0"/>
                        </a:rPr>
                        <a:t>Personality Types</a:t>
                      </a:r>
                    </a:p>
                  </a:txBody>
                  <a:tcPr marL="9065" marR="9065" marT="9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535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Myriad Pro" panose="020B0503030403020204" pitchFamily="34" charset="0"/>
                        </a:rPr>
                        <a:t>School Affiliations</a:t>
                      </a:r>
                    </a:p>
                  </a:txBody>
                  <a:tcPr marL="9065" marR="9065" marT="9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535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Myriad Pro" panose="020B0503030403020204" pitchFamily="34" charset="0"/>
                        </a:rPr>
                        <a:t>Socio-Political</a:t>
                      </a:r>
                    </a:p>
                  </a:txBody>
                  <a:tcPr marL="9065" marR="9065" marT="9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535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Myriad Pro" panose="020B0503030403020204" pitchFamily="34" charset="0"/>
                        </a:rPr>
                        <a:t>Social Responsibility</a:t>
                      </a:r>
                    </a:p>
                  </a:txBody>
                  <a:tcPr marL="9065" marR="9065" marT="9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535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3651825"/>
                  </a:ext>
                </a:extLst>
              </a:tr>
              <a:tr h="48448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Brother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C0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Artist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Scholar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/ Academic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C0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Iowan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Gamer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C0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Agnostic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American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C0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Advisor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Leader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C0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Aggie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Liberal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C0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Civil Rights and Civil Liberties Advocate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1631736"/>
                  </a:ext>
                </a:extLst>
              </a:tr>
              <a:tr h="1614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Brother-in-law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C0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Musician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Intellectual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C0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Mediterranean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Knitter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C0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Athiest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Chinese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C0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Educator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Supporter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C0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Hoosier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Progressive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C0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Feminist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5150135"/>
                  </a:ext>
                </a:extLst>
              </a:tr>
              <a:tr h="32299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Father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C0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Mechanic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Linguist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C0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Middle Eastern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Animal-lover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C0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Catholic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Colombian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C0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Mentor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Adventurer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C0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Kentucky Wildcat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Realist-Pragmatist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C0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Activist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0367038"/>
                  </a:ext>
                </a:extLst>
              </a:tr>
              <a:tr h="32299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Husband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C0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Writer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Literature Scholar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C0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Midwesterner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Cheese-lover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C0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Christian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Jamaican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C0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Professor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Innovator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C0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Boilermaker/Alumn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9065" marR="9065" marT="9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9065" marR="9065" marT="90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1223151"/>
                  </a:ext>
                </a:extLst>
              </a:tr>
              <a:tr h="32299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Mother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C0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Grill Master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Disability Studies Scholar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C0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North African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Crazy Cat Lady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C0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Jew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Immigrant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C0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Teacher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9065" marR="9065" marT="9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9065" marR="9065" marT="90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9065" marR="9065" marT="90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9065" marR="9065" marT="90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087100"/>
                  </a:ext>
                </a:extLst>
              </a:tr>
              <a:tr h="32299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Parent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C0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Navigator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Modernist Scholar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C0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Southern Indian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Foodie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C0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Muslim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International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C0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9065" marR="9065" marT="9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9065" marR="9065" marT="90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9065" marR="9065" marT="90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9065" marR="9065" marT="90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9065" marR="9065" marT="90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915919"/>
                  </a:ext>
                </a:extLst>
              </a:tr>
              <a:tr h="32299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Divorce'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C0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Traveller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Researcher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C0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Southerner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Environmental Enthusiast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C0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Protestant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9065" marR="9065" marT="9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9065" marR="9065" marT="90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9065" marR="9065" marT="90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9065" marR="9065" marT="90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9065" marR="9065" marT="90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9065" marR="9065" marT="90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3834688"/>
                  </a:ext>
                </a:extLst>
              </a:tr>
              <a:tr h="32299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Single (unmarried)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C0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Exercise Physiologist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Scientist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C0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Wisconsonite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9065" marR="9065" marT="9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9065" marR="9065" marT="906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Myriad Pro" panose="020B0503030403020204" pitchFamily="34" charset="0"/>
                        </a:rPr>
                        <a:t>Race</a:t>
                      </a:r>
                    </a:p>
                  </a:txBody>
                  <a:tcPr marL="9065" marR="9065" marT="9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535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Myriad Pro" panose="020B0503030403020204" pitchFamily="34" charset="0"/>
                        </a:rPr>
                        <a:t>Gender</a:t>
                      </a:r>
                    </a:p>
                  </a:txBody>
                  <a:tcPr marL="9065" marR="9065" marT="9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535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Myriad Pro" panose="020B0503030403020204" pitchFamily="34" charset="0"/>
                        </a:rPr>
                        <a:t>Athletics</a:t>
                      </a:r>
                    </a:p>
                  </a:txBody>
                  <a:tcPr marL="9065" marR="9065" marT="9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535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Myriad Pro" panose="020B0503030403020204" pitchFamily="34" charset="0"/>
                        </a:rPr>
                        <a:t>Professional</a:t>
                      </a:r>
                    </a:p>
                  </a:txBody>
                  <a:tcPr marL="9065" marR="9065" marT="9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535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Myriad Pro" panose="020B0503030403020204" pitchFamily="34" charset="0"/>
                        </a:rPr>
                        <a:t>Ethnic Groups</a:t>
                      </a:r>
                    </a:p>
                  </a:txBody>
                  <a:tcPr marL="9065" marR="9065" marT="9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535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Myriad Pro" panose="020B0503030403020204" pitchFamily="34" charset="0"/>
                        </a:rPr>
                        <a:t>Misc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9065" marR="9065" marT="9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535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945147"/>
                  </a:ext>
                </a:extLst>
              </a:tr>
              <a:tr h="48448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Son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C0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Health and Nutrition Advocate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Cinephile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C0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9065" marR="9065" marT="9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9065" marR="9065" marT="90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9065" marR="9065" marT="906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Caucasian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C0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Female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Athlete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C0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Purdue Employee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(Jamaican)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Patwah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 or Creole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C0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Hard of hearing/deaf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6278750"/>
                  </a:ext>
                </a:extLst>
              </a:tr>
              <a:tr h="32299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Wife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C0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9065" marR="9065" marT="9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9065" marR="9065" marT="90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9065" marR="9065" marT="90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9065" marR="9065" marT="90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9065" marR="9065" marT="906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African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C0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Male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Dancer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C0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Worker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Arab-American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C0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Homosexual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4089335"/>
                  </a:ext>
                </a:extLst>
              </a:tr>
              <a:tr h="1614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Friend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C0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9065" marR="9065" marT="9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9065" marR="9065" marT="90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9065" marR="9065" marT="90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9065" marR="9065" marT="90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9065" marR="9065" marT="906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White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C0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Woman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Runner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C0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 </a:t>
                      </a:r>
                    </a:p>
                  </a:txBody>
                  <a:tcPr marL="9065" marR="9065" marT="9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 </a:t>
                      </a:r>
                    </a:p>
                  </a:txBody>
                  <a:tcPr marL="9065" marR="9065" marT="9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Vegetarian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26804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4288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846573" y="626053"/>
            <a:ext cx="8359505" cy="89777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4A5358"/>
                </a:solidFill>
                <a:latin typeface="Myriad Pro" panose="020B0503030403020204" pitchFamily="34" charset="0"/>
              </a:rPr>
              <a:t>HW </a:t>
            </a:r>
            <a:r>
              <a:rPr lang="en-US" sz="3600" b="1" cap="all" dirty="0" smtClean="0">
                <a:solidFill>
                  <a:srgbClr val="4A5358"/>
                </a:solidFill>
                <a:latin typeface="Myriad Pro" panose="020B0503030403020204" pitchFamily="34" charset="0"/>
              </a:rPr>
              <a:t>Debriefing:</a:t>
            </a:r>
            <a:r>
              <a:rPr lang="en-US" sz="3600" b="1" dirty="0" smtClean="0">
                <a:solidFill>
                  <a:srgbClr val="4A5358"/>
                </a:solidFill>
                <a:latin typeface="Myriad Pro" panose="020B0503030403020204" pitchFamily="34" charset="0"/>
              </a:rPr>
              <a:t> Who am I?</a:t>
            </a:r>
            <a:endParaRPr lang="en-US" sz="2800" b="1" dirty="0">
              <a:solidFill>
                <a:srgbClr val="4A5358"/>
              </a:solidFill>
              <a:latin typeface="Myriad Pro" panose="020B0503030403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46573" y="1523827"/>
            <a:ext cx="8834400" cy="4664022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800" dirty="0" smtClean="0">
                <a:solidFill>
                  <a:srgbClr val="4A5358"/>
                </a:solidFill>
                <a:latin typeface="Myriad Pro" panose="020B0503030403020204" pitchFamily="34" charset="0"/>
              </a:rPr>
              <a:t>Discussion Questions: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2400" dirty="0" smtClean="0">
                <a:solidFill>
                  <a:srgbClr val="4A5358"/>
                </a:solidFill>
                <a:latin typeface="Myriad Pro" panose="020B0503030403020204" pitchFamily="34" charset="0"/>
              </a:rPr>
              <a:t>Which </a:t>
            </a:r>
            <a:r>
              <a:rPr lang="en-US" sz="2400" dirty="0">
                <a:solidFill>
                  <a:srgbClr val="4A5358"/>
                </a:solidFill>
                <a:latin typeface="Myriad Pro" panose="020B0503030403020204" pitchFamily="34" charset="0"/>
              </a:rPr>
              <a:t>ONE identity, of the items you listed, are you proudest of </a:t>
            </a:r>
            <a:r>
              <a:rPr lang="en-US" sz="2400" dirty="0" smtClean="0">
                <a:solidFill>
                  <a:srgbClr val="4A5358"/>
                </a:solidFill>
                <a:latin typeface="Myriad Pro" panose="020B0503030403020204" pitchFamily="34" charset="0"/>
              </a:rPr>
              <a:t>and why</a:t>
            </a:r>
            <a:r>
              <a:rPr lang="en-US" sz="2400" dirty="0">
                <a:solidFill>
                  <a:srgbClr val="4A5358"/>
                </a:solidFill>
                <a:latin typeface="Myriad Pro" panose="020B0503030403020204" pitchFamily="34" charset="0"/>
              </a:rPr>
              <a:t>?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2400" dirty="0" smtClean="0">
                <a:solidFill>
                  <a:srgbClr val="4A5358"/>
                </a:solidFill>
                <a:latin typeface="Myriad Pro" panose="020B0503030403020204" pitchFamily="34" charset="0"/>
              </a:rPr>
              <a:t>Are </a:t>
            </a:r>
            <a:r>
              <a:rPr lang="en-US" sz="2400" dirty="0">
                <a:solidFill>
                  <a:srgbClr val="4A5358"/>
                </a:solidFill>
                <a:latin typeface="Myriad Pro" panose="020B0503030403020204" pitchFamily="34" charset="0"/>
              </a:rPr>
              <a:t>there any identities that you did not claim on the worksheet that people you meet try to assign to you anyway? [Example: Your last name is Cortes; you must be a native Spanish-speaker.] Does it bother you when people assume that you have this </a:t>
            </a:r>
            <a:r>
              <a:rPr lang="en-US" sz="2400" dirty="0" smtClean="0">
                <a:solidFill>
                  <a:srgbClr val="4A5358"/>
                </a:solidFill>
                <a:latin typeface="Myriad Pro" panose="020B0503030403020204" pitchFamily="34" charset="0"/>
              </a:rPr>
              <a:t>identity?</a:t>
            </a:r>
          </a:p>
        </p:txBody>
      </p:sp>
    </p:spTree>
    <p:extLst>
      <p:ext uri="{BB962C8B-B14F-4D97-AF65-F5344CB8AC3E}">
        <p14:creationId xmlns:p14="http://schemas.microsoft.com/office/powerpoint/2010/main" val="114177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53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9525" y="2445413"/>
            <a:ext cx="462915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4000" b="1" dirty="0" smtClean="0">
                <a:solidFill>
                  <a:prstClr val="white"/>
                </a:solidFill>
                <a:latin typeface="Myriad Pro" panose="020B0503030403020204" pitchFamily="34" charset="0"/>
              </a:rPr>
              <a:t>WHY INTERCULTURAL INTERVENTION?</a:t>
            </a:r>
            <a:endParaRPr lang="en-US" sz="1100" b="1" dirty="0">
              <a:solidFill>
                <a:prstClr val="white"/>
              </a:solidFill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858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/>
          </p:nvPr>
        </p:nvSpPr>
        <p:spPr>
          <a:xfrm>
            <a:off x="2752115" y="421619"/>
            <a:ext cx="8229024" cy="1144921"/>
          </a:xfrm>
        </p:spPr>
        <p:txBody>
          <a:bodyPr vert="horz" lIns="91440" tIns="35206" rIns="91440" bIns="45720" rtlCol="0" anchor="ctr">
            <a:normAutofit/>
          </a:bodyPr>
          <a:lstStyle/>
          <a:p>
            <a:pPr>
              <a:tabLst>
                <a:tab pos="414772" algn="l"/>
                <a:tab pos="829544" algn="l"/>
                <a:tab pos="1244316" algn="l"/>
                <a:tab pos="1659087" algn="l"/>
                <a:tab pos="2073859" algn="l"/>
                <a:tab pos="2488631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2" algn="l"/>
                <a:tab pos="5392034" algn="l"/>
                <a:tab pos="5806806" algn="l"/>
                <a:tab pos="6221578" algn="l"/>
                <a:tab pos="6636349" algn="l"/>
                <a:tab pos="7051121" algn="l"/>
                <a:tab pos="7465893" algn="l"/>
                <a:tab pos="7880665" algn="l"/>
              </a:tabLst>
            </a:pPr>
            <a:r>
              <a:rPr lang="en-US" altLang="en-US" sz="3600" b="1" dirty="0" smtClean="0">
                <a:solidFill>
                  <a:srgbClr val="4A5358"/>
                </a:solidFill>
                <a:latin typeface="Myriad Pro" panose="020B0503030403020204" pitchFamily="34" charset="0"/>
              </a:rPr>
              <a:t>IMMERSION</a:t>
            </a:r>
            <a:endParaRPr lang="en-US" altLang="en-US" sz="3992" b="1" dirty="0">
              <a:solidFill>
                <a:srgbClr val="4A5358"/>
              </a:solidFill>
              <a:latin typeface="Myriad Pro" panose="020B0503030403020204" pitchFamily="34" charset="0"/>
            </a:endParaRPr>
          </a:p>
        </p:txBody>
      </p:sp>
      <p:pic>
        <p:nvPicPr>
          <p:cNvPr id="12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8914" y="2271809"/>
            <a:ext cx="2695147" cy="3526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3247415" y="2271809"/>
            <a:ext cx="4114512" cy="341092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dirty="0" smtClean="0">
                <a:solidFill>
                  <a:srgbClr val="4A5358"/>
                </a:solidFill>
                <a:latin typeface="Myriad Pro" panose="020B0503030403020204" pitchFamily="34" charset="0"/>
              </a:rPr>
              <a:t>Who needs scuba gear?</a:t>
            </a:r>
          </a:p>
          <a:p>
            <a:pPr algn="r"/>
            <a:endParaRPr lang="en-US" sz="2400" dirty="0">
              <a:solidFill>
                <a:srgbClr val="4A5358"/>
              </a:solidFill>
              <a:latin typeface="Myriad Pro" panose="020B0503030403020204" pitchFamily="34" charset="0"/>
            </a:endParaRPr>
          </a:p>
          <a:p>
            <a:pPr algn="r"/>
            <a:r>
              <a:rPr lang="en-US" sz="2400" dirty="0" smtClean="0">
                <a:solidFill>
                  <a:srgbClr val="4A5358"/>
                </a:solidFill>
                <a:latin typeface="Myriad Pro" panose="020B0503030403020204" pitchFamily="34" charset="0"/>
              </a:rPr>
              <a:t>Immersion will help you learn to breathe underwater.</a:t>
            </a:r>
          </a:p>
          <a:p>
            <a:pPr algn="r"/>
            <a:endParaRPr lang="en-US" sz="2400" dirty="0">
              <a:solidFill>
                <a:srgbClr val="4A5358"/>
              </a:solidFill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540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0088" y="493194"/>
            <a:ext cx="8494637" cy="10668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4A5358"/>
                </a:solidFill>
                <a:latin typeface="Myriad Pro" panose="020B0503030403020204" pitchFamily="34" charset="0"/>
              </a:rPr>
              <a:t>3 DOMINANT NARRATIVES (MVB)</a:t>
            </a:r>
            <a:endParaRPr lang="en-US" sz="3600" b="1" dirty="0">
              <a:solidFill>
                <a:srgbClr val="4A5358"/>
              </a:solidFill>
              <a:latin typeface="Myriad Pro" panose="020B05030304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40088" y="1757593"/>
            <a:ext cx="9218538" cy="417163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>
                <a:solidFill>
                  <a:srgbClr val="4A5358"/>
                </a:solidFill>
                <a:latin typeface="Myriad Pro" panose="020B0503030403020204" pitchFamily="34" charset="0"/>
              </a:rPr>
              <a:t>1. Humans learn through exposure to cultural difference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>
                <a:solidFill>
                  <a:srgbClr val="4A5358"/>
                </a:solidFill>
                <a:latin typeface="Myriad Pro" panose="020B0503030403020204" pitchFamily="34" charset="0"/>
              </a:rPr>
              <a:t>2. Humans learn by being immersed in </a:t>
            </a:r>
            <a:r>
              <a:rPr lang="en-US" dirty="0" smtClean="0">
                <a:solidFill>
                  <a:srgbClr val="4A5358"/>
                </a:solidFill>
                <a:latin typeface="Myriad Pro" panose="020B0503030403020204" pitchFamily="34" charset="0"/>
              </a:rPr>
              <a:t>another culture</a:t>
            </a:r>
            <a:endParaRPr lang="en-US" dirty="0">
              <a:solidFill>
                <a:srgbClr val="4A5358"/>
              </a:solidFill>
              <a:latin typeface="Myriad Pro" panose="020B0503030403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>
                <a:solidFill>
                  <a:srgbClr val="4A5358"/>
                </a:solidFill>
                <a:latin typeface="Myriad Pro" panose="020B0503030403020204" pitchFamily="34" charset="0"/>
              </a:rPr>
              <a:t>3. Humans learn and develop: </a:t>
            </a:r>
          </a:p>
          <a:p>
            <a:pPr marL="685800">
              <a:buNone/>
            </a:pPr>
            <a:r>
              <a:rPr lang="en-US" dirty="0">
                <a:solidFill>
                  <a:srgbClr val="4A5358"/>
                </a:solidFill>
                <a:latin typeface="Myriad Pro" panose="020B0503030403020204" pitchFamily="34" charset="0"/>
              </a:rPr>
              <a:t>	a) </a:t>
            </a:r>
            <a:r>
              <a:rPr lang="en-US" sz="2400" dirty="0">
                <a:solidFill>
                  <a:srgbClr val="4A5358"/>
                </a:solidFill>
                <a:latin typeface="Myriad Pro" panose="020B0503030403020204" pitchFamily="34" charset="0"/>
              </a:rPr>
              <a:t>by being immersed in cultural difference, </a:t>
            </a:r>
          </a:p>
          <a:p>
            <a:pPr marL="685800">
              <a:buNone/>
            </a:pPr>
            <a:r>
              <a:rPr lang="en-US" sz="2400" dirty="0">
                <a:solidFill>
                  <a:srgbClr val="4A5358"/>
                </a:solidFill>
                <a:latin typeface="Myriad Pro" panose="020B0503030403020204" pitchFamily="34" charset="0"/>
              </a:rPr>
              <a:t>	b) by reflecting on how they &amp; others frame experience, </a:t>
            </a:r>
          </a:p>
          <a:p>
            <a:pPr marL="685800">
              <a:buNone/>
            </a:pPr>
            <a:r>
              <a:rPr lang="en-US" sz="2400" dirty="0">
                <a:solidFill>
                  <a:srgbClr val="4A5358"/>
                </a:solidFill>
                <a:latin typeface="Myriad Pro" panose="020B0503030403020204" pitchFamily="34" charset="0"/>
              </a:rPr>
              <a:t>	c) and by re-framing their experience </a:t>
            </a:r>
          </a:p>
        </p:txBody>
      </p:sp>
      <p:sp>
        <p:nvSpPr>
          <p:cNvPr id="4" name="Rectangle 3"/>
          <p:cNvSpPr/>
          <p:nvPr/>
        </p:nvSpPr>
        <p:spPr>
          <a:xfrm>
            <a:off x="3018338" y="6324421"/>
            <a:ext cx="89736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000" dirty="0">
                <a:latin typeface="Myriad Pro" panose="020B0503030403020204" pitchFamily="34" charset="0"/>
              </a:rPr>
              <a:t>Vande Berg, M., Paige, R. M., &amp; Lou, K. H. (Eds.) (2012). </a:t>
            </a:r>
            <a:r>
              <a:rPr lang="en-US" sz="1000" i="1" dirty="0">
                <a:latin typeface="Myriad Pro" panose="020B0503030403020204" pitchFamily="34" charset="0"/>
              </a:rPr>
              <a:t>Student learning abroad: what our students are learning, what they’re not,  and what  we can do about it.</a:t>
            </a:r>
            <a:r>
              <a:rPr lang="en-US" sz="1000" dirty="0">
                <a:latin typeface="Myriad Pro" panose="020B0503030403020204" pitchFamily="34" charset="0"/>
              </a:rPr>
              <a:t> Sterling, VA: Stylus.</a:t>
            </a:r>
          </a:p>
        </p:txBody>
      </p:sp>
    </p:spTree>
    <p:extLst>
      <p:ext uri="{BB962C8B-B14F-4D97-AF65-F5344CB8AC3E}">
        <p14:creationId xmlns:p14="http://schemas.microsoft.com/office/powerpoint/2010/main" val="945064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559</TotalTime>
  <Words>2779</Words>
  <Application>Microsoft Office PowerPoint</Application>
  <PresentationFormat>Widescreen</PresentationFormat>
  <Paragraphs>611</Paragraphs>
  <Slides>41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1" baseType="lpstr">
      <vt:lpstr>Microsoft YaHei</vt:lpstr>
      <vt:lpstr>ＭＳ Ｐゴシック</vt:lpstr>
      <vt:lpstr>PT Sans</vt:lpstr>
      <vt:lpstr>Arial</vt:lpstr>
      <vt:lpstr>Calibri</vt:lpstr>
      <vt:lpstr>Calibri Light</vt:lpstr>
      <vt:lpstr>Impact</vt:lpstr>
      <vt:lpstr>Myriad Pro</vt:lpstr>
      <vt:lpstr>Times New Roman</vt:lpstr>
      <vt:lpstr>Office Theme</vt:lpstr>
      <vt:lpstr>INTERCULTURAL PEDAGOGY GRANT WORKSHOP #2 Fall 2019  Presenter: Dr. Daniel Jones Intercultural Learning Specialist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IMMERSION</vt:lpstr>
      <vt:lpstr>3 DOMINANT NARRATIVES (MVB)</vt:lpstr>
      <vt:lpstr>PowerPoint Presentation</vt:lpstr>
      <vt:lpstr>EDUCATORS NEED TO INTERVENE:</vt:lpstr>
      <vt:lpstr>PowerPoint Presentation</vt:lpstr>
      <vt:lpstr>INTERCULTURAL MENTORING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Beliefs, Events, and Values Inventory Sample BEVI Aggregate Profile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HOFSTEDE DIVERSITY DIMENSIONS:</vt:lpstr>
      <vt:lpstr>DEBRIEFING PRACTICE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Purdue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MYRIAD PRO BLACK (BOLD) SUBHEADER / SUBTITLE</dc:title>
  <dc:creator>Davis, Alexandra E</dc:creator>
  <cp:lastModifiedBy>Jones, Daniel C</cp:lastModifiedBy>
  <cp:revision>53</cp:revision>
  <dcterms:created xsi:type="dcterms:W3CDTF">2018-09-26T12:20:00Z</dcterms:created>
  <dcterms:modified xsi:type="dcterms:W3CDTF">2019-10-17T17:00:22Z</dcterms:modified>
</cp:coreProperties>
</file>