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9" r:id="rId4"/>
    <p:sldId id="278" r:id="rId5"/>
    <p:sldId id="259" r:id="rId6"/>
    <p:sldId id="260" r:id="rId7"/>
    <p:sldId id="257" r:id="rId8"/>
    <p:sldId id="261" r:id="rId9"/>
    <p:sldId id="263" r:id="rId10"/>
    <p:sldId id="264" r:id="rId11"/>
    <p:sldId id="266" r:id="rId12"/>
    <p:sldId id="267" r:id="rId13"/>
    <p:sldId id="262" r:id="rId14"/>
    <p:sldId id="268" r:id="rId15"/>
    <p:sldId id="269" r:id="rId16"/>
    <p:sldId id="265" r:id="rId17"/>
    <p:sldId id="270" r:id="rId18"/>
    <p:sldId id="271" r:id="rId19"/>
    <p:sldId id="272" r:id="rId20"/>
    <p:sldId id="273" r:id="rId21"/>
    <p:sldId id="274" r:id="rId22"/>
    <p:sldId id="285" r:id="rId23"/>
    <p:sldId id="282" r:id="rId24"/>
    <p:sldId id="286" r:id="rId25"/>
    <p:sldId id="287" r:id="rId26"/>
    <p:sldId id="280"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1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32" autoAdjust="0"/>
  </p:normalViewPr>
  <p:slideViewPr>
    <p:cSldViewPr snapToGrid="0">
      <p:cViewPr>
        <p:scale>
          <a:sx n="59" d="100"/>
          <a:sy n="59" d="100"/>
        </p:scale>
        <p:origin x="2084" y="1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8E4A5-880C-4BE6-94CA-249A71A0A61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247529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8E4A5-880C-4BE6-94CA-249A71A0A61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221359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8E4A5-880C-4BE6-94CA-249A71A0A61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257870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8E4A5-880C-4BE6-94CA-249A71A0A61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78755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E8E4A5-880C-4BE6-94CA-249A71A0A61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177154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E8E4A5-880C-4BE6-94CA-249A71A0A61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250845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8E4A5-880C-4BE6-94CA-249A71A0A615}"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9394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8E4A5-880C-4BE6-94CA-249A71A0A615}"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80407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8E4A5-880C-4BE6-94CA-249A71A0A615}"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2461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E8E4A5-880C-4BE6-94CA-249A71A0A61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43261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E8E4A5-880C-4BE6-94CA-249A71A0A61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718F1-691D-4834-84FD-2BF1AA78AD29}" type="slidenum">
              <a:rPr lang="en-US" smtClean="0"/>
              <a:t>‹#›</a:t>
            </a:fld>
            <a:endParaRPr lang="en-US"/>
          </a:p>
        </p:txBody>
      </p:sp>
    </p:spTree>
    <p:extLst>
      <p:ext uri="{BB962C8B-B14F-4D97-AF65-F5344CB8AC3E}">
        <p14:creationId xmlns:p14="http://schemas.microsoft.com/office/powerpoint/2010/main" val="323968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8E4A5-880C-4BE6-94CA-249A71A0A615}"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718F1-691D-4834-84FD-2BF1AA78AD29}" type="slidenum">
              <a:rPr lang="en-US" smtClean="0"/>
              <a:t>‹#›</a:t>
            </a:fld>
            <a:endParaRPr lang="en-US"/>
          </a:p>
        </p:txBody>
      </p:sp>
    </p:spTree>
    <p:extLst>
      <p:ext uri="{BB962C8B-B14F-4D97-AF65-F5344CB8AC3E}">
        <p14:creationId xmlns:p14="http://schemas.microsoft.com/office/powerpoint/2010/main" val="1394631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07/s10790-019-09691-8"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aldacommunicationtraining.com/podcast/jamil-zaki-empathy-hac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hubicl.org/toolbox/tools/506/reviews" TargetMode="External"/><Relationship Id="rId3" Type="http://schemas.openxmlformats.org/officeDocument/2006/relationships/hyperlink" Target="https://hubicl.org/toolbox/tools/489/reviews" TargetMode="External"/><Relationship Id="rId7" Type="http://schemas.openxmlformats.org/officeDocument/2006/relationships/hyperlink" Target="https://hubicl.org/toolbox/tools/471/reviews" TargetMode="External"/><Relationship Id="rId12" Type="http://schemas.openxmlformats.org/officeDocument/2006/relationships/hyperlink" Target="https://hubicl.org/toolbox/tools/362/reviews"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s://hubicl.org/toolbox/tools/270/reviews" TargetMode="External"/><Relationship Id="rId11" Type="http://schemas.openxmlformats.org/officeDocument/2006/relationships/hyperlink" Target="https://hubicl.org/toolbox/tools/244/reviews" TargetMode="External"/><Relationship Id="rId5" Type="http://schemas.openxmlformats.org/officeDocument/2006/relationships/hyperlink" Target="https://hubicl.org/toolbox/tools/358/reviews" TargetMode="External"/><Relationship Id="rId10" Type="http://schemas.openxmlformats.org/officeDocument/2006/relationships/hyperlink" Target="https://hubicl.org/toolbox/tools/109/reviews" TargetMode="External"/><Relationship Id="rId4" Type="http://schemas.openxmlformats.org/officeDocument/2006/relationships/hyperlink" Target="https://hubicl.org/toolbox/tools/504/reviews" TargetMode="External"/><Relationship Id="rId9" Type="http://schemas.openxmlformats.org/officeDocument/2006/relationships/hyperlink" Target="https://hubicl.org/toolbox/tools/149/review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hubicl.org/toolbox/tools/new"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hubicl.org/members/1005/collections/building-the-skill-of-empathy-for-language-learners" TargetMode="External"/><Relationship Id="rId3" Type="http://schemas.openxmlformats.org/officeDocument/2006/relationships/hyperlink" Target="https://hubicl.org/members/1005/collections/empathy-the-good-the-bad-and-the-ugly" TargetMode="External"/><Relationship Id="rId7" Type="http://schemas.openxmlformats.org/officeDocument/2006/relationships/hyperlink" Target="https://hubicl.org/members/1005/collections/building-the-skill-of-empathy-for-the-excluded"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hubicl.org/members/1005/collections/tools-for-teaching-empathy" TargetMode="External"/><Relationship Id="rId5" Type="http://schemas.openxmlformats.org/officeDocument/2006/relationships/hyperlink" Target="https://hubicl.org/members/1099/collections/the-shadow-side-of-empathy" TargetMode="External"/><Relationship Id="rId4" Type="http://schemas.openxmlformats.org/officeDocument/2006/relationships/hyperlink" Target="https://hubicl.org/members/1413/collections/empathy-its-complicated" TargetMode="External"/><Relationship Id="rId9" Type="http://schemas.openxmlformats.org/officeDocument/2006/relationships/hyperlink" Target="https://hubicl.org/members/1099/collections/empathy-on-the-path-toward-justice-depolarization-grac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www.btrtoday.com/read/lifeandtimes/misc-lifeandtimes/tuesday-life-times-7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s10790-019-09691-8"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aldacommunicationtraining.com/podcast/jamil-zaki-empathy-h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yriad Pro" panose="020B0503030403020204" pitchFamily="34" charset="0"/>
              </a:rPr>
              <a:t>The Good, the </a:t>
            </a:r>
            <a:r>
              <a:rPr lang="en-US" dirty="0" smtClean="0">
                <a:latin typeface="Myriad Pro" panose="020B0503030403020204" pitchFamily="34" charset="0"/>
              </a:rPr>
              <a:t>Bad and </a:t>
            </a:r>
            <a:r>
              <a:rPr lang="en-US" dirty="0" smtClean="0">
                <a:latin typeface="Myriad Pro" panose="020B0503030403020204" pitchFamily="34" charset="0"/>
              </a:rPr>
              <a:t>the Ugly of Empathy</a:t>
            </a:r>
            <a:endParaRPr lang="en-US" dirty="0">
              <a:latin typeface="Myriad Pro" panose="020B0503030403020204" pitchFamily="34" charset="0"/>
            </a:endParaRPr>
          </a:p>
        </p:txBody>
      </p:sp>
      <p:sp>
        <p:nvSpPr>
          <p:cNvPr id="3" name="Subtitle 2"/>
          <p:cNvSpPr>
            <a:spLocks noGrp="1"/>
          </p:cNvSpPr>
          <p:nvPr>
            <p:ph type="subTitle" idx="1"/>
          </p:nvPr>
        </p:nvSpPr>
        <p:spPr>
          <a:xfrm>
            <a:off x="1970314" y="3874181"/>
            <a:ext cx="9144000" cy="1655762"/>
          </a:xfrm>
        </p:spPr>
        <p:txBody>
          <a:bodyPr/>
          <a:lstStyle/>
          <a:p>
            <a:r>
              <a:rPr lang="en-US" i="1" dirty="0" smtClean="0">
                <a:latin typeface="Myriad Pro" panose="020B0503030403020204" pitchFamily="34" charset="0"/>
              </a:rPr>
              <a:t>An interactive intercultural learning workshop facilitated by</a:t>
            </a:r>
          </a:p>
          <a:p>
            <a:r>
              <a:rPr lang="en-US" dirty="0" smtClean="0">
                <a:latin typeface="Myriad Pro" panose="020B0503030403020204" pitchFamily="34" charset="0"/>
              </a:rPr>
              <a:t>Annette Benson</a:t>
            </a:r>
          </a:p>
          <a:p>
            <a:r>
              <a:rPr lang="en-US" dirty="0" smtClean="0">
                <a:latin typeface="Myriad Pro" panose="020B0503030403020204" pitchFamily="34" charset="0"/>
              </a:rPr>
              <a:t>Senior Public Relations </a:t>
            </a:r>
            <a:r>
              <a:rPr lang="en-US" dirty="0" smtClean="0">
                <a:latin typeface="Myriad Pro" panose="020B0503030403020204" pitchFamily="34" charset="0"/>
              </a:rPr>
              <a:t>Consultant &amp; </a:t>
            </a:r>
            <a:r>
              <a:rPr lang="en-US" dirty="0" err="1" smtClean="0">
                <a:latin typeface="Myriad Pro" panose="020B0503030403020204" pitchFamily="34" charset="0"/>
              </a:rPr>
              <a:t>HubICL</a:t>
            </a:r>
            <a:r>
              <a:rPr lang="en-US" dirty="0" smtClean="0">
                <a:latin typeface="Myriad Pro" panose="020B0503030403020204" pitchFamily="34" charset="0"/>
              </a:rPr>
              <a:t> Manager</a:t>
            </a:r>
            <a:endParaRPr lang="en-US" dirty="0" smtClean="0">
              <a:latin typeface="Myriad Pro" panose="020B0503030403020204" pitchFamily="34" charset="0"/>
            </a:endParaRPr>
          </a:p>
          <a:p>
            <a:endParaRPr lang="en-US" dirty="0">
              <a:latin typeface="Myriad Pro" panose="020B0503030403020204" pitchFamily="34" charset="0"/>
            </a:endParaRPr>
          </a:p>
        </p:txBody>
      </p:sp>
    </p:spTree>
    <p:extLst>
      <p:ext uri="{BB962C8B-B14F-4D97-AF65-F5344CB8AC3E}">
        <p14:creationId xmlns:p14="http://schemas.microsoft.com/office/powerpoint/2010/main" val="821123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936" y="-13564"/>
            <a:ext cx="8774863" cy="1325563"/>
          </a:xfrm>
        </p:spPr>
        <p:txBody>
          <a:bodyPr>
            <a:normAutofit/>
          </a:bodyPr>
          <a:lstStyle/>
          <a:p>
            <a:r>
              <a:rPr lang="en-US" sz="2400" dirty="0" smtClean="0">
                <a:latin typeface="Myriad Pro" panose="020B0503030403020204" pitchFamily="34" charset="0"/>
              </a:rPr>
              <a:t>Today, class, we are going to work on the skill of intercultural empathy…</a:t>
            </a:r>
            <a:endParaRPr lang="en-US" sz="2400" dirty="0">
              <a:latin typeface="Myriad Pro" panose="020B0503030403020204" pitchFamily="34" charset="0"/>
            </a:endParaRPr>
          </a:p>
        </p:txBody>
      </p:sp>
      <p:sp>
        <p:nvSpPr>
          <p:cNvPr id="7" name="Rectangle 6"/>
          <p:cNvSpPr/>
          <p:nvPr/>
        </p:nvSpPr>
        <p:spPr>
          <a:xfrm>
            <a:off x="3141216" y="1016433"/>
            <a:ext cx="6225230" cy="461665"/>
          </a:xfrm>
          <a:prstGeom prst="rect">
            <a:avLst/>
          </a:prstGeom>
        </p:spPr>
        <p:txBody>
          <a:bodyPr wrap="none">
            <a:spAutoFit/>
          </a:bodyPr>
          <a:lstStyle/>
          <a:p>
            <a:r>
              <a:rPr lang="en-US" sz="2400" dirty="0" smtClean="0">
                <a:latin typeface="Myriad Pro" panose="020B0503030403020204" pitchFamily="34" charset="0"/>
              </a:rPr>
              <a:t>What is it exactly that we are going to work on?</a:t>
            </a:r>
            <a:endParaRPr lang="en-US" sz="2400" dirty="0">
              <a:latin typeface="Myriad Pro" panose="020B0503030403020204" pitchFamily="34" charset="0"/>
            </a:endParaRPr>
          </a:p>
        </p:txBody>
      </p:sp>
      <p:sp>
        <p:nvSpPr>
          <p:cNvPr id="8" name="Content Placeholder 2"/>
          <p:cNvSpPr>
            <a:spLocks noGrp="1"/>
          </p:cNvSpPr>
          <p:nvPr>
            <p:ph idx="1"/>
          </p:nvPr>
        </p:nvSpPr>
        <p:spPr>
          <a:xfrm>
            <a:off x="2024753" y="1484855"/>
            <a:ext cx="3445484" cy="5373145"/>
          </a:xfrm>
        </p:spPr>
        <p:txBody>
          <a:bodyPr>
            <a:noAutofit/>
          </a:bodyPr>
          <a:lstStyle/>
          <a:p>
            <a:pPr marL="457200" lvl="1" indent="0" algn="ctr">
              <a:lnSpc>
                <a:spcPct val="120000"/>
              </a:lnSpc>
              <a:buNone/>
            </a:pPr>
            <a:r>
              <a:rPr lang="en-US" sz="1800" b="1" dirty="0" smtClean="0">
                <a:latin typeface="Myriad Pro" panose="020B0503030403020204" pitchFamily="34" charset="0"/>
              </a:rPr>
              <a:t>3 Research Definitions</a:t>
            </a:r>
          </a:p>
          <a:p>
            <a:pPr lvl="1">
              <a:lnSpc>
                <a:spcPct val="120000"/>
              </a:lnSpc>
            </a:pPr>
            <a:r>
              <a:rPr lang="en-US" sz="1800" dirty="0" smtClean="0">
                <a:latin typeface="Myriad Pro" panose="020B0503030403020204" pitchFamily="34" charset="0"/>
              </a:rPr>
              <a:t>Emotional </a:t>
            </a:r>
            <a:r>
              <a:rPr lang="en-US" sz="1800" dirty="0">
                <a:latin typeface="Myriad Pro" panose="020B0503030403020204" pitchFamily="34" charset="0"/>
              </a:rPr>
              <a:t>empathy: the ability to feel what another person feels (what most people think of when they think of empathy</a:t>
            </a:r>
            <a:r>
              <a:rPr lang="en-US" sz="1800" dirty="0" smtClean="0">
                <a:latin typeface="Myriad Pro" panose="020B0503030403020204" pitchFamily="34" charset="0"/>
              </a:rPr>
              <a:t>)</a:t>
            </a:r>
          </a:p>
          <a:p>
            <a:pPr lvl="1">
              <a:lnSpc>
                <a:spcPct val="120000"/>
              </a:lnSpc>
            </a:pPr>
            <a:r>
              <a:rPr lang="en-US" sz="1800" dirty="0" smtClean="0">
                <a:latin typeface="Myriad Pro" panose="020B0503030403020204" pitchFamily="34" charset="0"/>
              </a:rPr>
              <a:t>Cognitive </a:t>
            </a:r>
            <a:r>
              <a:rPr lang="en-US" sz="1800" dirty="0">
                <a:latin typeface="Myriad Pro" panose="020B0503030403020204" pitchFamily="34" charset="0"/>
              </a:rPr>
              <a:t>empathy: the ability to understand how a person may feel in a particular situation </a:t>
            </a:r>
            <a:endParaRPr lang="en-US" sz="1800" dirty="0" smtClean="0">
              <a:latin typeface="Myriad Pro" panose="020B0503030403020204" pitchFamily="34" charset="0"/>
            </a:endParaRPr>
          </a:p>
          <a:p>
            <a:pPr lvl="1">
              <a:lnSpc>
                <a:spcPct val="120000"/>
              </a:lnSpc>
            </a:pPr>
            <a:r>
              <a:rPr lang="en-US" sz="1800" dirty="0" smtClean="0">
                <a:latin typeface="Myriad Pro" panose="020B0503030403020204" pitchFamily="34" charset="0"/>
              </a:rPr>
              <a:t>Empathic </a:t>
            </a:r>
            <a:r>
              <a:rPr lang="en-US" sz="1800" dirty="0">
                <a:latin typeface="Myriad Pro" panose="020B0503030403020204" pitchFamily="34" charset="0"/>
              </a:rPr>
              <a:t>concern: </a:t>
            </a:r>
            <a:r>
              <a:rPr lang="en-US" sz="1800" dirty="0" smtClean="0">
                <a:latin typeface="Myriad Pro" panose="020B0503030403020204" pitchFamily="34" charset="0"/>
              </a:rPr>
              <a:t>Perspective-taking which  </a:t>
            </a:r>
            <a:r>
              <a:rPr lang="en-US" sz="1800" dirty="0">
                <a:latin typeface="Myriad Pro" panose="020B0503030403020204" pitchFamily="34" charset="0"/>
              </a:rPr>
              <a:t>elicits some sort of caring or compassionate response</a:t>
            </a:r>
          </a:p>
          <a:p>
            <a:pPr marL="0" indent="0">
              <a:buNone/>
            </a:pPr>
            <a:endParaRPr lang="en-US" sz="1800" dirty="0" smtClean="0">
              <a:latin typeface="Myriad Pro" panose="020B0503030403020204" pitchFamily="34" charset="0"/>
            </a:endParaRPr>
          </a:p>
        </p:txBody>
      </p:sp>
      <p:sp>
        <p:nvSpPr>
          <p:cNvPr id="9" name="Rectangle 8"/>
          <p:cNvSpPr/>
          <p:nvPr/>
        </p:nvSpPr>
        <p:spPr>
          <a:xfrm>
            <a:off x="8118764" y="1478098"/>
            <a:ext cx="3962400" cy="5355312"/>
          </a:xfrm>
          <a:prstGeom prst="rect">
            <a:avLst/>
          </a:prstGeom>
        </p:spPr>
        <p:txBody>
          <a:bodyPr wrap="square">
            <a:spAutoFit/>
          </a:bodyPr>
          <a:lstStyle/>
          <a:p>
            <a:pPr lvl="0" algn="ctr"/>
            <a:r>
              <a:rPr lang="en-US" b="1" dirty="0" smtClean="0">
                <a:latin typeface="Myriad Pro" panose="020B0503030403020204" pitchFamily="34" charset="0"/>
              </a:rPr>
              <a:t>AAC&amp;U VALUE Rubric</a:t>
            </a:r>
          </a:p>
          <a:p>
            <a:pPr lvl="0"/>
            <a:r>
              <a:rPr lang="en-US" dirty="0" smtClean="0">
                <a:latin typeface="Myriad Pro" panose="020B0503030403020204" pitchFamily="34" charset="0"/>
              </a:rPr>
              <a:t>Benchmark </a:t>
            </a:r>
            <a:r>
              <a:rPr lang="en-US" dirty="0">
                <a:latin typeface="Myriad Pro" panose="020B0503030403020204" pitchFamily="34" charset="0"/>
              </a:rPr>
              <a:t>(1): Views the experience of others but does so through own cultural worldview.</a:t>
            </a:r>
          </a:p>
          <a:p>
            <a:pPr lvl="0"/>
            <a:r>
              <a:rPr lang="en-US" dirty="0">
                <a:latin typeface="Myriad Pro" panose="020B0503030403020204" pitchFamily="34" charset="0"/>
              </a:rPr>
              <a:t>Milestone (2): Identifies components of other cultural perspectives but responds in all situations with own worldview.</a:t>
            </a:r>
          </a:p>
          <a:p>
            <a:pPr lvl="0"/>
            <a:r>
              <a:rPr lang="en-US" dirty="0">
                <a:latin typeface="Myriad Pro" panose="020B0503030403020204" pitchFamily="34" charset="0"/>
              </a:rPr>
              <a:t>Milestone (3): Recognizes intellectual and emotional dimensions of more than one worldview and sometimes uses more than one worldview in interactions.</a:t>
            </a:r>
          </a:p>
          <a:p>
            <a:pPr lvl="0"/>
            <a:r>
              <a:rPr lang="en-US" dirty="0">
                <a:latin typeface="Myriad Pro" panose="020B0503030403020204" pitchFamily="34" charset="0"/>
              </a:rPr>
              <a:t>Capstone (4): Interprets intercultural experience from the perspectives of own and more than one worldview and demonstrates ability to act in a supportive manner that recognizes the feelings of another cultural group.</a:t>
            </a:r>
            <a:endParaRPr lang="en-US" dirty="0">
              <a:latin typeface="Myriad Pro" panose="020B0503030403020204" pitchFamily="34" charset="0"/>
            </a:endParaRPr>
          </a:p>
        </p:txBody>
      </p:sp>
      <p:sp>
        <p:nvSpPr>
          <p:cNvPr id="10" name="Rectangle 9"/>
          <p:cNvSpPr/>
          <p:nvPr/>
        </p:nvSpPr>
        <p:spPr>
          <a:xfrm>
            <a:off x="5681518" y="1972436"/>
            <a:ext cx="2225964" cy="4034438"/>
          </a:xfrm>
          <a:prstGeom prst="rect">
            <a:avLst/>
          </a:prstGeom>
        </p:spPr>
        <p:txBody>
          <a:bodyPr wrap="square">
            <a:spAutoFit/>
          </a:bodyPr>
          <a:lstStyle/>
          <a:p>
            <a:r>
              <a:rPr lang="en-US" b="1" kern="150" dirty="0" smtClean="0">
                <a:latin typeface="Myriad Pro" panose="020B0503030403020204" pitchFamily="34" charset="0"/>
                <a:ea typeface="OpenSymbol"/>
                <a:cs typeface="OpenSymbol"/>
              </a:rPr>
              <a:t>Janet Bennett’s definition:</a:t>
            </a:r>
          </a:p>
          <a:p>
            <a:pPr>
              <a:spcBef>
                <a:spcPts val="500"/>
              </a:spcBef>
            </a:pPr>
            <a:r>
              <a:rPr lang="ru-RU" kern="150" dirty="0" smtClean="0">
                <a:latin typeface="Myriad Pro" panose="020B0503030403020204" pitchFamily="34" charset="0"/>
                <a:ea typeface="OpenSymbol"/>
                <a:cs typeface="OpenSymbol"/>
              </a:rPr>
              <a:t>"</a:t>
            </a:r>
            <a:r>
              <a:rPr lang="ru-RU" kern="150" dirty="0">
                <a:latin typeface="Myriad Pro" panose="020B0503030403020204" pitchFamily="34" charset="0"/>
                <a:ea typeface="OpenSymbol"/>
                <a:cs typeface="OpenSymbol"/>
              </a:rPr>
              <a:t>Empathy is the imaginary participation in another person’s experience, including emotional and intellectual dimensions, by imagining his or her perspective (not by assuming the person’s position</a:t>
            </a:r>
            <a:r>
              <a:rPr lang="ru-RU" kern="150" dirty="0" smtClean="0">
                <a:latin typeface="Myriad Pro" panose="020B0503030403020204" pitchFamily="34" charset="0"/>
                <a:ea typeface="OpenSymbol"/>
                <a:cs typeface="OpenSymbol"/>
              </a:rPr>
              <a:t>)</a:t>
            </a:r>
            <a:r>
              <a:rPr lang="en-US" kern="150" dirty="0" smtClean="0">
                <a:latin typeface="Myriad Pro" panose="020B0503030403020204" pitchFamily="34" charset="0"/>
                <a:ea typeface="OpenSymbol"/>
                <a:cs typeface="OpenSymbol"/>
              </a:rPr>
              <a:t>.</a:t>
            </a:r>
            <a:r>
              <a:rPr lang="ru-RU" kern="150" dirty="0" smtClean="0">
                <a:latin typeface="Myriad Pro" panose="020B0503030403020204" pitchFamily="34" charset="0"/>
                <a:ea typeface="OpenSymbol"/>
                <a:cs typeface="OpenSymbol"/>
              </a:rPr>
              <a:t>" </a:t>
            </a:r>
            <a:endParaRPr lang="en-US" dirty="0">
              <a:latin typeface="Myriad Pro" panose="020B0503030403020204" pitchFamily="34" charset="0"/>
            </a:endParaRPr>
          </a:p>
        </p:txBody>
      </p:sp>
    </p:spTree>
    <p:extLst>
      <p:ext uri="{BB962C8B-B14F-4D97-AF65-F5344CB8AC3E}">
        <p14:creationId xmlns:p14="http://schemas.microsoft.com/office/powerpoint/2010/main" val="13888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66077" y="1480457"/>
            <a:ext cx="1" cy="537754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71114" y="1480457"/>
            <a:ext cx="23421" cy="537754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480457"/>
            <a:ext cx="3788719" cy="830997"/>
          </a:xfrm>
          <a:prstGeom prst="rect">
            <a:avLst/>
          </a:prstGeom>
          <a:noFill/>
        </p:spPr>
        <p:txBody>
          <a:bodyPr wrap="square" rtlCol="0">
            <a:spAutoFit/>
          </a:bodyPr>
          <a:lstStyle/>
          <a:p>
            <a:pPr algn="ctr"/>
            <a:r>
              <a:rPr lang="en-US" sz="2400" dirty="0" smtClean="0">
                <a:latin typeface="Myriad Pro" panose="020B0503030403020204" pitchFamily="34" charset="0"/>
              </a:rPr>
              <a:t>Examples of empathy that is good</a:t>
            </a:r>
            <a:endParaRPr lang="en-US" sz="2400" dirty="0">
              <a:latin typeface="Myriad Pro" panose="020B0503030403020204" pitchFamily="34" charset="0"/>
            </a:endParaRPr>
          </a:p>
        </p:txBody>
      </p:sp>
      <p:sp>
        <p:nvSpPr>
          <p:cNvPr id="9" name="TextBox 8"/>
          <p:cNvSpPr txBox="1"/>
          <p:nvPr/>
        </p:nvSpPr>
        <p:spPr>
          <a:xfrm>
            <a:off x="4098472" y="1458686"/>
            <a:ext cx="3720771" cy="830997"/>
          </a:xfrm>
          <a:prstGeom prst="rect">
            <a:avLst/>
          </a:prstGeom>
          <a:noFill/>
        </p:spPr>
        <p:txBody>
          <a:bodyPr wrap="square" rtlCol="0">
            <a:spAutoFit/>
          </a:bodyPr>
          <a:lstStyle/>
          <a:p>
            <a:pPr algn="ctr"/>
            <a:r>
              <a:rPr lang="en-US" sz="2400" dirty="0" smtClean="0">
                <a:latin typeface="Myriad Pro" panose="020B0503030403020204" pitchFamily="34" charset="0"/>
              </a:rPr>
              <a:t>Examples of empathy that is bad</a:t>
            </a:r>
            <a:endParaRPr lang="en-US" sz="2400" dirty="0">
              <a:latin typeface="Myriad Pro" panose="020B0503030403020204" pitchFamily="34" charset="0"/>
            </a:endParaRPr>
          </a:p>
        </p:txBody>
      </p:sp>
      <p:sp>
        <p:nvSpPr>
          <p:cNvPr id="10" name="TextBox 9"/>
          <p:cNvSpPr txBox="1"/>
          <p:nvPr/>
        </p:nvSpPr>
        <p:spPr>
          <a:xfrm>
            <a:off x="8394535" y="1458685"/>
            <a:ext cx="3720771" cy="830997"/>
          </a:xfrm>
          <a:prstGeom prst="rect">
            <a:avLst/>
          </a:prstGeom>
          <a:noFill/>
        </p:spPr>
        <p:txBody>
          <a:bodyPr wrap="square" rtlCol="0">
            <a:spAutoFit/>
          </a:bodyPr>
          <a:lstStyle/>
          <a:p>
            <a:pPr algn="ctr"/>
            <a:r>
              <a:rPr lang="en-US" sz="2400" dirty="0" smtClean="0">
                <a:latin typeface="Myriad Pro" panose="020B0503030403020204" pitchFamily="34" charset="0"/>
              </a:rPr>
              <a:t>Examples of empathy that can cause ugliness</a:t>
            </a:r>
            <a:endParaRPr lang="en-US" sz="2400" dirty="0">
              <a:latin typeface="Myriad Pro" panose="020B0503030403020204" pitchFamily="34" charset="0"/>
            </a:endParaRPr>
          </a:p>
        </p:txBody>
      </p:sp>
      <p:sp>
        <p:nvSpPr>
          <p:cNvPr id="13" name="Title 1"/>
          <p:cNvSpPr txBox="1">
            <a:spLocks/>
          </p:cNvSpPr>
          <p:nvPr/>
        </p:nvSpPr>
        <p:spPr>
          <a:xfrm>
            <a:off x="0" y="0"/>
            <a:ext cx="12192000" cy="1055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latin typeface="Myriad Pro" panose="020B0503030403020204" pitchFamily="34" charset="0"/>
              </a:rPr>
              <a:t>The Good, the Bad, and the Ugly of Empathy</a:t>
            </a:r>
            <a:endParaRPr lang="en-US" dirty="0">
              <a:latin typeface="Myriad Pro" panose="020B0503030403020204" pitchFamily="34" charset="0"/>
            </a:endParaRPr>
          </a:p>
        </p:txBody>
      </p:sp>
      <p:sp>
        <p:nvSpPr>
          <p:cNvPr id="14" name="TextBox 13"/>
          <p:cNvSpPr txBox="1"/>
          <p:nvPr/>
        </p:nvSpPr>
        <p:spPr>
          <a:xfrm>
            <a:off x="-174665" y="92252"/>
            <a:ext cx="12289971" cy="769441"/>
          </a:xfrm>
          <a:prstGeom prst="rect">
            <a:avLst/>
          </a:prstGeom>
          <a:noFill/>
        </p:spPr>
        <p:txBody>
          <a:bodyPr wrap="square" rtlCol="0">
            <a:spAutoFit/>
          </a:bodyPr>
          <a:lstStyle/>
          <a:p>
            <a:pPr algn="ctr"/>
            <a:r>
              <a:rPr lang="en-US" sz="4400" dirty="0" smtClean="0">
                <a:latin typeface="Myriad Pro" panose="020B0503030403020204" pitchFamily="34" charset="0"/>
              </a:rPr>
              <a:t>The Bright, the Dark and the Darker Side of Empathy</a:t>
            </a:r>
            <a:endParaRPr lang="en-US" sz="4400" dirty="0">
              <a:latin typeface="Myriad Pro" panose="020B0503030403020204" pitchFamily="34" charset="0"/>
            </a:endParaRPr>
          </a:p>
        </p:txBody>
      </p:sp>
      <p:sp>
        <p:nvSpPr>
          <p:cNvPr id="15" name="TextBox 14"/>
          <p:cNvSpPr txBox="1"/>
          <p:nvPr/>
        </p:nvSpPr>
        <p:spPr>
          <a:xfrm>
            <a:off x="8382824" y="1437971"/>
            <a:ext cx="3788719" cy="461665"/>
          </a:xfrm>
          <a:prstGeom prst="rect">
            <a:avLst/>
          </a:prstGeom>
          <a:noFill/>
        </p:spPr>
        <p:txBody>
          <a:bodyPr wrap="square" rtlCol="0">
            <a:spAutoFit/>
          </a:bodyPr>
          <a:lstStyle/>
          <a:p>
            <a:r>
              <a:rPr lang="en-US" sz="2400" dirty="0" smtClean="0">
                <a:latin typeface="Myriad Pro" panose="020B0503030403020204" pitchFamily="34" charset="0"/>
              </a:rPr>
              <a:t>The darker side of empathy</a:t>
            </a:r>
            <a:endParaRPr lang="en-US" sz="2400" dirty="0">
              <a:latin typeface="Myriad Pro" panose="020B0503030403020204" pitchFamily="34" charset="0"/>
            </a:endParaRPr>
          </a:p>
        </p:txBody>
      </p:sp>
      <p:sp>
        <p:nvSpPr>
          <p:cNvPr id="16" name="TextBox 15"/>
          <p:cNvSpPr txBox="1"/>
          <p:nvPr/>
        </p:nvSpPr>
        <p:spPr>
          <a:xfrm>
            <a:off x="4224236" y="1462367"/>
            <a:ext cx="3788719" cy="461665"/>
          </a:xfrm>
          <a:prstGeom prst="rect">
            <a:avLst/>
          </a:prstGeom>
          <a:noFill/>
        </p:spPr>
        <p:txBody>
          <a:bodyPr wrap="square" rtlCol="0">
            <a:spAutoFit/>
          </a:bodyPr>
          <a:lstStyle/>
          <a:p>
            <a:r>
              <a:rPr lang="en-US" sz="2400" dirty="0" smtClean="0">
                <a:latin typeface="Myriad Pro" panose="020B0503030403020204" pitchFamily="34" charset="0"/>
              </a:rPr>
              <a:t>The dark side of empathy</a:t>
            </a:r>
            <a:endParaRPr lang="en-US" sz="2400" dirty="0">
              <a:latin typeface="Myriad Pro" panose="020B0503030403020204" pitchFamily="34" charset="0"/>
            </a:endParaRPr>
          </a:p>
        </p:txBody>
      </p:sp>
      <p:sp>
        <p:nvSpPr>
          <p:cNvPr id="17" name="TextBox 16"/>
          <p:cNvSpPr txBox="1"/>
          <p:nvPr/>
        </p:nvSpPr>
        <p:spPr>
          <a:xfrm>
            <a:off x="0" y="1480457"/>
            <a:ext cx="3788719" cy="461665"/>
          </a:xfrm>
          <a:prstGeom prst="rect">
            <a:avLst/>
          </a:prstGeom>
          <a:noFill/>
        </p:spPr>
        <p:txBody>
          <a:bodyPr wrap="square" rtlCol="0">
            <a:spAutoFit/>
          </a:bodyPr>
          <a:lstStyle/>
          <a:p>
            <a:r>
              <a:rPr lang="en-US" sz="2400" dirty="0" smtClean="0">
                <a:latin typeface="Myriad Pro" panose="020B0503030403020204" pitchFamily="34" charset="0"/>
              </a:rPr>
              <a:t>The bright side of empathy</a:t>
            </a:r>
            <a:endParaRPr lang="en-US" sz="2400" dirty="0">
              <a:latin typeface="Myriad Pro" panose="020B0503030403020204" pitchFamily="34" charset="0"/>
            </a:endParaRPr>
          </a:p>
        </p:txBody>
      </p:sp>
      <p:sp>
        <p:nvSpPr>
          <p:cNvPr id="18" name="TextBox 17"/>
          <p:cNvSpPr txBox="1"/>
          <p:nvPr/>
        </p:nvSpPr>
        <p:spPr>
          <a:xfrm>
            <a:off x="1251857" y="861693"/>
            <a:ext cx="10406743" cy="830997"/>
          </a:xfrm>
          <a:prstGeom prst="rect">
            <a:avLst/>
          </a:prstGeom>
          <a:noFill/>
        </p:spPr>
        <p:txBody>
          <a:bodyPr wrap="square" rtlCol="0">
            <a:spAutoFit/>
          </a:bodyPr>
          <a:lstStyle/>
          <a:p>
            <a:r>
              <a:rPr lang="en-US" sz="2400" i="1" dirty="0" smtClean="0">
                <a:latin typeface="Myriad Pro" panose="020B0503030403020204" pitchFamily="34" charset="0"/>
              </a:rPr>
              <a:t>Against Empathy: The Case for Rational Compassion </a:t>
            </a:r>
            <a:r>
              <a:rPr lang="en-US" sz="2400" dirty="0" smtClean="0">
                <a:latin typeface="Myriad Pro" panose="020B0503030403020204" pitchFamily="34" charset="0"/>
              </a:rPr>
              <a:t>by Paul Bloom (2016)</a:t>
            </a:r>
            <a:endParaRPr lang="en-US" sz="2400" dirty="0">
              <a:latin typeface="Myriad Pro" panose="020B0503030403020204" pitchFamily="34" charset="0"/>
            </a:endParaRPr>
          </a:p>
          <a:p>
            <a:endParaRPr lang="en-US" sz="2400" dirty="0">
              <a:latin typeface="Myriad Pro" panose="020B0503030403020204" pitchFamily="34" charset="0"/>
            </a:endParaRPr>
          </a:p>
        </p:txBody>
      </p:sp>
      <p:sp>
        <p:nvSpPr>
          <p:cNvPr id="19" name="TextBox 18"/>
          <p:cNvSpPr txBox="1"/>
          <p:nvPr/>
        </p:nvSpPr>
        <p:spPr>
          <a:xfrm>
            <a:off x="152400" y="2471057"/>
            <a:ext cx="3548743" cy="48985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0091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 y="-180"/>
            <a:ext cx="9307286" cy="6858180"/>
            <a:chOff x="1" y="-180"/>
            <a:chExt cx="9307286" cy="6858180"/>
          </a:xfrm>
        </p:grpSpPr>
        <p:pic>
          <p:nvPicPr>
            <p:cNvPr id="4" name="Picture 3"/>
            <p:cNvPicPr>
              <a:picLocks noChangeAspect="1"/>
            </p:cNvPicPr>
            <p:nvPr/>
          </p:nvPicPr>
          <p:blipFill>
            <a:blip r:embed="rId2"/>
            <a:stretch>
              <a:fillRect/>
            </a:stretch>
          </p:blipFill>
          <p:spPr>
            <a:xfrm>
              <a:off x="576943" y="-180"/>
              <a:ext cx="7543800" cy="5657851"/>
            </a:xfrm>
            <a:prstGeom prst="rect">
              <a:avLst/>
            </a:prstGeom>
          </p:spPr>
        </p:pic>
        <p:sp>
          <p:nvSpPr>
            <p:cNvPr id="5" name="Rectangle 4"/>
            <p:cNvSpPr/>
            <p:nvPr/>
          </p:nvSpPr>
          <p:spPr>
            <a:xfrm>
              <a:off x="1" y="5657671"/>
              <a:ext cx="9307286" cy="1200329"/>
            </a:xfrm>
            <a:prstGeom prst="rect">
              <a:avLst/>
            </a:prstGeom>
          </p:spPr>
          <p:txBody>
            <a:bodyPr wrap="square">
              <a:spAutoFit/>
            </a:bodyPr>
            <a:lstStyle/>
            <a:p>
              <a:r>
                <a:rPr lang="en-US" sz="2400" dirty="0">
                  <a:solidFill>
                    <a:srgbClr val="1A1A1B"/>
                  </a:solidFill>
                  <a:latin typeface="Myriad Pro" panose="020B0503030403020204" pitchFamily="34" charset="0"/>
                </a:rPr>
                <a:t>In 1987, </a:t>
              </a:r>
              <a:r>
                <a:rPr lang="en-US" sz="2400" dirty="0" smtClean="0">
                  <a:solidFill>
                    <a:srgbClr val="1A1A1B"/>
                  </a:solidFill>
                  <a:latin typeface="Myriad Pro" panose="020B0503030403020204" pitchFamily="34" charset="0"/>
                </a:rPr>
                <a:t>Jessica McClure Morales, </a:t>
              </a:r>
              <a:r>
                <a:rPr lang="en-US" sz="2400" dirty="0">
                  <a:solidFill>
                    <a:srgbClr val="1A1A1B"/>
                  </a:solidFill>
                  <a:latin typeface="Myriad Pro" panose="020B0503030403020204" pitchFamily="34" charset="0"/>
                </a:rPr>
                <a:t>aged 18 months, fell down an 18 inch well in her </a:t>
              </a:r>
              <a:r>
                <a:rPr lang="en-US" sz="2400" dirty="0" smtClean="0">
                  <a:solidFill>
                    <a:srgbClr val="1A1A1B"/>
                  </a:solidFill>
                  <a:latin typeface="Myriad Pro" panose="020B0503030403020204" pitchFamily="34" charset="0"/>
                </a:rPr>
                <a:t>backyard in Midland, Texas, </a:t>
              </a:r>
              <a:r>
                <a:rPr lang="en-US" sz="2400" dirty="0">
                  <a:solidFill>
                    <a:srgbClr val="1A1A1B"/>
                  </a:solidFill>
                  <a:latin typeface="Myriad Pro" panose="020B0503030403020204" pitchFamily="34" charset="0"/>
                </a:rPr>
                <a:t>getting stuck 22 feet down. It took 58 hours for rescue workers to successfully get her out.</a:t>
              </a:r>
              <a:endParaRPr lang="en-US" sz="2400" dirty="0">
                <a:latin typeface="Myriad Pro" panose="020B0503030403020204" pitchFamily="34" charset="0"/>
              </a:endParaRPr>
            </a:p>
          </p:txBody>
        </p:sp>
      </p:grpSp>
      <p:sp>
        <p:nvSpPr>
          <p:cNvPr id="8" name="Rectangle 7"/>
          <p:cNvSpPr/>
          <p:nvPr/>
        </p:nvSpPr>
        <p:spPr>
          <a:xfrm>
            <a:off x="9307286" y="0"/>
            <a:ext cx="2960914" cy="7032694"/>
          </a:xfrm>
          <a:prstGeom prst="rect">
            <a:avLst/>
          </a:prstGeom>
        </p:spPr>
        <p:txBody>
          <a:bodyPr wrap="square">
            <a:spAutoFit/>
          </a:bodyPr>
          <a:lstStyle/>
          <a:p>
            <a:r>
              <a:rPr lang="en-US" sz="1100" dirty="0">
                <a:latin typeface="Myriad Pro" panose="020B0503030403020204" pitchFamily="34" charset="0"/>
              </a:rPr>
              <a:t>1987 Aegean crisis</a:t>
            </a:r>
          </a:p>
          <a:p>
            <a:r>
              <a:rPr lang="en-US" sz="1100" dirty="0">
                <a:latin typeface="Myriad Pro" panose="020B0503030403020204" pitchFamily="34" charset="0"/>
              </a:rPr>
              <a:t>1987 Tunisian coup d'état</a:t>
            </a:r>
          </a:p>
          <a:p>
            <a:r>
              <a:rPr lang="en-US" sz="1100" dirty="0" err="1">
                <a:latin typeface="Myriad Pro" panose="020B0503030403020204" pitchFamily="34" charset="0"/>
              </a:rPr>
              <a:t>Anfal</a:t>
            </a:r>
            <a:r>
              <a:rPr lang="en-US" sz="1100" dirty="0">
                <a:latin typeface="Myriad Pro" panose="020B0503030403020204" pitchFamily="34" charset="0"/>
              </a:rPr>
              <a:t> genocide</a:t>
            </a:r>
          </a:p>
          <a:p>
            <a:r>
              <a:rPr lang="en-US" sz="1100" dirty="0" err="1">
                <a:latin typeface="Myriad Pro" panose="020B0503030403020204" pitchFamily="34" charset="0"/>
              </a:rPr>
              <a:t>Aouzou</a:t>
            </a:r>
            <a:r>
              <a:rPr lang="en-US" sz="1100" dirty="0">
                <a:latin typeface="Myriad Pro" panose="020B0503030403020204" pitchFamily="34" charset="0"/>
              </a:rPr>
              <a:t>, Chad</a:t>
            </a:r>
          </a:p>
          <a:p>
            <a:r>
              <a:rPr lang="en-US" sz="1100" dirty="0">
                <a:latin typeface="Myriad Pro" panose="020B0503030403020204" pitchFamily="34" charset="0"/>
              </a:rPr>
              <a:t>Battle of </a:t>
            </a:r>
            <a:r>
              <a:rPr lang="en-US" sz="1100" dirty="0" err="1">
                <a:latin typeface="Myriad Pro" panose="020B0503030403020204" pitchFamily="34" charset="0"/>
              </a:rPr>
              <a:t>Arghandab</a:t>
            </a:r>
            <a:r>
              <a:rPr lang="en-US" sz="1100" dirty="0">
                <a:latin typeface="Myriad Pro" panose="020B0503030403020204" pitchFamily="34" charset="0"/>
              </a:rPr>
              <a:t> (1987)</a:t>
            </a:r>
          </a:p>
          <a:p>
            <a:r>
              <a:rPr lang="en-US" sz="1100" dirty="0">
                <a:latin typeface="Myriad Pro" panose="020B0503030403020204" pitchFamily="34" charset="0"/>
              </a:rPr>
              <a:t>Battle of </a:t>
            </a:r>
            <a:r>
              <a:rPr lang="en-US" sz="1100" dirty="0" err="1">
                <a:latin typeface="Myriad Pro" panose="020B0503030403020204" pitchFamily="34" charset="0"/>
              </a:rPr>
              <a:t>Aouzou</a:t>
            </a:r>
            <a:endParaRPr lang="en-US" sz="1100" dirty="0">
              <a:latin typeface="Myriad Pro" panose="020B0503030403020204" pitchFamily="34" charset="0"/>
            </a:endParaRPr>
          </a:p>
          <a:p>
            <a:r>
              <a:rPr lang="en-US" sz="1100" dirty="0">
                <a:latin typeface="Myriad Pro" panose="020B0503030403020204" pitchFamily="34" charset="0"/>
              </a:rPr>
              <a:t>Battle of </a:t>
            </a:r>
            <a:r>
              <a:rPr lang="en-US" sz="1100" dirty="0" err="1">
                <a:latin typeface="Myriad Pro" panose="020B0503030403020204" pitchFamily="34" charset="0"/>
              </a:rPr>
              <a:t>Maaten</a:t>
            </a:r>
            <a:r>
              <a:rPr lang="en-US" sz="1100" dirty="0">
                <a:latin typeface="Myriad Pro" panose="020B0503030403020204" pitchFamily="34" charset="0"/>
              </a:rPr>
              <a:t> al-</a:t>
            </a:r>
            <a:r>
              <a:rPr lang="en-US" sz="1100" dirty="0" err="1">
                <a:latin typeface="Myriad Pro" panose="020B0503030403020204" pitchFamily="34" charset="0"/>
              </a:rPr>
              <a:t>Sarra</a:t>
            </a:r>
            <a:endParaRPr lang="en-US" sz="1100" dirty="0">
              <a:latin typeface="Myriad Pro" panose="020B0503030403020204" pitchFamily="34" charset="0"/>
            </a:endParaRPr>
          </a:p>
          <a:p>
            <a:r>
              <a:rPr lang="en-US" sz="1100" dirty="0">
                <a:latin typeface="Myriad Pro" panose="020B0503030403020204" pitchFamily="34" charset="0"/>
              </a:rPr>
              <a:t>Battles of </a:t>
            </a:r>
            <a:r>
              <a:rPr lang="en-US" sz="1100" dirty="0" err="1">
                <a:latin typeface="Myriad Pro" panose="020B0503030403020204" pitchFamily="34" charset="0"/>
              </a:rPr>
              <a:t>Farsia</a:t>
            </a:r>
            <a:r>
              <a:rPr lang="en-US" sz="1100" dirty="0">
                <a:latin typeface="Myriad Pro" panose="020B0503030403020204" pitchFamily="34" charset="0"/>
              </a:rPr>
              <a:t> and </a:t>
            </a:r>
            <a:r>
              <a:rPr lang="en-US" sz="1100" dirty="0" err="1">
                <a:latin typeface="Myriad Pro" panose="020B0503030403020204" pitchFamily="34" charset="0"/>
              </a:rPr>
              <a:t>Oum</a:t>
            </a:r>
            <a:r>
              <a:rPr lang="en-US" sz="1100" dirty="0">
                <a:latin typeface="Myriad Pro" panose="020B0503030403020204" pitchFamily="34" charset="0"/>
              </a:rPr>
              <a:t> </a:t>
            </a:r>
            <a:r>
              <a:rPr lang="en-US" sz="1100" dirty="0" err="1">
                <a:latin typeface="Myriad Pro" panose="020B0503030403020204" pitchFamily="34" charset="0"/>
              </a:rPr>
              <a:t>Dreyga</a:t>
            </a:r>
            <a:r>
              <a:rPr lang="en-US" sz="1100" dirty="0">
                <a:latin typeface="Myriad Pro" panose="020B0503030403020204" pitchFamily="34" charset="0"/>
              </a:rPr>
              <a:t> (1987)</a:t>
            </a:r>
          </a:p>
          <a:p>
            <a:r>
              <a:rPr lang="en-US" sz="1100" dirty="0" err="1">
                <a:latin typeface="Myriad Pro" panose="020B0503030403020204" pitchFamily="34" charset="0"/>
              </a:rPr>
              <a:t>Brașov</a:t>
            </a:r>
            <a:r>
              <a:rPr lang="en-US" sz="1100" dirty="0">
                <a:latin typeface="Myriad Pro" panose="020B0503030403020204" pitchFamily="34" charset="0"/>
              </a:rPr>
              <a:t> rebellion</a:t>
            </a:r>
          </a:p>
          <a:p>
            <a:r>
              <a:rPr lang="en-US" sz="1100" dirty="0">
                <a:latin typeface="Myriad Pro" panose="020B0503030403020204" pitchFamily="34" charset="0"/>
              </a:rPr>
              <a:t>Bridgeton incident</a:t>
            </a:r>
          </a:p>
          <a:p>
            <a:r>
              <a:rPr lang="en-US" sz="1100" dirty="0">
                <a:latin typeface="Myriad Pro" panose="020B0503030403020204" pitchFamily="34" charset="0"/>
              </a:rPr>
              <a:t>1987 </a:t>
            </a:r>
            <a:r>
              <a:rPr lang="en-US" sz="1100" dirty="0" err="1">
                <a:latin typeface="Myriad Pro" panose="020B0503030403020204" pitchFamily="34" charset="0"/>
              </a:rPr>
              <a:t>Burkinabé</a:t>
            </a:r>
            <a:r>
              <a:rPr lang="en-US" sz="1100" dirty="0">
                <a:latin typeface="Myriad Pro" panose="020B0503030403020204" pitchFamily="34" charset="0"/>
              </a:rPr>
              <a:t> coup d'état</a:t>
            </a:r>
          </a:p>
          <a:p>
            <a:r>
              <a:rPr lang="en-US" sz="1100" dirty="0">
                <a:latin typeface="Myriad Pro" panose="020B0503030403020204" pitchFamily="34" charset="0"/>
              </a:rPr>
              <a:t>1987 Burundian coup d'état</a:t>
            </a:r>
          </a:p>
          <a:p>
            <a:r>
              <a:rPr lang="en-US" sz="1100" dirty="0">
                <a:latin typeface="Myriad Pro" panose="020B0503030403020204" pitchFamily="34" charset="0"/>
              </a:rPr>
              <a:t>Cambodian–Vietnamese War</a:t>
            </a:r>
          </a:p>
          <a:p>
            <a:r>
              <a:rPr lang="en-US" sz="1100" dirty="0">
                <a:latin typeface="Myriad Pro" panose="020B0503030403020204" pitchFamily="34" charset="0"/>
              </a:rPr>
              <a:t>Communist insurgency in Malaysia (1968–1989)</a:t>
            </a:r>
          </a:p>
          <a:p>
            <a:r>
              <a:rPr lang="en-US" sz="1100" dirty="0">
                <a:latin typeface="Myriad Pro" panose="020B0503030403020204" pitchFamily="34" charset="0"/>
              </a:rPr>
              <a:t>Communist insurgency in Sarawak</a:t>
            </a:r>
          </a:p>
          <a:p>
            <a:r>
              <a:rPr lang="en-US" sz="1100" dirty="0">
                <a:latin typeface="Myriad Pro" panose="020B0503030403020204" pitchFamily="34" charset="0"/>
              </a:rPr>
              <a:t>Battle of </a:t>
            </a:r>
            <a:r>
              <a:rPr lang="en-US" sz="1100" dirty="0" err="1">
                <a:latin typeface="Myriad Pro" panose="020B0503030403020204" pitchFamily="34" charset="0"/>
              </a:rPr>
              <a:t>Cuito</a:t>
            </a:r>
            <a:r>
              <a:rPr lang="en-US" sz="1100" dirty="0">
                <a:latin typeface="Myriad Pro" panose="020B0503030403020204" pitchFamily="34" charset="0"/>
              </a:rPr>
              <a:t> </a:t>
            </a:r>
            <a:r>
              <a:rPr lang="en-US" sz="1100" dirty="0" err="1">
                <a:latin typeface="Myriad Pro" panose="020B0503030403020204" pitchFamily="34" charset="0"/>
              </a:rPr>
              <a:t>Cuanavale</a:t>
            </a:r>
            <a:endParaRPr lang="en-US" sz="1100" dirty="0">
              <a:latin typeface="Myriad Pro" panose="020B0503030403020204" pitchFamily="34" charset="0"/>
            </a:endParaRPr>
          </a:p>
          <a:p>
            <a:r>
              <a:rPr lang="en-US" sz="1100" dirty="0">
                <a:latin typeface="Myriad Pro" panose="020B0503030403020204" pitchFamily="34" charset="0"/>
              </a:rPr>
              <a:t>Operation Earnest Will</a:t>
            </a:r>
          </a:p>
          <a:p>
            <a:r>
              <a:rPr lang="en-US" sz="1100" dirty="0">
                <a:latin typeface="Myriad Pro" panose="020B0503030403020204" pitchFamily="34" charset="0"/>
              </a:rPr>
              <a:t>Battle of </a:t>
            </a:r>
            <a:r>
              <a:rPr lang="en-US" sz="1100" dirty="0" err="1">
                <a:latin typeface="Myriad Pro" panose="020B0503030403020204" pitchFamily="34" charset="0"/>
              </a:rPr>
              <a:t>B'ir</a:t>
            </a:r>
            <a:r>
              <a:rPr lang="en-US" sz="1100" dirty="0">
                <a:latin typeface="Myriad Pro" panose="020B0503030403020204" pitchFamily="34" charset="0"/>
              </a:rPr>
              <a:t> Kora</a:t>
            </a:r>
          </a:p>
          <a:p>
            <a:r>
              <a:rPr lang="en-US" sz="1100" dirty="0">
                <a:latin typeface="Myriad Pro" panose="020B0503030403020204" pitchFamily="34" charset="0"/>
              </a:rPr>
              <a:t>Battle of </a:t>
            </a:r>
            <a:r>
              <a:rPr lang="en-US" sz="1100" dirty="0" err="1">
                <a:latin typeface="Myriad Pro" panose="020B0503030403020204" pitchFamily="34" charset="0"/>
              </a:rPr>
              <a:t>Fada</a:t>
            </a:r>
            <a:endParaRPr lang="en-US" sz="1100" dirty="0">
              <a:latin typeface="Myriad Pro" panose="020B0503030403020204" pitchFamily="34" charset="0"/>
            </a:endParaRPr>
          </a:p>
          <a:p>
            <a:r>
              <a:rPr lang="en-US" sz="1100" dirty="0">
                <a:latin typeface="Myriad Pro" panose="020B0503030403020204" pitchFamily="34" charset="0"/>
              </a:rPr>
              <a:t>1987 Fijian coups d'état</a:t>
            </a:r>
          </a:p>
          <a:p>
            <a:r>
              <a:rPr lang="en-US" sz="1100" dirty="0">
                <a:latin typeface="Myriad Pro" panose="020B0503030403020204" pitchFamily="34" charset="0"/>
              </a:rPr>
              <a:t>Operation </a:t>
            </a:r>
            <a:r>
              <a:rPr lang="en-US" sz="1100" dirty="0" smtClean="0">
                <a:latin typeface="Myriad Pro" panose="020B0503030403020204" pitchFamily="34" charset="0"/>
              </a:rPr>
              <a:t>Firewood</a:t>
            </a:r>
          </a:p>
          <a:p>
            <a:r>
              <a:rPr lang="en-US" sz="1100" dirty="0" err="1">
                <a:latin typeface="Myriad Pro" panose="020B0503030403020204" pitchFamily="34" charset="0"/>
              </a:rPr>
              <a:t>Gukurahundi</a:t>
            </a:r>
            <a:endParaRPr lang="en-US" sz="1100" dirty="0">
              <a:latin typeface="Myriad Pro" panose="020B0503030403020204" pitchFamily="34" charset="0"/>
            </a:endParaRPr>
          </a:p>
          <a:p>
            <a:r>
              <a:rPr lang="en-US" sz="1100" dirty="0">
                <a:latin typeface="Myriad Pro" panose="020B0503030403020204" pitchFamily="34" charset="0"/>
              </a:rPr>
              <a:t>Indian intervention in the Sri Lankan Civil War</a:t>
            </a:r>
          </a:p>
          <a:p>
            <a:r>
              <a:rPr lang="en-US" sz="1100" dirty="0">
                <a:latin typeface="Myriad Pro" panose="020B0503030403020204" pitchFamily="34" charset="0"/>
              </a:rPr>
              <a:t>Jaffna University </a:t>
            </a:r>
            <a:r>
              <a:rPr lang="en-US" sz="1100" dirty="0" err="1">
                <a:latin typeface="Myriad Pro" panose="020B0503030403020204" pitchFamily="34" charset="0"/>
              </a:rPr>
              <a:t>Helidrop</a:t>
            </a:r>
            <a:endParaRPr lang="en-US" sz="1100" dirty="0">
              <a:latin typeface="Myriad Pro" panose="020B0503030403020204" pitchFamily="34" charset="0"/>
            </a:endParaRPr>
          </a:p>
          <a:p>
            <a:r>
              <a:rPr lang="en-US" sz="1100" dirty="0">
                <a:latin typeface="Myriad Pro" panose="020B0503030403020204" pitchFamily="34" charset="0"/>
              </a:rPr>
              <a:t>Battle of </a:t>
            </a:r>
            <a:r>
              <a:rPr lang="en-US" sz="1100" dirty="0" err="1">
                <a:latin typeface="Myriad Pro" panose="020B0503030403020204" pitchFamily="34" charset="0"/>
              </a:rPr>
              <a:t>Jaji</a:t>
            </a:r>
            <a:endParaRPr lang="en-US" sz="1100" dirty="0">
              <a:latin typeface="Myriad Pro" panose="020B0503030403020204" pitchFamily="34" charset="0"/>
            </a:endParaRPr>
          </a:p>
          <a:p>
            <a:r>
              <a:rPr lang="en-US" sz="1100" dirty="0">
                <a:latin typeface="Myriad Pro" panose="020B0503030403020204" pitchFamily="34" charset="0"/>
              </a:rPr>
              <a:t>Operation </a:t>
            </a:r>
            <a:r>
              <a:rPr lang="en-US" sz="1100" dirty="0" err="1">
                <a:latin typeface="Myriad Pro" panose="020B0503030403020204" pitchFamily="34" charset="0"/>
              </a:rPr>
              <a:t>Moduler</a:t>
            </a:r>
            <a:endParaRPr lang="en-US" sz="1100" dirty="0">
              <a:latin typeface="Myriad Pro" panose="020B0503030403020204" pitchFamily="34" charset="0"/>
            </a:endParaRPr>
          </a:p>
          <a:p>
            <a:r>
              <a:rPr lang="en-US" sz="1100" dirty="0">
                <a:latin typeface="Myriad Pro" panose="020B0503030403020204" pitchFamily="34" charset="0"/>
              </a:rPr>
              <a:t>Night of the Gliders</a:t>
            </a:r>
          </a:p>
          <a:p>
            <a:r>
              <a:rPr lang="en-US" sz="1100" dirty="0">
                <a:latin typeface="Myriad Pro" panose="020B0503030403020204" pitchFamily="34" charset="0"/>
              </a:rPr>
              <a:t>Operation Nimble Archer</a:t>
            </a:r>
          </a:p>
          <a:p>
            <a:r>
              <a:rPr lang="en-US" sz="1100" dirty="0">
                <a:latin typeface="Myriad Pro" panose="020B0503030403020204" pitchFamily="34" charset="0"/>
              </a:rPr>
              <a:t>Operation </a:t>
            </a:r>
            <a:r>
              <a:rPr lang="en-US" sz="1100" dirty="0" err="1">
                <a:latin typeface="Myriad Pro" panose="020B0503030403020204" pitchFamily="34" charset="0"/>
              </a:rPr>
              <a:t>Pawan</a:t>
            </a:r>
            <a:endParaRPr lang="en-US" sz="1100" dirty="0">
              <a:latin typeface="Myriad Pro" panose="020B0503030403020204" pitchFamily="34" charset="0"/>
            </a:endParaRPr>
          </a:p>
          <a:p>
            <a:r>
              <a:rPr lang="en-US" sz="1100" dirty="0">
                <a:latin typeface="Myriad Pro" panose="020B0503030403020204" pitchFamily="34" charset="0"/>
              </a:rPr>
              <a:t>Operation Prime Chance</a:t>
            </a:r>
          </a:p>
          <a:p>
            <a:r>
              <a:rPr lang="en-US" sz="1100" dirty="0">
                <a:latin typeface="Myriad Pro" panose="020B0503030403020204" pitchFamily="34" charset="0"/>
              </a:rPr>
              <a:t>Operation Rajiv</a:t>
            </a:r>
          </a:p>
          <a:p>
            <a:r>
              <a:rPr lang="en-US" sz="1100" dirty="0">
                <a:latin typeface="Myriad Pro" panose="020B0503030403020204" pitchFamily="34" charset="0"/>
              </a:rPr>
              <a:t>1987 Republic of the Congo coup d'état attempt</a:t>
            </a:r>
          </a:p>
          <a:p>
            <a:r>
              <a:rPr lang="en-US" sz="1100" dirty="0">
                <a:latin typeface="Myriad Pro" panose="020B0503030403020204" pitchFamily="34" charset="0"/>
              </a:rPr>
              <a:t>1987 Sino-Indian skirmish</a:t>
            </a:r>
          </a:p>
          <a:p>
            <a:r>
              <a:rPr lang="en-US" sz="1100" dirty="0">
                <a:latin typeface="Myriad Pro" panose="020B0503030403020204" pitchFamily="34" charset="0"/>
              </a:rPr>
              <a:t>Somali Rebellion</a:t>
            </a:r>
          </a:p>
          <a:p>
            <a:r>
              <a:rPr lang="en-US" sz="1100" dirty="0">
                <a:latin typeface="Myriad Pro" panose="020B0503030403020204" pitchFamily="34" charset="0"/>
              </a:rPr>
              <a:t>Surinamese Interior War</a:t>
            </a:r>
          </a:p>
          <a:p>
            <a:r>
              <a:rPr lang="en-US" sz="1100" dirty="0">
                <a:latin typeface="Myriad Pro" panose="020B0503030403020204" pitchFamily="34" charset="0"/>
              </a:rPr>
              <a:t>Thai–Laotian Border War</a:t>
            </a:r>
          </a:p>
          <a:p>
            <a:r>
              <a:rPr lang="en-US" sz="1100" dirty="0">
                <a:latin typeface="Myriad Pro" panose="020B0503030403020204" pitchFamily="34" charset="0"/>
              </a:rPr>
              <a:t>USS Stark incident</a:t>
            </a:r>
          </a:p>
          <a:p>
            <a:r>
              <a:rPr lang="en-US" sz="1100" dirty="0">
                <a:latin typeface="Myriad Pro" panose="020B0503030403020204" pitchFamily="34" charset="0"/>
              </a:rPr>
              <a:t>War of the Camps</a:t>
            </a:r>
          </a:p>
          <a:p>
            <a:r>
              <a:rPr lang="en-US" sz="1100" dirty="0">
                <a:latin typeface="Myriad Pro" panose="020B0503030403020204" pitchFamily="34" charset="0"/>
              </a:rPr>
              <a:t>Yama–</a:t>
            </a:r>
            <a:r>
              <a:rPr lang="en-US" sz="1100" dirty="0" err="1">
                <a:latin typeface="Myriad Pro" panose="020B0503030403020204" pitchFamily="34" charset="0"/>
              </a:rPr>
              <a:t>Ichi</a:t>
            </a:r>
            <a:r>
              <a:rPr lang="en-US" sz="1100" dirty="0">
                <a:latin typeface="Myriad Pro" panose="020B0503030403020204" pitchFamily="34" charset="0"/>
              </a:rPr>
              <a:t> War </a:t>
            </a:r>
          </a:p>
          <a:p>
            <a:endParaRPr lang="en-US" sz="1100" dirty="0">
              <a:latin typeface="Myriad Pro" panose="020B0503030403020204" pitchFamily="34" charset="0"/>
            </a:endParaRPr>
          </a:p>
        </p:txBody>
      </p:sp>
    </p:spTree>
    <p:extLst>
      <p:ext uri="{BB962C8B-B14F-4D97-AF65-F5344CB8AC3E}">
        <p14:creationId xmlns:p14="http://schemas.microsoft.com/office/powerpoint/2010/main" val="8773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
            <a:ext cx="5715000" cy="2555328"/>
          </a:xfrm>
          <a:prstGeom prst="rect">
            <a:avLst/>
          </a:prstGeom>
        </p:spPr>
      </p:pic>
      <p:pic>
        <p:nvPicPr>
          <p:cNvPr id="9" name="Picture 8"/>
          <p:cNvPicPr>
            <a:picLocks noChangeAspect="1"/>
          </p:cNvPicPr>
          <p:nvPr/>
        </p:nvPicPr>
        <p:blipFill>
          <a:blip r:embed="rId3"/>
          <a:stretch>
            <a:fillRect/>
          </a:stretch>
        </p:blipFill>
        <p:spPr>
          <a:xfrm>
            <a:off x="3875315" y="1845128"/>
            <a:ext cx="5120640" cy="2560320"/>
          </a:xfrm>
          <a:prstGeom prst="rect">
            <a:avLst/>
          </a:prstGeom>
        </p:spPr>
      </p:pic>
      <p:pic>
        <p:nvPicPr>
          <p:cNvPr id="10" name="Picture 9"/>
          <p:cNvPicPr>
            <a:picLocks noChangeAspect="1"/>
          </p:cNvPicPr>
          <p:nvPr/>
        </p:nvPicPr>
        <p:blipFill>
          <a:blip r:embed="rId4"/>
          <a:stretch>
            <a:fillRect/>
          </a:stretch>
        </p:blipFill>
        <p:spPr>
          <a:xfrm>
            <a:off x="8001001" y="3661751"/>
            <a:ext cx="4191000" cy="3196249"/>
          </a:xfrm>
          <a:prstGeom prst="rect">
            <a:avLst/>
          </a:prstGeom>
        </p:spPr>
      </p:pic>
      <p:pic>
        <p:nvPicPr>
          <p:cNvPr id="12" name="Picture 11"/>
          <p:cNvPicPr>
            <a:picLocks noChangeAspect="1"/>
          </p:cNvPicPr>
          <p:nvPr/>
        </p:nvPicPr>
        <p:blipFill>
          <a:blip r:embed="rId5"/>
          <a:stretch>
            <a:fillRect/>
          </a:stretch>
        </p:blipFill>
        <p:spPr>
          <a:xfrm>
            <a:off x="0" y="4067175"/>
            <a:ext cx="4203324" cy="2790825"/>
          </a:xfrm>
          <a:prstGeom prst="rect">
            <a:avLst/>
          </a:prstGeom>
        </p:spPr>
      </p:pic>
      <p:pic>
        <p:nvPicPr>
          <p:cNvPr id="13" name="Picture 12"/>
          <p:cNvPicPr>
            <a:picLocks noChangeAspect="1"/>
          </p:cNvPicPr>
          <p:nvPr/>
        </p:nvPicPr>
        <p:blipFill>
          <a:blip r:embed="rId6"/>
          <a:stretch>
            <a:fillRect/>
          </a:stretch>
        </p:blipFill>
        <p:spPr>
          <a:xfrm>
            <a:off x="8038323" y="-3802"/>
            <a:ext cx="4116356" cy="2742990"/>
          </a:xfrm>
          <a:prstGeom prst="rect">
            <a:avLst/>
          </a:prstGeom>
        </p:spPr>
      </p:pic>
    </p:spTree>
    <p:extLst>
      <p:ext uri="{BB962C8B-B14F-4D97-AF65-F5344CB8AC3E}">
        <p14:creationId xmlns:p14="http://schemas.microsoft.com/office/powerpoint/2010/main" val="11271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866077" y="1480457"/>
            <a:ext cx="1" cy="537754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371114" y="1480457"/>
            <a:ext cx="23421" cy="537754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4665" y="92252"/>
            <a:ext cx="12289971" cy="769441"/>
          </a:xfrm>
          <a:prstGeom prst="rect">
            <a:avLst/>
          </a:prstGeom>
          <a:noFill/>
        </p:spPr>
        <p:txBody>
          <a:bodyPr wrap="square" rtlCol="0">
            <a:spAutoFit/>
          </a:bodyPr>
          <a:lstStyle/>
          <a:p>
            <a:pPr algn="ctr"/>
            <a:r>
              <a:rPr lang="en-US" sz="4400" dirty="0" smtClean="0">
                <a:latin typeface="Myriad Pro" panose="020B0503030403020204" pitchFamily="34" charset="0"/>
              </a:rPr>
              <a:t>The Bright, the Dark and the Darker Side of Empathy</a:t>
            </a:r>
            <a:endParaRPr lang="en-US" sz="4400" dirty="0">
              <a:latin typeface="Myriad Pro" panose="020B0503030403020204" pitchFamily="34" charset="0"/>
            </a:endParaRPr>
          </a:p>
        </p:txBody>
      </p:sp>
      <p:sp>
        <p:nvSpPr>
          <p:cNvPr id="7" name="TextBox 6"/>
          <p:cNvSpPr txBox="1"/>
          <p:nvPr/>
        </p:nvSpPr>
        <p:spPr>
          <a:xfrm>
            <a:off x="348343" y="1480457"/>
            <a:ext cx="3178628" cy="584775"/>
          </a:xfrm>
          <a:prstGeom prst="rect">
            <a:avLst/>
          </a:prstGeom>
          <a:noFill/>
        </p:spPr>
        <p:txBody>
          <a:bodyPr wrap="square" rtlCol="0">
            <a:spAutoFit/>
          </a:bodyPr>
          <a:lstStyle/>
          <a:p>
            <a:pPr algn="ctr"/>
            <a:r>
              <a:rPr lang="en-US" sz="3200" dirty="0" smtClean="0">
                <a:latin typeface="Myriad Pro" panose="020B0503030403020204" pitchFamily="34" charset="0"/>
              </a:rPr>
              <a:t>Assault</a:t>
            </a:r>
            <a:endParaRPr lang="en-US" sz="3200" dirty="0">
              <a:latin typeface="Myriad Pro" panose="020B0503030403020204" pitchFamily="34" charset="0"/>
            </a:endParaRPr>
          </a:p>
        </p:txBody>
      </p:sp>
      <p:sp>
        <p:nvSpPr>
          <p:cNvPr id="8" name="TextBox 7"/>
          <p:cNvSpPr txBox="1"/>
          <p:nvPr/>
        </p:nvSpPr>
        <p:spPr>
          <a:xfrm>
            <a:off x="3973286" y="1480456"/>
            <a:ext cx="4267200" cy="1077218"/>
          </a:xfrm>
          <a:prstGeom prst="rect">
            <a:avLst/>
          </a:prstGeom>
          <a:noFill/>
        </p:spPr>
        <p:txBody>
          <a:bodyPr wrap="square" rtlCol="0">
            <a:spAutoFit/>
          </a:bodyPr>
          <a:lstStyle/>
          <a:p>
            <a:pPr algn="ctr"/>
            <a:r>
              <a:rPr lang="en-US" sz="3200" dirty="0" smtClean="0">
                <a:latin typeface="Myriad Pro" panose="020B0503030403020204" pitchFamily="34" charset="0"/>
              </a:rPr>
              <a:t>Assailant of a certain people group</a:t>
            </a:r>
            <a:endParaRPr lang="en-US" sz="3200" dirty="0">
              <a:latin typeface="Myriad Pro" panose="020B0503030403020204" pitchFamily="34" charset="0"/>
            </a:endParaRPr>
          </a:p>
        </p:txBody>
      </p:sp>
      <p:sp>
        <p:nvSpPr>
          <p:cNvPr id="9" name="TextBox 8"/>
          <p:cNvSpPr txBox="1"/>
          <p:nvPr/>
        </p:nvSpPr>
        <p:spPr>
          <a:xfrm>
            <a:off x="8394535" y="1480457"/>
            <a:ext cx="3178628" cy="584775"/>
          </a:xfrm>
          <a:prstGeom prst="rect">
            <a:avLst/>
          </a:prstGeom>
          <a:noFill/>
        </p:spPr>
        <p:txBody>
          <a:bodyPr wrap="square" rtlCol="0">
            <a:spAutoFit/>
          </a:bodyPr>
          <a:lstStyle/>
          <a:p>
            <a:pPr algn="ctr"/>
            <a:r>
              <a:rPr lang="en-US" sz="3200" dirty="0" smtClean="0">
                <a:latin typeface="Myriad Pro" panose="020B0503030403020204" pitchFamily="34" charset="0"/>
              </a:rPr>
              <a:t>Revenge</a:t>
            </a:r>
            <a:endParaRPr lang="en-US" sz="3200" dirty="0">
              <a:latin typeface="Myriad Pro" panose="020B0503030403020204" pitchFamily="34" charset="0"/>
            </a:endParaRPr>
          </a:p>
        </p:txBody>
      </p:sp>
      <p:sp>
        <p:nvSpPr>
          <p:cNvPr id="10" name="TextBox 9"/>
          <p:cNvSpPr txBox="1"/>
          <p:nvPr/>
        </p:nvSpPr>
        <p:spPr>
          <a:xfrm>
            <a:off x="517896" y="2917371"/>
            <a:ext cx="3178628" cy="584775"/>
          </a:xfrm>
          <a:prstGeom prst="rect">
            <a:avLst/>
          </a:prstGeom>
          <a:noFill/>
        </p:spPr>
        <p:txBody>
          <a:bodyPr wrap="square" rtlCol="0">
            <a:spAutoFit/>
          </a:bodyPr>
          <a:lstStyle/>
          <a:p>
            <a:pPr algn="ctr"/>
            <a:r>
              <a:rPr lang="en-US" sz="3200" dirty="0" smtClean="0">
                <a:latin typeface="Myriad Pro" panose="020B0503030403020204" pitchFamily="34" charset="0"/>
              </a:rPr>
              <a:t>Empathy</a:t>
            </a:r>
            <a:endParaRPr lang="en-US" sz="3200" dirty="0">
              <a:latin typeface="Myriad Pro" panose="020B0503030403020204" pitchFamily="34" charset="0"/>
            </a:endParaRPr>
          </a:p>
        </p:txBody>
      </p:sp>
      <p:sp>
        <p:nvSpPr>
          <p:cNvPr id="11" name="TextBox 10"/>
          <p:cNvSpPr txBox="1"/>
          <p:nvPr/>
        </p:nvSpPr>
        <p:spPr>
          <a:xfrm>
            <a:off x="4359728" y="2917371"/>
            <a:ext cx="3178628" cy="584775"/>
          </a:xfrm>
          <a:prstGeom prst="rect">
            <a:avLst/>
          </a:prstGeom>
          <a:noFill/>
        </p:spPr>
        <p:txBody>
          <a:bodyPr wrap="square" rtlCol="0">
            <a:spAutoFit/>
          </a:bodyPr>
          <a:lstStyle/>
          <a:p>
            <a:pPr algn="ctr"/>
            <a:r>
              <a:rPr lang="en-US" sz="3200" dirty="0" smtClean="0">
                <a:latin typeface="Myriad Pro" panose="020B0503030403020204" pitchFamily="34" charset="0"/>
              </a:rPr>
              <a:t>Our own ego</a:t>
            </a:r>
            <a:endParaRPr lang="en-US" sz="3200" dirty="0">
              <a:latin typeface="Myriad Pro" panose="020B0503030403020204" pitchFamily="34" charset="0"/>
            </a:endParaRPr>
          </a:p>
        </p:txBody>
      </p:sp>
      <p:sp>
        <p:nvSpPr>
          <p:cNvPr id="12" name="TextBox 11"/>
          <p:cNvSpPr txBox="1"/>
          <p:nvPr/>
        </p:nvSpPr>
        <p:spPr>
          <a:xfrm>
            <a:off x="8721107" y="2891955"/>
            <a:ext cx="3178628" cy="2062103"/>
          </a:xfrm>
          <a:prstGeom prst="rect">
            <a:avLst/>
          </a:prstGeom>
          <a:noFill/>
        </p:spPr>
        <p:txBody>
          <a:bodyPr wrap="square" rtlCol="0">
            <a:spAutoFit/>
          </a:bodyPr>
          <a:lstStyle/>
          <a:p>
            <a:pPr algn="ctr"/>
            <a:r>
              <a:rPr lang="en-US" sz="3200" dirty="0" smtClean="0">
                <a:latin typeface="Myriad Pro" panose="020B0503030403020204" pitchFamily="34" charset="0"/>
              </a:rPr>
              <a:t>Projection of our own feelings onto someone else</a:t>
            </a:r>
            <a:endParaRPr lang="en-US" sz="3200" dirty="0">
              <a:latin typeface="Myriad Pro" panose="020B0503030403020204" pitchFamily="34" charset="0"/>
            </a:endParaRPr>
          </a:p>
        </p:txBody>
      </p:sp>
      <p:sp>
        <p:nvSpPr>
          <p:cNvPr id="13" name="TextBox 12"/>
          <p:cNvSpPr txBox="1"/>
          <p:nvPr/>
        </p:nvSpPr>
        <p:spPr>
          <a:xfrm>
            <a:off x="4381006" y="4210185"/>
            <a:ext cx="3178628" cy="1077218"/>
          </a:xfrm>
          <a:prstGeom prst="rect">
            <a:avLst/>
          </a:prstGeom>
          <a:noFill/>
        </p:spPr>
        <p:txBody>
          <a:bodyPr wrap="square" rtlCol="0">
            <a:spAutoFit/>
          </a:bodyPr>
          <a:lstStyle/>
          <a:p>
            <a:pPr algn="ctr"/>
            <a:r>
              <a:rPr lang="en-US" sz="3200" dirty="0" smtClean="0">
                <a:latin typeface="Myriad Pro" panose="020B0503030403020204" pitchFamily="34" charset="0"/>
              </a:rPr>
              <a:t>“I choose to empathize.”</a:t>
            </a:r>
            <a:endParaRPr lang="en-US" sz="3200" dirty="0">
              <a:latin typeface="Myriad Pro" panose="020B0503030403020204" pitchFamily="34" charset="0"/>
            </a:endParaRPr>
          </a:p>
        </p:txBody>
      </p:sp>
      <p:sp>
        <p:nvSpPr>
          <p:cNvPr id="14" name="TextBox 13"/>
          <p:cNvSpPr txBox="1"/>
          <p:nvPr/>
        </p:nvSpPr>
        <p:spPr>
          <a:xfrm>
            <a:off x="517896" y="5557824"/>
            <a:ext cx="3178628" cy="584775"/>
          </a:xfrm>
          <a:prstGeom prst="rect">
            <a:avLst/>
          </a:prstGeom>
          <a:noFill/>
        </p:spPr>
        <p:txBody>
          <a:bodyPr wrap="square" rtlCol="0">
            <a:spAutoFit/>
          </a:bodyPr>
          <a:lstStyle/>
          <a:p>
            <a:pPr algn="ctr"/>
            <a:r>
              <a:rPr lang="en-US" sz="3200" dirty="0" smtClean="0">
                <a:latin typeface="Myriad Pro" panose="020B0503030403020204" pitchFamily="34" charset="0"/>
              </a:rPr>
              <a:t>Empathy</a:t>
            </a:r>
            <a:endParaRPr lang="en-US" sz="3200" dirty="0">
              <a:latin typeface="Myriad Pro" panose="020B0503030403020204" pitchFamily="34" charset="0"/>
            </a:endParaRPr>
          </a:p>
        </p:txBody>
      </p:sp>
      <p:sp>
        <p:nvSpPr>
          <p:cNvPr id="15" name="TextBox 14"/>
          <p:cNvSpPr txBox="1"/>
          <p:nvPr/>
        </p:nvSpPr>
        <p:spPr>
          <a:xfrm>
            <a:off x="4359728" y="5557824"/>
            <a:ext cx="3178628" cy="584775"/>
          </a:xfrm>
          <a:prstGeom prst="rect">
            <a:avLst/>
          </a:prstGeom>
          <a:noFill/>
        </p:spPr>
        <p:txBody>
          <a:bodyPr wrap="square" rtlCol="0">
            <a:spAutoFit/>
          </a:bodyPr>
          <a:lstStyle/>
          <a:p>
            <a:pPr algn="ctr"/>
            <a:r>
              <a:rPr lang="en-US" sz="3200" dirty="0" smtClean="0">
                <a:latin typeface="Myriad Pro" panose="020B0503030403020204" pitchFamily="34" charset="0"/>
              </a:rPr>
              <a:t>Oppressor</a:t>
            </a:r>
            <a:endParaRPr lang="en-US" sz="3200" dirty="0">
              <a:latin typeface="Myriad Pro" panose="020B0503030403020204" pitchFamily="34" charset="0"/>
            </a:endParaRPr>
          </a:p>
        </p:txBody>
      </p:sp>
      <p:sp>
        <p:nvSpPr>
          <p:cNvPr id="16" name="TextBox 15"/>
          <p:cNvSpPr txBox="1"/>
          <p:nvPr/>
        </p:nvSpPr>
        <p:spPr>
          <a:xfrm>
            <a:off x="8525163" y="5557824"/>
            <a:ext cx="3178628" cy="584775"/>
          </a:xfrm>
          <a:prstGeom prst="rect">
            <a:avLst/>
          </a:prstGeom>
          <a:noFill/>
        </p:spPr>
        <p:txBody>
          <a:bodyPr wrap="square" rtlCol="0">
            <a:spAutoFit/>
          </a:bodyPr>
          <a:lstStyle/>
          <a:p>
            <a:pPr algn="ctr"/>
            <a:r>
              <a:rPr lang="en-US" sz="3200" dirty="0" smtClean="0">
                <a:latin typeface="Myriad Pro" panose="020B0503030403020204" pitchFamily="34" charset="0"/>
              </a:rPr>
              <a:t>Oppressed</a:t>
            </a:r>
            <a:endParaRPr lang="en-US" sz="3200" dirty="0">
              <a:latin typeface="Myriad Pro" panose="020B0503030403020204" pitchFamily="34" charset="0"/>
            </a:endParaRPr>
          </a:p>
        </p:txBody>
      </p:sp>
      <p:sp>
        <p:nvSpPr>
          <p:cNvPr id="17" name="TextBox 16"/>
          <p:cNvSpPr txBox="1"/>
          <p:nvPr/>
        </p:nvSpPr>
        <p:spPr>
          <a:xfrm>
            <a:off x="5061857" y="3519140"/>
            <a:ext cx="1906650" cy="861774"/>
          </a:xfrm>
          <a:prstGeom prst="rect">
            <a:avLst/>
          </a:prstGeom>
          <a:noFill/>
        </p:spPr>
        <p:txBody>
          <a:bodyPr wrap="square" rtlCol="0">
            <a:spAutoFit/>
          </a:bodyPr>
          <a:lstStyle/>
          <a:p>
            <a:pPr lvl="0" algn="ctr"/>
            <a:r>
              <a:rPr lang="en-US" sz="3200" dirty="0">
                <a:solidFill>
                  <a:prstClr val="black"/>
                </a:solidFill>
                <a:latin typeface="Myriad Pro" panose="020B0503030403020204" pitchFamily="34" charset="0"/>
              </a:rPr>
              <a:t>+ Power</a:t>
            </a:r>
          </a:p>
          <a:p>
            <a:endParaRPr lang="en-US" dirty="0"/>
          </a:p>
        </p:txBody>
      </p:sp>
    </p:spTree>
    <p:extLst>
      <p:ext uri="{BB962C8B-B14F-4D97-AF65-F5344CB8AC3E}">
        <p14:creationId xmlns:p14="http://schemas.microsoft.com/office/powerpoint/2010/main" val="178650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936" y="130921"/>
            <a:ext cx="9417734" cy="1325563"/>
          </a:xfrm>
        </p:spPr>
        <p:txBody>
          <a:bodyPr/>
          <a:lstStyle/>
          <a:p>
            <a:r>
              <a:rPr lang="en-US" dirty="0" smtClean="0">
                <a:latin typeface="Myriad Pro" panose="020B0503030403020204" pitchFamily="34" charset="0"/>
              </a:rPr>
              <a:t>3 Definitions </a:t>
            </a:r>
            <a:r>
              <a:rPr lang="en-US" dirty="0" smtClean="0">
                <a:latin typeface="Myriad Pro" panose="020B0503030403020204" pitchFamily="34" charset="0"/>
              </a:rPr>
              <a:t>of empathy </a:t>
            </a:r>
            <a:r>
              <a:rPr lang="en-US" dirty="0" smtClean="0">
                <a:latin typeface="Myriad Pro" panose="020B0503030403020204" pitchFamily="34" charset="0"/>
              </a:rPr>
              <a:t>from </a:t>
            </a:r>
            <a:r>
              <a:rPr lang="en-US" dirty="0" smtClean="0">
                <a:latin typeface="Myriad Pro" panose="020B0503030403020204" pitchFamily="34" charset="0"/>
              </a:rPr>
              <a:t>research</a:t>
            </a:r>
            <a:endParaRPr lang="en-US" dirty="0">
              <a:latin typeface="Myriad Pro" panose="020B0503030403020204" pitchFamily="34" charset="0"/>
            </a:endParaRPr>
          </a:p>
        </p:txBody>
      </p:sp>
      <p:sp>
        <p:nvSpPr>
          <p:cNvPr id="3" name="Content Placeholder 2"/>
          <p:cNvSpPr>
            <a:spLocks noGrp="1"/>
          </p:cNvSpPr>
          <p:nvPr>
            <p:ph idx="1"/>
          </p:nvPr>
        </p:nvSpPr>
        <p:spPr>
          <a:xfrm>
            <a:off x="2502735" y="1590645"/>
            <a:ext cx="9493935" cy="3627900"/>
          </a:xfrm>
        </p:spPr>
        <p:txBody>
          <a:bodyPr>
            <a:normAutofit fontScale="77500" lnSpcReduction="20000"/>
          </a:bodyPr>
          <a:lstStyle/>
          <a:p>
            <a:pPr lvl="1">
              <a:lnSpc>
                <a:spcPct val="120000"/>
              </a:lnSpc>
            </a:pPr>
            <a:r>
              <a:rPr lang="en-US" sz="3400" dirty="0">
                <a:latin typeface="Myriad Pro" panose="020B0503030403020204" pitchFamily="34" charset="0"/>
              </a:rPr>
              <a:t>Emotional empathy: the ability to feel what another person feels (what most people think of when they think of empathy</a:t>
            </a:r>
            <a:r>
              <a:rPr lang="en-US" sz="3400" dirty="0" smtClean="0">
                <a:latin typeface="Myriad Pro" panose="020B0503030403020204" pitchFamily="34" charset="0"/>
              </a:rPr>
              <a:t>)</a:t>
            </a:r>
          </a:p>
          <a:p>
            <a:pPr marL="457200" lvl="1" indent="0">
              <a:lnSpc>
                <a:spcPct val="120000"/>
              </a:lnSpc>
              <a:buNone/>
            </a:pPr>
            <a:endParaRPr lang="en-US" sz="3400" dirty="0">
              <a:latin typeface="Myriad Pro" panose="020B0503030403020204" pitchFamily="34" charset="0"/>
            </a:endParaRPr>
          </a:p>
          <a:p>
            <a:pPr lvl="1">
              <a:lnSpc>
                <a:spcPct val="120000"/>
              </a:lnSpc>
            </a:pPr>
            <a:r>
              <a:rPr lang="en-US" sz="3400" dirty="0">
                <a:latin typeface="Myriad Pro" panose="020B0503030403020204" pitchFamily="34" charset="0"/>
              </a:rPr>
              <a:t>Cognitive empathy: the ability to understand how a person may feel in a particular situation </a:t>
            </a:r>
            <a:endParaRPr lang="en-US" sz="3400" dirty="0" smtClean="0">
              <a:latin typeface="Myriad Pro" panose="020B0503030403020204" pitchFamily="34" charset="0"/>
            </a:endParaRPr>
          </a:p>
          <a:p>
            <a:pPr marL="457200" lvl="1" indent="0">
              <a:lnSpc>
                <a:spcPct val="120000"/>
              </a:lnSpc>
              <a:buNone/>
            </a:pPr>
            <a:endParaRPr lang="en-US" sz="3400" dirty="0">
              <a:latin typeface="Myriad Pro" panose="020B0503030403020204" pitchFamily="34" charset="0"/>
            </a:endParaRPr>
          </a:p>
          <a:p>
            <a:pPr lvl="1">
              <a:lnSpc>
                <a:spcPct val="120000"/>
              </a:lnSpc>
            </a:pPr>
            <a:r>
              <a:rPr lang="en-US" sz="3400" dirty="0">
                <a:latin typeface="Myriad Pro" panose="020B0503030403020204" pitchFamily="34" charset="0"/>
              </a:rPr>
              <a:t>Empathic concern: </a:t>
            </a:r>
            <a:r>
              <a:rPr lang="en-US" sz="3400" dirty="0" smtClean="0">
                <a:latin typeface="Myriad Pro" panose="020B0503030403020204" pitchFamily="34" charset="0"/>
              </a:rPr>
              <a:t>Perspective-taking which </a:t>
            </a:r>
            <a:r>
              <a:rPr lang="en-US" sz="3400" dirty="0">
                <a:latin typeface="Myriad Pro" panose="020B0503030403020204" pitchFamily="34" charset="0"/>
              </a:rPr>
              <a:t>elicits some sort of caring or compassionate response</a:t>
            </a:r>
          </a:p>
          <a:p>
            <a:pPr marL="0" indent="0">
              <a:buNone/>
            </a:pPr>
            <a:endParaRPr lang="en-US" sz="3400" dirty="0" smtClean="0">
              <a:latin typeface="Myriad Pro" panose="020B0503030403020204" pitchFamily="34" charset="0"/>
            </a:endParaRPr>
          </a:p>
        </p:txBody>
      </p:sp>
      <p:sp>
        <p:nvSpPr>
          <p:cNvPr id="4" name="TextBox 3"/>
          <p:cNvSpPr txBox="1"/>
          <p:nvPr/>
        </p:nvSpPr>
        <p:spPr>
          <a:xfrm>
            <a:off x="2724727" y="5680363"/>
            <a:ext cx="946727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Tullmann</a:t>
            </a: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K. (2019). Empathy, power, and social difference. </a:t>
            </a:r>
            <a:r>
              <a:rPr kumimoji="0" lang="en-US" sz="1200" b="0" i="1"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The Journal of Value Inquiry</a:t>
            </a: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1-23. </a:t>
            </a:r>
            <a:r>
              <a:rPr kumimoji="0" lang="en-US" sz="1200" b="0" i="0" u="sng" strike="noStrike" kern="1200" cap="none" spc="0" normalizeH="0" baseline="0" noProof="0" dirty="0">
                <a:ln>
                  <a:noFill/>
                </a:ln>
                <a:solidFill>
                  <a:prstClr val="black"/>
                </a:solidFill>
                <a:effectLst/>
                <a:uLnTx/>
                <a:uFillTx/>
                <a:latin typeface="Myriad Pro" panose="020B0503030403020204" pitchFamily="34" charset="0"/>
                <a:ea typeface="+mn-ea"/>
                <a:cs typeface="+mn-cs"/>
                <a:hlinkClick r:id="rId3"/>
              </a:rPr>
              <a:t>https://</a:t>
            </a:r>
            <a:r>
              <a:rPr kumimoji="0" lang="en-US" sz="1200" b="0" i="0" u="sng"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hlinkClick r:id="rId3"/>
              </a:rPr>
              <a:t>doi.org/10.1007/s10790-019-09691-8</a:t>
            </a:r>
            <a:endParaRPr kumimoji="0" lang="en-US" sz="1200" b="0" i="0" u="sng" strike="noStrike" kern="1200" cap="none" spc="0" normalizeH="0" baseline="0" noProof="0" dirty="0" smtClean="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Watt, D.F. (2005). Social bonds and the nature of empathy. </a:t>
            </a:r>
            <a:r>
              <a:rPr kumimoji="0" lang="en-US" sz="1200" b="0" i="1"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Journal of Consciousness Studies, 12</a:t>
            </a: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185-209.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Watt, D.F. (2014). Toward a neuroscience of empathy: Integrating affective and cognitive perspectives. </a:t>
            </a:r>
            <a:r>
              <a:rPr kumimoji="0" lang="en-US" sz="1200" b="0" i="1"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Neuropsychoanalysis</a:t>
            </a:r>
            <a:r>
              <a:rPr kumimoji="0" lang="en-US" sz="1200" b="0" i="1"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9</a:t>
            </a: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(2), 119-140. DOI: 10.1080/15294145.2007.10773550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Alda</a:t>
            </a: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 (Host) (2019, December 17). Jamil </a:t>
            </a:r>
            <a:r>
              <a:rPr kumimoji="0" lang="en-US" sz="12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Zaki</a:t>
            </a: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on empathy and how to hack it [Audio podcast episode]. In </a:t>
            </a:r>
            <a:r>
              <a:rPr kumimoji="0" lang="en-US" sz="1200" b="0" i="1"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Clear+vivid</a:t>
            </a: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Alda</a:t>
            </a:r>
            <a:r>
              <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Communication Training. </a:t>
            </a:r>
            <a:r>
              <a:rPr kumimoji="0" lang="en-US" sz="1200" b="0" i="0" u="sng" strike="noStrike" kern="1200" cap="none" spc="0" normalizeH="0" baseline="0" noProof="0" dirty="0">
                <a:ln>
                  <a:noFill/>
                </a:ln>
                <a:solidFill>
                  <a:prstClr val="black"/>
                </a:solidFill>
                <a:effectLst/>
                <a:uLnTx/>
                <a:uFillTx/>
                <a:latin typeface="Myriad Pro" panose="020B0503030403020204" pitchFamily="34" charset="0"/>
                <a:ea typeface="+mn-ea"/>
                <a:cs typeface="+mn-cs"/>
                <a:hlinkClick r:id="rId4"/>
              </a:rPr>
              <a:t>https://www.aldacommunicationtraining.com/podcast/jamil-zaki-empathy-hack/</a:t>
            </a:r>
            <a:endPar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240945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6570" y="216541"/>
            <a:ext cx="7500909" cy="1325563"/>
          </a:xfrm>
        </p:spPr>
        <p:txBody>
          <a:bodyPr/>
          <a:lstStyle/>
          <a:p>
            <a:r>
              <a:rPr lang="en-US" dirty="0" smtClean="0"/>
              <a:t>Recommendations from the Research</a:t>
            </a:r>
            <a:endParaRPr lang="en-US" dirty="0"/>
          </a:p>
        </p:txBody>
      </p:sp>
      <p:sp>
        <p:nvSpPr>
          <p:cNvPr id="3" name="Content Placeholder 2"/>
          <p:cNvSpPr>
            <a:spLocks noGrp="1"/>
          </p:cNvSpPr>
          <p:nvPr>
            <p:ph idx="1"/>
          </p:nvPr>
        </p:nvSpPr>
        <p:spPr>
          <a:xfrm>
            <a:off x="2606671" y="2494009"/>
            <a:ext cx="7260705" cy="3166562"/>
          </a:xfrm>
        </p:spPr>
        <p:txBody>
          <a:bodyPr>
            <a:normAutofit lnSpcReduction="10000"/>
          </a:bodyPr>
          <a:lstStyle/>
          <a:p>
            <a:pPr lvl="1">
              <a:lnSpc>
                <a:spcPct val="110000"/>
              </a:lnSpc>
            </a:pPr>
            <a:r>
              <a:rPr lang="en-US" dirty="0" smtClean="0">
                <a:latin typeface="Myriad Pro" panose="020B0503030403020204" pitchFamily="34" charset="0"/>
              </a:rPr>
              <a:t>Promotes </a:t>
            </a:r>
            <a:r>
              <a:rPr lang="en-US" dirty="0">
                <a:latin typeface="Myriad Pro" panose="020B0503030403020204" pitchFamily="34" charset="0"/>
              </a:rPr>
              <a:t>an "unsettled </a:t>
            </a:r>
            <a:r>
              <a:rPr lang="en-US" dirty="0" smtClean="0">
                <a:latin typeface="Myriad Pro" panose="020B0503030403020204" pitchFamily="34" charset="0"/>
              </a:rPr>
              <a:t>empathy" </a:t>
            </a:r>
          </a:p>
          <a:p>
            <a:pPr lvl="1">
              <a:lnSpc>
                <a:spcPct val="110000"/>
              </a:lnSpc>
            </a:pPr>
            <a:r>
              <a:rPr lang="en-US" dirty="0" smtClean="0">
                <a:latin typeface="Myriad Pro" panose="020B0503030403020204" pitchFamily="34" charset="0"/>
              </a:rPr>
              <a:t>The empathizer </a:t>
            </a:r>
            <a:r>
              <a:rPr lang="en-US" dirty="0">
                <a:latin typeface="Myriad Pro" panose="020B0503030403020204" pitchFamily="34" charset="0"/>
              </a:rPr>
              <a:t>recognizes the experience of others, but does not try to conflate it with their own. </a:t>
            </a:r>
            <a:endParaRPr lang="en-US" dirty="0" smtClean="0">
              <a:latin typeface="Myriad Pro" panose="020B0503030403020204" pitchFamily="34" charset="0"/>
            </a:endParaRPr>
          </a:p>
          <a:p>
            <a:pPr lvl="1">
              <a:lnSpc>
                <a:spcPct val="110000"/>
              </a:lnSpc>
            </a:pPr>
            <a:r>
              <a:rPr lang="en-US" dirty="0" smtClean="0">
                <a:latin typeface="Myriad Pro" panose="020B0503030403020204" pitchFamily="34" charset="0"/>
              </a:rPr>
              <a:t>This </a:t>
            </a:r>
            <a:r>
              <a:rPr lang="en-US" dirty="0">
                <a:latin typeface="Myriad Pro" panose="020B0503030403020204" pitchFamily="34" charset="0"/>
              </a:rPr>
              <a:t>allows the empathizer to be more reflective about their privilege in the situation and allow them to feel what the author calls "a productive sense of shame."</a:t>
            </a:r>
          </a:p>
        </p:txBody>
      </p:sp>
      <p:sp>
        <p:nvSpPr>
          <p:cNvPr id="6" name="TextBox 5"/>
          <p:cNvSpPr txBox="1"/>
          <p:nvPr/>
        </p:nvSpPr>
        <p:spPr>
          <a:xfrm>
            <a:off x="9895114" y="0"/>
            <a:ext cx="184731" cy="369332"/>
          </a:xfrm>
          <a:prstGeom prst="rect">
            <a:avLst/>
          </a:prstGeom>
          <a:noFill/>
        </p:spPr>
        <p:txBody>
          <a:bodyPr wrap="none" rtlCol="0">
            <a:spAutoFit/>
          </a:bodyPr>
          <a:lstStyle/>
          <a:p>
            <a:endParaRPr lang="en-US" dirty="0"/>
          </a:p>
        </p:txBody>
      </p:sp>
      <p:sp>
        <p:nvSpPr>
          <p:cNvPr id="7" name="TextBox 6"/>
          <p:cNvSpPr txBox="1"/>
          <p:nvPr/>
        </p:nvSpPr>
        <p:spPr>
          <a:xfrm>
            <a:off x="10287001" y="106785"/>
            <a:ext cx="1817914" cy="3785652"/>
          </a:xfrm>
          <a:prstGeom prst="rect">
            <a:avLst/>
          </a:prstGeom>
          <a:solidFill>
            <a:srgbClr val="E4C165"/>
          </a:solidFill>
          <a:ln>
            <a:solidFill>
              <a:schemeClr val="tx1"/>
            </a:solidFill>
          </a:ln>
        </p:spPr>
        <p:txBody>
          <a:bodyPr wrap="square" rtlCol="0">
            <a:spAutoFit/>
          </a:bodyPr>
          <a:lstStyle/>
          <a:p>
            <a:r>
              <a:rPr lang="en-US" sz="2400" b="1" dirty="0" smtClean="0">
                <a:solidFill>
                  <a:schemeClr val="bg1"/>
                </a:solidFill>
                <a:latin typeface="Myriad Pro" panose="020B0503030403020204" pitchFamily="34" charset="0"/>
              </a:rPr>
              <a:t>Emotional empathy</a:t>
            </a:r>
          </a:p>
          <a:p>
            <a:endParaRPr lang="en-US" sz="2400" b="1" dirty="0" smtClean="0">
              <a:solidFill>
                <a:schemeClr val="bg1"/>
              </a:solidFill>
              <a:latin typeface="Myriad Pro" panose="020B0503030403020204" pitchFamily="34" charset="0"/>
            </a:endParaRPr>
          </a:p>
          <a:p>
            <a:r>
              <a:rPr lang="en-US" sz="2400" b="1" dirty="0" smtClean="0">
                <a:solidFill>
                  <a:schemeClr val="bg1"/>
                </a:solidFill>
                <a:latin typeface="Myriad Pro" panose="020B0503030403020204" pitchFamily="34" charset="0"/>
              </a:rPr>
              <a:t>Cognitive empathy</a:t>
            </a:r>
          </a:p>
          <a:p>
            <a:endParaRPr lang="en-US" sz="2400" b="1" dirty="0" smtClean="0">
              <a:solidFill>
                <a:schemeClr val="bg1"/>
              </a:solidFill>
              <a:latin typeface="Myriad Pro" panose="020B0503030403020204" pitchFamily="34" charset="0"/>
            </a:endParaRPr>
          </a:p>
          <a:p>
            <a:r>
              <a:rPr lang="en-US" sz="2400" b="1" dirty="0" smtClean="0">
                <a:solidFill>
                  <a:schemeClr val="bg1"/>
                </a:solidFill>
                <a:latin typeface="Myriad Pro" panose="020B0503030403020204" pitchFamily="34" charset="0"/>
              </a:rPr>
              <a:t>Empathic Concern/</a:t>
            </a:r>
          </a:p>
          <a:p>
            <a:r>
              <a:rPr lang="en-US" sz="2400" b="1" dirty="0" smtClean="0">
                <a:solidFill>
                  <a:schemeClr val="bg1"/>
                </a:solidFill>
                <a:latin typeface="Myriad Pro" panose="020B0503030403020204" pitchFamily="34" charset="0"/>
              </a:rPr>
              <a:t>Perspective Taking</a:t>
            </a:r>
            <a:endParaRPr lang="en-US" sz="2400" b="1" dirty="0">
              <a:solidFill>
                <a:schemeClr val="bg1"/>
              </a:solidFill>
              <a:latin typeface="Myriad Pro" panose="020B0503030403020204" pitchFamily="34" charset="0"/>
            </a:endParaRPr>
          </a:p>
        </p:txBody>
      </p:sp>
      <p:sp>
        <p:nvSpPr>
          <p:cNvPr id="8" name="TextBox 7"/>
          <p:cNvSpPr txBox="1"/>
          <p:nvPr/>
        </p:nvSpPr>
        <p:spPr>
          <a:xfrm>
            <a:off x="2486570" y="1542104"/>
            <a:ext cx="8202158" cy="923330"/>
          </a:xfrm>
          <a:prstGeom prst="rect">
            <a:avLst/>
          </a:prstGeom>
          <a:noFill/>
        </p:spPr>
        <p:txBody>
          <a:bodyPr wrap="square" rtlCol="0">
            <a:spAutoFit/>
          </a:bodyPr>
          <a:lstStyle/>
          <a:p>
            <a:pPr indent="-457200"/>
            <a:r>
              <a:rPr lang="en-US" dirty="0"/>
              <a:t>Tucker, H. (2016). Empathy and tourism: Limits and possibilities. </a:t>
            </a:r>
            <a:r>
              <a:rPr lang="en-US" i="1" dirty="0"/>
              <a:t>Annals of Tourism Research, 57</a:t>
            </a:r>
            <a:r>
              <a:rPr lang="en-US" dirty="0"/>
              <a:t>, 31-43. </a:t>
            </a:r>
            <a:r>
              <a:rPr lang="en-US" dirty="0" smtClean="0"/>
              <a:t>http</a:t>
            </a:r>
            <a:r>
              <a:rPr lang="en-US" dirty="0"/>
              <a:t>://dx.doi.org/10.1016/j.annals.2015.12.0010160-7383</a:t>
            </a:r>
          </a:p>
          <a:p>
            <a:endParaRPr lang="en-US" dirty="0"/>
          </a:p>
        </p:txBody>
      </p:sp>
    </p:spTree>
    <p:extLst>
      <p:ext uri="{BB962C8B-B14F-4D97-AF65-F5344CB8AC3E}">
        <p14:creationId xmlns:p14="http://schemas.microsoft.com/office/powerpoint/2010/main" val="1467660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6570" y="216541"/>
            <a:ext cx="7500909" cy="1325563"/>
          </a:xfrm>
        </p:spPr>
        <p:txBody>
          <a:bodyPr/>
          <a:lstStyle/>
          <a:p>
            <a:r>
              <a:rPr lang="en-US" dirty="0" smtClean="0"/>
              <a:t>Recommendations from the Research</a:t>
            </a:r>
            <a:endParaRPr lang="en-US" dirty="0"/>
          </a:p>
        </p:txBody>
      </p:sp>
      <p:sp>
        <p:nvSpPr>
          <p:cNvPr id="3" name="Content Placeholder 2"/>
          <p:cNvSpPr>
            <a:spLocks noGrp="1"/>
          </p:cNvSpPr>
          <p:nvPr>
            <p:ph idx="1"/>
          </p:nvPr>
        </p:nvSpPr>
        <p:spPr>
          <a:xfrm>
            <a:off x="2486570" y="2604067"/>
            <a:ext cx="7800431" cy="3166562"/>
          </a:xfrm>
        </p:spPr>
        <p:txBody>
          <a:bodyPr>
            <a:noAutofit/>
          </a:bodyPr>
          <a:lstStyle/>
          <a:p>
            <a:pPr lvl="1">
              <a:lnSpc>
                <a:spcPct val="110000"/>
              </a:lnSpc>
            </a:pPr>
            <a:r>
              <a:rPr lang="en-US" sz="2000" dirty="0">
                <a:latin typeface="Myriad Pro" panose="020B0503030403020204" pitchFamily="34" charset="0"/>
              </a:rPr>
              <a:t>C</a:t>
            </a:r>
            <a:r>
              <a:rPr lang="en-US" sz="2000" dirty="0" smtClean="0">
                <a:latin typeface="Myriad Pro" panose="020B0503030403020204" pitchFamily="34" charset="0"/>
              </a:rPr>
              <a:t>ites </a:t>
            </a:r>
            <a:r>
              <a:rPr lang="en-US" sz="2000" dirty="0">
                <a:latin typeface="Myriad Pro" panose="020B0503030403020204" pitchFamily="34" charset="0"/>
              </a:rPr>
              <a:t>Iris Marion Young’s concepts of asymmetrical relationships and moral communication: </a:t>
            </a:r>
            <a:r>
              <a:rPr lang="en-US" sz="2000" dirty="0" smtClean="0">
                <a:latin typeface="Myriad Pro" panose="020B0503030403020204" pitchFamily="34" charset="0"/>
              </a:rPr>
              <a:t>The empathizer </a:t>
            </a:r>
            <a:r>
              <a:rPr lang="en-US" sz="2000" dirty="0">
                <a:latin typeface="Myriad Pro" panose="020B0503030403020204" pitchFamily="34" charset="0"/>
              </a:rPr>
              <a:t>recognizes the experience of others, but does not try to conflate it with their own. </a:t>
            </a:r>
            <a:endParaRPr lang="en-US" sz="2000" dirty="0" smtClean="0">
              <a:latin typeface="Myriad Pro" panose="020B0503030403020204" pitchFamily="34" charset="0"/>
            </a:endParaRPr>
          </a:p>
          <a:p>
            <a:pPr lvl="1">
              <a:lnSpc>
                <a:spcPct val="110000"/>
              </a:lnSpc>
            </a:pPr>
            <a:r>
              <a:rPr lang="en-US" sz="2000" dirty="0">
                <a:latin typeface="Myriad Pro" panose="020B0503030403020204" pitchFamily="34" charset="0"/>
              </a:rPr>
              <a:t>“…the goal is not to reverse perspective with the target, but rather to recognize and embrace the different perspectives that every subject brings to bear in moral communication” (20</a:t>
            </a:r>
            <a:r>
              <a:rPr lang="en-US" sz="2000" dirty="0" smtClean="0">
                <a:latin typeface="Myriad Pro" panose="020B0503030403020204" pitchFamily="34" charset="0"/>
              </a:rPr>
              <a:t>) </a:t>
            </a:r>
          </a:p>
          <a:p>
            <a:pPr lvl="1">
              <a:lnSpc>
                <a:spcPct val="110000"/>
              </a:lnSpc>
            </a:pPr>
            <a:r>
              <a:rPr lang="en-US" sz="2000" dirty="0" smtClean="0">
                <a:latin typeface="Myriad Pro" panose="020B0503030403020204" pitchFamily="34" charset="0"/>
              </a:rPr>
              <a:t>“</a:t>
            </a:r>
            <a:r>
              <a:rPr lang="en-US" sz="2000" dirty="0">
                <a:latin typeface="Myriad Pro" panose="020B0503030403020204" pitchFamily="34" charset="0"/>
              </a:rPr>
              <a:t>The idea is that subjects who seek to understand others should, ideally, be aware of their own social perspective and relationship to the target they attempt to understand” (21).</a:t>
            </a:r>
          </a:p>
        </p:txBody>
      </p:sp>
      <p:sp>
        <p:nvSpPr>
          <p:cNvPr id="6" name="TextBox 5"/>
          <p:cNvSpPr txBox="1"/>
          <p:nvPr/>
        </p:nvSpPr>
        <p:spPr>
          <a:xfrm>
            <a:off x="9895114" y="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0287001" y="106785"/>
            <a:ext cx="1817914" cy="3785652"/>
          </a:xfrm>
          <a:prstGeom prst="rect">
            <a:avLst/>
          </a:prstGeom>
          <a:solidFill>
            <a:srgbClr val="E4C165"/>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Emotional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Cognitive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Empathic Concern/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Perspective Taking</a:t>
            </a:r>
            <a:endParaRPr kumimoji="0" 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8" name="TextBox 7"/>
          <p:cNvSpPr txBox="1"/>
          <p:nvPr/>
        </p:nvSpPr>
        <p:spPr>
          <a:xfrm>
            <a:off x="2486570" y="1542104"/>
            <a:ext cx="8202158" cy="923330"/>
          </a:xfrm>
          <a:prstGeom prst="rect">
            <a:avLst/>
          </a:prstGeom>
          <a:noFill/>
        </p:spPr>
        <p:txBody>
          <a:bodyPr wrap="square" rtlCol="0">
            <a:spAutoFit/>
          </a:bodyPr>
          <a:lstStyle/>
          <a:p>
            <a:pPr indent="-457200"/>
            <a:r>
              <a:rPr lang="en-US" dirty="0" err="1">
                <a:solidFill>
                  <a:prstClr val="black"/>
                </a:solidFill>
                <a:latin typeface="Myriad Pro" panose="020B0503030403020204" pitchFamily="34" charset="0"/>
              </a:rPr>
              <a:t>Tullmann</a:t>
            </a:r>
            <a:r>
              <a:rPr lang="en-US" dirty="0">
                <a:solidFill>
                  <a:prstClr val="black"/>
                </a:solidFill>
                <a:latin typeface="Myriad Pro" panose="020B0503030403020204" pitchFamily="34" charset="0"/>
              </a:rPr>
              <a:t>, K. (2019). Empathy, power, and social difference. </a:t>
            </a:r>
            <a:r>
              <a:rPr lang="en-US" i="1" dirty="0">
                <a:solidFill>
                  <a:prstClr val="black"/>
                </a:solidFill>
                <a:latin typeface="Myriad Pro" panose="020B0503030403020204" pitchFamily="34" charset="0"/>
              </a:rPr>
              <a:t>The Journal of Value Inquiry</a:t>
            </a:r>
            <a:r>
              <a:rPr lang="en-US" dirty="0">
                <a:solidFill>
                  <a:prstClr val="black"/>
                </a:solidFill>
                <a:latin typeface="Myriad Pro" panose="020B0503030403020204" pitchFamily="34" charset="0"/>
              </a:rPr>
              <a:t>, 1-23. https://doi.org/10.1007/s10790-019-09691-8</a:t>
            </a: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171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6570" y="216541"/>
            <a:ext cx="7500909" cy="1325563"/>
          </a:xfrm>
        </p:spPr>
        <p:txBody>
          <a:bodyPr/>
          <a:lstStyle/>
          <a:p>
            <a:r>
              <a:rPr lang="en-US" dirty="0" smtClean="0"/>
              <a:t>Recommendations from the Research</a:t>
            </a:r>
            <a:endParaRPr lang="en-US" dirty="0"/>
          </a:p>
        </p:txBody>
      </p:sp>
      <p:sp>
        <p:nvSpPr>
          <p:cNvPr id="3" name="Content Placeholder 2"/>
          <p:cNvSpPr>
            <a:spLocks noGrp="1"/>
          </p:cNvSpPr>
          <p:nvPr>
            <p:ph idx="1"/>
          </p:nvPr>
        </p:nvSpPr>
        <p:spPr>
          <a:xfrm>
            <a:off x="2286066" y="2840411"/>
            <a:ext cx="7902963" cy="3166562"/>
          </a:xfrm>
        </p:spPr>
        <p:txBody>
          <a:bodyPr>
            <a:normAutofit/>
          </a:bodyPr>
          <a:lstStyle/>
          <a:p>
            <a:pPr lvl="1">
              <a:lnSpc>
                <a:spcPct val="110000"/>
              </a:lnSpc>
            </a:pPr>
            <a:r>
              <a:rPr lang="en-US" dirty="0" smtClean="0">
                <a:latin typeface="Myriad Pro" panose="020B0503030403020204" pitchFamily="34" charset="0"/>
              </a:rPr>
              <a:t>Empathy </a:t>
            </a:r>
            <a:r>
              <a:rPr lang="en-US" dirty="0">
                <a:latin typeface="Myriad Pro" panose="020B0503030403020204" pitchFamily="34" charset="0"/>
              </a:rPr>
              <a:t>in the </a:t>
            </a:r>
            <a:r>
              <a:rPr lang="en-US" dirty="0" smtClean="0">
                <a:latin typeface="Myriad Pro" panose="020B0503030403020204" pitchFamily="34" charset="0"/>
              </a:rPr>
              <a:t>visceral [from instinct rather than intellect] </a:t>
            </a:r>
            <a:r>
              <a:rPr lang="en-US" dirty="0">
                <a:latin typeface="Myriad Pro" panose="020B0503030403020204" pitchFamily="34" charset="0"/>
              </a:rPr>
              <a:t>sense may be </a:t>
            </a:r>
            <a:r>
              <a:rPr lang="en-US" dirty="0" smtClean="0">
                <a:latin typeface="Myriad Pro" panose="020B0503030403020204" pitchFamily="34" charset="0"/>
              </a:rPr>
              <a:t>parochial [limited in scope]</a:t>
            </a:r>
          </a:p>
          <a:p>
            <a:pPr lvl="1">
              <a:lnSpc>
                <a:spcPct val="110000"/>
              </a:lnSpc>
            </a:pPr>
            <a:r>
              <a:rPr lang="en-US" dirty="0" smtClean="0">
                <a:latin typeface="Myriad Pro" panose="020B0503030403020204" pitchFamily="34" charset="0"/>
              </a:rPr>
              <a:t>With </a:t>
            </a:r>
            <a:r>
              <a:rPr lang="en-US" dirty="0">
                <a:latin typeface="Myriad Pro" panose="020B0503030403020204" pitchFamily="34" charset="0"/>
              </a:rPr>
              <a:t>“self-examination” empathy can foster “empathic reason</a:t>
            </a:r>
            <a:r>
              <a:rPr lang="en-US" dirty="0" smtClean="0">
                <a:latin typeface="Myriad Pro" panose="020B0503030403020204" pitchFamily="34" charset="0"/>
              </a:rPr>
              <a:t>,” which </a:t>
            </a:r>
            <a:r>
              <a:rPr lang="en-US" dirty="0">
                <a:latin typeface="Myriad Pro" panose="020B0503030403020204" pitchFamily="34" charset="0"/>
              </a:rPr>
              <a:t>is the ability of people to “transcend the barriers of their own minds,” understand others, and thereby come to the rational conclusion that every person deserves equal rights.</a:t>
            </a:r>
            <a:endParaRPr lang="en-US" dirty="0">
              <a:latin typeface="Myriad Pro" panose="020B0503030403020204" pitchFamily="34" charset="0"/>
            </a:endParaRPr>
          </a:p>
        </p:txBody>
      </p:sp>
      <p:sp>
        <p:nvSpPr>
          <p:cNvPr id="6" name="TextBox 5"/>
          <p:cNvSpPr txBox="1"/>
          <p:nvPr/>
        </p:nvSpPr>
        <p:spPr>
          <a:xfrm>
            <a:off x="9895114" y="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0287001" y="106785"/>
            <a:ext cx="1817914" cy="3785652"/>
          </a:xfrm>
          <a:prstGeom prst="rect">
            <a:avLst/>
          </a:prstGeom>
          <a:solidFill>
            <a:srgbClr val="E4C165"/>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Emotional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Cognitive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Empathic Concern/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Perspective Taking</a:t>
            </a:r>
            <a:endParaRPr kumimoji="0" 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8" name="TextBox 7"/>
          <p:cNvSpPr txBox="1"/>
          <p:nvPr/>
        </p:nvSpPr>
        <p:spPr>
          <a:xfrm>
            <a:off x="2486570" y="1417892"/>
            <a:ext cx="7800431" cy="1477328"/>
          </a:xfrm>
          <a:prstGeom prst="rect">
            <a:avLst/>
          </a:prstGeom>
          <a:noFill/>
        </p:spPr>
        <p:txBody>
          <a:bodyPr wrap="square" rtlCol="0">
            <a:spAutoFit/>
          </a:bodyPr>
          <a:lstStyle/>
          <a:p>
            <a:r>
              <a:rPr lang="en-US" dirty="0" err="1">
                <a:latin typeface="Myriad Pro" panose="020B0503030403020204" pitchFamily="34" charset="0"/>
              </a:rPr>
              <a:t>Lanzoni</a:t>
            </a:r>
            <a:r>
              <a:rPr lang="en-US" dirty="0">
                <a:latin typeface="Myriad Pro" panose="020B0503030403020204" pitchFamily="34" charset="0"/>
              </a:rPr>
              <a:t>, S. (2019, February 22). </a:t>
            </a:r>
            <a:r>
              <a:rPr lang="en-US" i="1" dirty="0">
                <a:latin typeface="Myriad Pro" panose="020B0503030403020204" pitchFamily="34" charset="0"/>
              </a:rPr>
              <a:t>Why empathy is the key to dismantling white racism</a:t>
            </a:r>
            <a:r>
              <a:rPr lang="en-US" dirty="0">
                <a:latin typeface="Myriad Pro" panose="020B0503030403020204" pitchFamily="34" charset="0"/>
              </a:rPr>
              <a:t>. The Washington Post. https://www.washingtonpost.com/outlook/2019/02/22/why-empathy-is-key-dismantling-white-racism/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770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6570" y="0"/>
            <a:ext cx="7500909" cy="1325563"/>
          </a:xfrm>
        </p:spPr>
        <p:txBody>
          <a:bodyPr/>
          <a:lstStyle/>
          <a:p>
            <a:r>
              <a:rPr lang="en-US" dirty="0" smtClean="0"/>
              <a:t>Recommendations from the Research</a:t>
            </a:r>
            <a:endParaRPr lang="en-US" dirty="0"/>
          </a:p>
        </p:txBody>
      </p:sp>
      <p:sp>
        <p:nvSpPr>
          <p:cNvPr id="3" name="Content Placeholder 2"/>
          <p:cNvSpPr>
            <a:spLocks noGrp="1"/>
          </p:cNvSpPr>
          <p:nvPr>
            <p:ph idx="1"/>
          </p:nvPr>
        </p:nvSpPr>
        <p:spPr>
          <a:xfrm>
            <a:off x="2094683" y="2159745"/>
            <a:ext cx="8192318" cy="4339026"/>
          </a:xfrm>
        </p:spPr>
        <p:txBody>
          <a:bodyPr>
            <a:noAutofit/>
          </a:bodyPr>
          <a:lstStyle/>
          <a:p>
            <a:pPr marL="457200" lvl="1" indent="0">
              <a:lnSpc>
                <a:spcPct val="110000"/>
              </a:lnSpc>
              <a:buNone/>
            </a:pPr>
            <a:r>
              <a:rPr lang="en-US" sz="2300" dirty="0" smtClean="0">
                <a:latin typeface="Myriad Pro" panose="020B0503030403020204" pitchFamily="34" charset="0"/>
              </a:rPr>
              <a:t> In terms of inter-group dialogue, </a:t>
            </a:r>
          </a:p>
          <a:p>
            <a:pPr lvl="1">
              <a:lnSpc>
                <a:spcPct val="110000"/>
              </a:lnSpc>
            </a:pPr>
            <a:r>
              <a:rPr lang="en-US" sz="2300" dirty="0" smtClean="0">
                <a:latin typeface="Myriad Pro" panose="020B0503030403020204" pitchFamily="34" charset="0"/>
              </a:rPr>
              <a:t>Members of the dominant group benefitted from perspective-taking (actively listening to the non-dominant group and showing that that they understood them) </a:t>
            </a:r>
          </a:p>
          <a:p>
            <a:pPr lvl="1">
              <a:lnSpc>
                <a:spcPct val="110000"/>
              </a:lnSpc>
            </a:pPr>
            <a:r>
              <a:rPr lang="en-US" sz="2300" dirty="0" smtClean="0">
                <a:latin typeface="Myriad Pro" panose="020B0503030403020204" pitchFamily="34" charset="0"/>
              </a:rPr>
              <a:t>Members of the non-dominant group benefitted from perspective-giving (being able to talk about and share their issues and feeling as though they have been  heard and understood). The only thing that the non-dominant group members needed to hear in order to know that they were understood was what they said repeated back to them.</a:t>
            </a:r>
            <a:endParaRPr lang="en-US" sz="2300" dirty="0">
              <a:latin typeface="Myriad Pro" panose="020B0503030403020204" pitchFamily="34" charset="0"/>
            </a:endParaRPr>
          </a:p>
        </p:txBody>
      </p:sp>
      <p:sp>
        <p:nvSpPr>
          <p:cNvPr id="6" name="TextBox 5"/>
          <p:cNvSpPr txBox="1"/>
          <p:nvPr/>
        </p:nvSpPr>
        <p:spPr>
          <a:xfrm>
            <a:off x="9895114" y="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0287001" y="106785"/>
            <a:ext cx="1817914" cy="3785652"/>
          </a:xfrm>
          <a:prstGeom prst="rect">
            <a:avLst/>
          </a:prstGeom>
          <a:solidFill>
            <a:srgbClr val="E4C165"/>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Emotional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Cognitive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Empathic Concern/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Perspective Taking</a:t>
            </a:r>
            <a:endParaRPr kumimoji="0" 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8" name="TextBox 7"/>
          <p:cNvSpPr txBox="1"/>
          <p:nvPr/>
        </p:nvSpPr>
        <p:spPr>
          <a:xfrm>
            <a:off x="2486570" y="1203514"/>
            <a:ext cx="8202158" cy="1200329"/>
          </a:xfrm>
          <a:prstGeom prst="rect">
            <a:avLst/>
          </a:prstGeom>
          <a:noFill/>
        </p:spPr>
        <p:txBody>
          <a:bodyPr wrap="square" rtlCol="0">
            <a:spAutoFit/>
          </a:bodyPr>
          <a:lstStyle/>
          <a:p>
            <a:r>
              <a:rPr lang="en-US" dirty="0" err="1" smtClean="0">
                <a:latin typeface="Myriad Pro" panose="020B0503030403020204" pitchFamily="34" charset="0"/>
              </a:rPr>
              <a:t>Bruneau</a:t>
            </a:r>
            <a:r>
              <a:rPr lang="en-US" dirty="0" smtClean="0">
                <a:latin typeface="Myriad Pro" panose="020B0503030403020204" pitchFamily="34" charset="0"/>
              </a:rPr>
              <a:t>, E.G., &amp; Saxe, R. (2012). The power of being heard: The benefits of ‘perspective-giving’ in the context of intergroup conflict. </a:t>
            </a:r>
            <a:r>
              <a:rPr lang="en-US" i="1" dirty="0" smtClean="0">
                <a:latin typeface="Myriad Pro" panose="020B0503030403020204" pitchFamily="34" charset="0"/>
              </a:rPr>
              <a:t>Journal of Experimental Social Psychology, 48</a:t>
            </a:r>
            <a:r>
              <a:rPr lang="en-US" dirty="0" smtClean="0">
                <a:latin typeface="Myriad Pro" panose="020B0503030403020204" pitchFamily="34" charset="0"/>
              </a:rPr>
              <a:t>, 855-866. DOI:10.1016/j.jesp.2012.02.017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yriad Pro" panose="020B0503030403020204" pitchFamily="34" charset="0"/>
            </a:endParaRPr>
          </a:p>
        </p:txBody>
      </p:sp>
    </p:spTree>
    <p:extLst>
      <p:ext uri="{BB962C8B-B14F-4D97-AF65-F5344CB8AC3E}">
        <p14:creationId xmlns:p14="http://schemas.microsoft.com/office/powerpoint/2010/main" val="298407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6633"/>
          </a:xfrm>
        </p:spPr>
        <p:txBody>
          <a:bodyPr/>
          <a:lstStyle/>
          <a:p>
            <a:pPr algn="ctr"/>
            <a:r>
              <a:rPr lang="en-US" b="1" dirty="0" smtClean="0">
                <a:solidFill>
                  <a:srgbClr val="4B5459"/>
                </a:solidFill>
                <a:latin typeface="Myriad Pro" panose="020B0503030403020204" pitchFamily="34" charset="0"/>
              </a:rPr>
              <a:t>ALWAYS &amp; NEVER</a:t>
            </a:r>
            <a:endParaRPr lang="en-US" b="1" dirty="0">
              <a:solidFill>
                <a:srgbClr val="4B5459"/>
              </a:solidFill>
              <a:latin typeface="Myriad Pro" panose="020B0503030403020204" pitchFamily="34" charset="0"/>
            </a:endParaRPr>
          </a:p>
        </p:txBody>
      </p:sp>
      <p:pic>
        <p:nvPicPr>
          <p:cNvPr id="4" name="Picture 3"/>
          <p:cNvPicPr>
            <a:picLocks noChangeAspect="1"/>
          </p:cNvPicPr>
          <p:nvPr/>
        </p:nvPicPr>
        <p:blipFill>
          <a:blip r:embed="rId3"/>
          <a:stretch>
            <a:fillRect/>
          </a:stretch>
        </p:blipFill>
        <p:spPr>
          <a:xfrm>
            <a:off x="2725696" y="1431758"/>
            <a:ext cx="6124575" cy="4486275"/>
          </a:xfrm>
          <a:prstGeom prst="rect">
            <a:avLst/>
          </a:prstGeom>
        </p:spPr>
      </p:pic>
      <p:sp>
        <p:nvSpPr>
          <p:cNvPr id="3" name="Rectangle 2"/>
          <p:cNvSpPr/>
          <p:nvPr/>
        </p:nvSpPr>
        <p:spPr>
          <a:xfrm>
            <a:off x="2819400" y="6231264"/>
            <a:ext cx="92583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757575"/>
                </a:solidFill>
                <a:effectLst/>
                <a:uLnTx/>
                <a:uFillTx/>
                <a:latin typeface="Myriad Pro" panose="020B0503030403020204" pitchFamily="34" charset="0"/>
                <a:ea typeface="+mn-ea"/>
                <a:cs typeface="+mn-cs"/>
              </a:rPr>
              <a:t>Thiagarajan</a:t>
            </a:r>
            <a:r>
              <a:rPr kumimoji="0" lang="en-US" sz="1400" b="0" i="0" u="none" strike="noStrike" kern="1200" cap="none" spc="0" normalizeH="0" baseline="0" noProof="0" dirty="0">
                <a:ln>
                  <a:noFill/>
                </a:ln>
                <a:solidFill>
                  <a:srgbClr val="757575"/>
                </a:solidFill>
                <a:effectLst/>
                <a:uLnTx/>
                <a:uFillTx/>
                <a:latin typeface="Myriad Pro" panose="020B0503030403020204" pitchFamily="34" charset="0"/>
                <a:ea typeface="+mn-ea"/>
                <a:cs typeface="+mn-cs"/>
              </a:rPr>
              <a:t>, S. &amp; van den Bergh, S.  (2017).  Always and Never.  </a:t>
            </a:r>
            <a:r>
              <a:rPr kumimoji="0" lang="en-US" sz="1400" b="0" i="1" u="none" strike="noStrike" kern="1200" cap="none" spc="0" normalizeH="0" baseline="0" noProof="0" dirty="0">
                <a:ln>
                  <a:noFill/>
                </a:ln>
                <a:solidFill>
                  <a:srgbClr val="757575"/>
                </a:solidFill>
                <a:effectLst/>
                <a:uLnTx/>
                <a:uFillTx/>
                <a:latin typeface="Myriad Pro" panose="020B0503030403020204" pitchFamily="34" charset="0"/>
                <a:ea typeface="+mn-ea"/>
                <a:cs typeface="+mn-cs"/>
              </a:rPr>
              <a:t>Interactive templates for intercultural training.  </a:t>
            </a:r>
            <a:r>
              <a:rPr kumimoji="0" lang="en-US" sz="1400" b="0" i="0" u="none" strike="noStrike" kern="1200" cap="none" spc="0" normalizeH="0" baseline="0" noProof="0" dirty="0">
                <a:ln>
                  <a:noFill/>
                </a:ln>
                <a:solidFill>
                  <a:srgbClr val="757575"/>
                </a:solidFill>
                <a:effectLst/>
                <a:uLnTx/>
                <a:uFillTx/>
                <a:latin typeface="Myriad Pro" panose="020B0503030403020204" pitchFamily="34" charset="0"/>
                <a:ea typeface="+mn-ea"/>
                <a:cs typeface="+mn-cs"/>
              </a:rPr>
              <a:t>Bloomington, </a:t>
            </a:r>
            <a:r>
              <a:rPr kumimoji="0" lang="en-US" sz="1400" b="0" i="0" u="none" strike="noStrike" kern="1200" cap="none" spc="0" normalizeH="0" baseline="0" noProof="0" dirty="0" smtClean="0">
                <a:ln>
                  <a:noFill/>
                </a:ln>
                <a:solidFill>
                  <a:srgbClr val="757575"/>
                </a:solidFill>
                <a:effectLst/>
                <a:uLnTx/>
                <a:uFillTx/>
                <a:latin typeface="Myriad Pro" panose="020B0503030403020204" pitchFamily="34" charset="0"/>
                <a:ea typeface="+mn-ea"/>
                <a:cs typeface="+mn-cs"/>
              </a:rPr>
              <a:t>     	IN</a:t>
            </a:r>
            <a:r>
              <a:rPr kumimoji="0" lang="en-US" sz="1400" b="0" i="0" u="none" strike="noStrike" kern="1200" cap="none" spc="0" normalizeH="0" baseline="0" noProof="0" dirty="0">
                <a:ln>
                  <a:noFill/>
                </a:ln>
                <a:solidFill>
                  <a:srgbClr val="757575"/>
                </a:solidFill>
                <a:effectLst/>
                <a:uLnTx/>
                <a:uFillTx/>
                <a:latin typeface="Myriad Pro" panose="020B0503030403020204" pitchFamily="34" charset="0"/>
                <a:ea typeface="+mn-ea"/>
                <a:cs typeface="+mn-cs"/>
              </a:rPr>
              <a:t>:  Workshops by </a:t>
            </a:r>
            <a:r>
              <a:rPr kumimoji="0" lang="en-US" sz="1400" b="0" i="0" u="none" strike="noStrike" kern="1200" cap="none" spc="0" normalizeH="0" baseline="0" noProof="0" dirty="0" err="1">
                <a:ln>
                  <a:noFill/>
                </a:ln>
                <a:solidFill>
                  <a:srgbClr val="757575"/>
                </a:solidFill>
                <a:effectLst/>
                <a:uLnTx/>
                <a:uFillTx/>
                <a:latin typeface="Myriad Pro" panose="020B0503030403020204" pitchFamily="34" charset="0"/>
                <a:ea typeface="+mn-ea"/>
                <a:cs typeface="+mn-cs"/>
              </a:rPr>
              <a:t>Thiagi</a:t>
            </a:r>
            <a:r>
              <a:rPr kumimoji="0" lang="en-US" sz="1400" b="0" i="0" u="none" strike="noStrike" kern="1200" cap="none" spc="0" normalizeH="0" baseline="0" noProof="0" dirty="0">
                <a:ln>
                  <a:noFill/>
                </a:ln>
                <a:solidFill>
                  <a:srgbClr val="757575"/>
                </a:solidFill>
                <a:effectLst/>
                <a:uLnTx/>
                <a:uFillTx/>
                <a:latin typeface="Myriad Pro" panose="020B0503030403020204" pitchFamily="34" charset="0"/>
                <a:ea typeface="+mn-ea"/>
                <a:cs typeface="+mn-cs"/>
              </a:rPr>
              <a:t>, Inc., pp. 82-86</a:t>
            </a:r>
            <a:r>
              <a:rPr kumimoji="0" lang="en-US" sz="1400" b="0" i="0" u="none" strike="noStrike" kern="1200" cap="none" spc="0" normalizeH="0" baseline="0" noProof="0" dirty="0" smtClean="0">
                <a:ln>
                  <a:noFill/>
                </a:ln>
                <a:solidFill>
                  <a:srgbClr val="757575"/>
                </a:solidFill>
                <a:effectLst/>
                <a:uLnTx/>
                <a:uFillTx/>
                <a:latin typeface="Myriad Pro" panose="020B0503030403020204" pitchFamily="34" charset="0"/>
                <a:ea typeface="+mn-ea"/>
                <a:cs typeface="+mn-cs"/>
              </a:rPr>
              <a:t>.  </a:t>
            </a:r>
            <a:r>
              <a:rPr kumimoji="0" lang="en-US" sz="1400" b="0" i="0" u="none" strike="noStrike" kern="1200" cap="none" spc="0" normalizeH="0" baseline="0" noProof="0" dirty="0">
                <a:ln>
                  <a:noFill/>
                </a:ln>
                <a:solidFill>
                  <a:srgbClr val="757575"/>
                </a:solidFill>
                <a:effectLst/>
                <a:uLnTx/>
                <a:uFillTx/>
                <a:latin typeface="Myriad Pro" panose="020B0503030403020204" pitchFamily="34" charset="0"/>
                <a:ea typeface="+mn-ea"/>
                <a:cs typeface="+mn-cs"/>
              </a:rPr>
              <a:t>Retrieved from https://hubicl.org/toolbox/tools/128/objectives</a:t>
            </a:r>
            <a:endParaRPr kumimoji="0" lang="en-US" sz="1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38907233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6570" y="216541"/>
            <a:ext cx="7500909" cy="1325563"/>
          </a:xfrm>
        </p:spPr>
        <p:txBody>
          <a:bodyPr/>
          <a:lstStyle/>
          <a:p>
            <a:r>
              <a:rPr lang="en-US" dirty="0" smtClean="0"/>
              <a:t>Recommendations from the Research</a:t>
            </a:r>
            <a:endParaRPr lang="en-US" dirty="0"/>
          </a:p>
        </p:txBody>
      </p:sp>
      <p:sp>
        <p:nvSpPr>
          <p:cNvPr id="3" name="Content Placeholder 2"/>
          <p:cNvSpPr>
            <a:spLocks noGrp="1"/>
          </p:cNvSpPr>
          <p:nvPr>
            <p:ph idx="1"/>
          </p:nvPr>
        </p:nvSpPr>
        <p:spPr>
          <a:xfrm>
            <a:off x="2307149" y="2645480"/>
            <a:ext cx="7979852" cy="3166562"/>
          </a:xfrm>
        </p:spPr>
        <p:txBody>
          <a:bodyPr>
            <a:noAutofit/>
          </a:bodyPr>
          <a:lstStyle/>
          <a:p>
            <a:pPr lvl="1">
              <a:lnSpc>
                <a:spcPct val="120000"/>
              </a:lnSpc>
            </a:pPr>
            <a:r>
              <a:rPr lang="en-US" dirty="0" smtClean="0">
                <a:latin typeface="Myriad Pro" panose="020B0503030403020204" pitchFamily="34" charset="0"/>
              </a:rPr>
              <a:t>Perspective-taking </a:t>
            </a:r>
            <a:r>
              <a:rPr lang="en-US" dirty="0">
                <a:latin typeface="Myriad Pro" panose="020B0503030403020204" pitchFamily="34" charset="0"/>
              </a:rPr>
              <a:t>can help to mitigate burnout/emotional exhaustion associated with empathy because it is “the ability to infer others’ thoughts and feelings while understanding that they may differ from an individual’s own.” </a:t>
            </a:r>
            <a:endParaRPr lang="en-US" dirty="0" smtClean="0">
              <a:latin typeface="Myriad Pro" panose="020B0503030403020204" pitchFamily="34" charset="0"/>
            </a:endParaRPr>
          </a:p>
          <a:p>
            <a:pPr lvl="1">
              <a:lnSpc>
                <a:spcPct val="120000"/>
              </a:lnSpc>
            </a:pPr>
            <a:r>
              <a:rPr lang="en-US" dirty="0" smtClean="0">
                <a:latin typeface="Myriad Pro" panose="020B0503030403020204" pitchFamily="34" charset="0"/>
              </a:rPr>
              <a:t>You </a:t>
            </a:r>
            <a:r>
              <a:rPr lang="en-US" dirty="0">
                <a:latin typeface="Myriad Pro" panose="020B0503030403020204" pitchFamily="34" charset="0"/>
              </a:rPr>
              <a:t>will feel less distressed if you are able to understand another’s feelings/experiences while acknowledging that your own feelings/experiences are </a:t>
            </a:r>
            <a:r>
              <a:rPr lang="en-US" dirty="0" smtClean="0">
                <a:latin typeface="Myriad Pro" panose="020B0503030403020204" pitchFamily="34" charset="0"/>
              </a:rPr>
              <a:t>different.</a:t>
            </a:r>
            <a:endParaRPr lang="en-US" dirty="0">
              <a:latin typeface="Myriad Pro" panose="020B0503030403020204" pitchFamily="34" charset="0"/>
            </a:endParaRPr>
          </a:p>
        </p:txBody>
      </p:sp>
      <p:sp>
        <p:nvSpPr>
          <p:cNvPr id="6" name="TextBox 5"/>
          <p:cNvSpPr txBox="1"/>
          <p:nvPr/>
        </p:nvSpPr>
        <p:spPr>
          <a:xfrm>
            <a:off x="9895114" y="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0287001" y="106785"/>
            <a:ext cx="1817914" cy="3785652"/>
          </a:xfrm>
          <a:prstGeom prst="rect">
            <a:avLst/>
          </a:prstGeom>
          <a:solidFill>
            <a:srgbClr val="E4C165"/>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Emotional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Cognitive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Empathic Concern/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yriad Pro" panose="020B0503030403020204" pitchFamily="34" charset="0"/>
                <a:ea typeface="+mn-ea"/>
                <a:cs typeface="+mn-cs"/>
              </a:rPr>
              <a:t>Perspective Taking</a:t>
            </a:r>
            <a:endParaRPr kumimoji="0" 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8" name="TextBox 7"/>
          <p:cNvSpPr txBox="1"/>
          <p:nvPr/>
        </p:nvSpPr>
        <p:spPr>
          <a:xfrm>
            <a:off x="2486570" y="1570679"/>
            <a:ext cx="8202158" cy="923330"/>
          </a:xfrm>
          <a:prstGeom prst="rect">
            <a:avLst/>
          </a:prstGeom>
          <a:noFill/>
        </p:spPr>
        <p:txBody>
          <a:bodyPr wrap="square" rtlCol="0">
            <a:spAutoFit/>
          </a:bodyPr>
          <a:lstStyle/>
          <a:p>
            <a:pPr lvl="0" indent="-457200"/>
            <a:r>
              <a:rPr lang="en-US" dirty="0" err="1">
                <a:solidFill>
                  <a:prstClr val="black"/>
                </a:solidFill>
                <a:latin typeface="Myriad Pro" panose="020B0503030403020204" pitchFamily="34" charset="0"/>
              </a:rPr>
              <a:t>Gleichgerrcht</a:t>
            </a:r>
            <a:r>
              <a:rPr lang="en-US" dirty="0">
                <a:solidFill>
                  <a:prstClr val="black"/>
                </a:solidFill>
                <a:latin typeface="Myriad Pro" panose="020B0503030403020204" pitchFamily="34" charset="0"/>
              </a:rPr>
              <a:t>, E. &amp; </a:t>
            </a:r>
            <a:r>
              <a:rPr lang="en-US" dirty="0" err="1">
                <a:solidFill>
                  <a:prstClr val="black"/>
                </a:solidFill>
                <a:latin typeface="Myriad Pro" panose="020B0503030403020204" pitchFamily="34" charset="0"/>
              </a:rPr>
              <a:t>Decety</a:t>
            </a:r>
            <a:r>
              <a:rPr lang="en-US" dirty="0">
                <a:solidFill>
                  <a:prstClr val="black"/>
                </a:solidFill>
                <a:latin typeface="Myriad Pro" panose="020B0503030403020204" pitchFamily="34" charset="0"/>
              </a:rPr>
              <a:t>, J. (2013). Empathy in clinical practice: How individual dispositions, gender, and experience moderate empathic concern, burnout, and emotional distress. </a:t>
            </a:r>
            <a:r>
              <a:rPr lang="en-US" dirty="0" err="1">
                <a:solidFill>
                  <a:prstClr val="black"/>
                </a:solidFill>
                <a:latin typeface="Myriad Pro" panose="020B0503030403020204" pitchFamily="34" charset="0"/>
              </a:rPr>
              <a:t>PLos</a:t>
            </a:r>
            <a:r>
              <a:rPr lang="en-US" dirty="0">
                <a:solidFill>
                  <a:prstClr val="black"/>
                </a:solidFill>
                <a:latin typeface="Myriad Pro" panose="020B0503030403020204" pitchFamily="34" charset="0"/>
              </a:rPr>
              <a:t> ONE, 8(4), e61526. doi:10.1371/journal.pone.0061526</a:t>
            </a:r>
            <a:endParaRPr kumimoji="0" lang="en-US" sz="1800" b="0" i="0" u="none" strike="noStrike" kern="1200" cap="none" spc="0" normalizeH="0" baseline="0" noProof="0" dirty="0">
              <a:ln>
                <a:noFill/>
              </a:ln>
              <a:solidFill>
                <a:prstClr val="black"/>
              </a:solidFill>
              <a:effectLst/>
              <a:uLnTx/>
              <a:uFillTx/>
              <a:latin typeface="Myriad Pro" panose="020B0503030403020204" pitchFamily="34" charset="0"/>
            </a:endParaRPr>
          </a:p>
        </p:txBody>
      </p:sp>
    </p:spTree>
    <p:extLst>
      <p:ext uri="{BB962C8B-B14F-4D97-AF65-F5344CB8AC3E}">
        <p14:creationId xmlns:p14="http://schemas.microsoft.com/office/powerpoint/2010/main" val="1527722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6825343" cy="4352160"/>
          </a:xfrm>
          <a:prstGeom prst="rect">
            <a:avLst/>
          </a:prstGeom>
        </p:spPr>
      </p:pic>
      <p:sp>
        <p:nvSpPr>
          <p:cNvPr id="5" name="TextBox 4"/>
          <p:cNvSpPr txBox="1"/>
          <p:nvPr/>
        </p:nvSpPr>
        <p:spPr>
          <a:xfrm>
            <a:off x="6825343" y="293915"/>
            <a:ext cx="5366657" cy="6370975"/>
          </a:xfrm>
          <a:prstGeom prst="rect">
            <a:avLst/>
          </a:prstGeom>
          <a:noFill/>
        </p:spPr>
        <p:txBody>
          <a:bodyPr wrap="square" rtlCol="0">
            <a:spAutoFit/>
          </a:bodyPr>
          <a:lstStyle/>
          <a:p>
            <a:r>
              <a:rPr lang="en-US" sz="2400" dirty="0" smtClean="0">
                <a:latin typeface="Myriad Pro" panose="020B0503030403020204" pitchFamily="34" charset="0"/>
              </a:rPr>
              <a:t>When I first walked through the gates of the orphanage, a flood of children ran to me—I stepped forward, my feet cascaded in the red dirt, my arms open wide.  I have never felt more loved or needed as I did in that moment. This…this is where God wanted me. Each one of his children clamoring for attention, for just an ounce of love. I saw them with His eyes: pure and faultless. I held, loved on, kissed, and laughed with them. These few short hours felt like a lifetime. My cup is full and I am forever changed. These precious little ones, who laugh in the face of much trial, who choose joy despite their circumstances, inspire me—and should inspire us all. </a:t>
            </a:r>
            <a:endParaRPr lang="en-US" sz="2400" dirty="0">
              <a:latin typeface="Myriad Pro" panose="020B0503030403020204" pitchFamily="34" charset="0"/>
            </a:endParaRPr>
          </a:p>
        </p:txBody>
      </p:sp>
      <p:sp>
        <p:nvSpPr>
          <p:cNvPr id="6" name="TextBox 5"/>
          <p:cNvSpPr txBox="1"/>
          <p:nvPr/>
        </p:nvSpPr>
        <p:spPr>
          <a:xfrm>
            <a:off x="119743" y="4463143"/>
            <a:ext cx="6705600" cy="1938992"/>
          </a:xfrm>
          <a:prstGeom prst="rect">
            <a:avLst/>
          </a:prstGeom>
          <a:noFill/>
        </p:spPr>
        <p:txBody>
          <a:bodyPr wrap="square" rtlCol="0">
            <a:spAutoFit/>
          </a:bodyPr>
          <a:lstStyle/>
          <a:p>
            <a:r>
              <a:rPr lang="en-US" sz="2400" dirty="0" smtClean="0">
                <a:latin typeface="Myriad Pro" panose="020B0503030403020204" pitchFamily="34" charset="0"/>
              </a:rPr>
              <a:t>#</a:t>
            </a:r>
            <a:r>
              <a:rPr lang="en-US" sz="2400" dirty="0" err="1" smtClean="0">
                <a:latin typeface="Myriad Pro" panose="020B0503030403020204" pitchFamily="34" charset="0"/>
              </a:rPr>
              <a:t>stoporphantrips</a:t>
            </a:r>
            <a:r>
              <a:rPr lang="en-US" sz="2400" dirty="0" smtClean="0">
                <a:latin typeface="Myriad Pro" panose="020B0503030403020204" pitchFamily="34" charset="0"/>
              </a:rPr>
              <a:t> #</a:t>
            </a:r>
            <a:r>
              <a:rPr lang="en-US" sz="2400" dirty="0" err="1" smtClean="0">
                <a:latin typeface="Myriad Pro" panose="020B0503030403020204" pitchFamily="34" charset="0"/>
              </a:rPr>
              <a:t>attachmentproblemsarentcute</a:t>
            </a:r>
            <a:r>
              <a:rPr lang="en-US" sz="2400" dirty="0" smtClean="0">
                <a:latin typeface="Myriad Pro" panose="020B0503030403020204" pitchFamily="34" charset="0"/>
              </a:rPr>
              <a:t> #</a:t>
            </a:r>
            <a:r>
              <a:rPr lang="en-US" sz="2400" dirty="0" err="1" smtClean="0">
                <a:latin typeface="Myriad Pro" panose="020B0503030403020204" pitchFamily="34" charset="0"/>
              </a:rPr>
              <a:t>butorphansareSOcute</a:t>
            </a:r>
            <a:r>
              <a:rPr lang="en-US" sz="2400" dirty="0" smtClean="0">
                <a:latin typeface="Myriad Pro" panose="020B0503030403020204" pitchFamily="34" charset="0"/>
              </a:rPr>
              <a:t> #</a:t>
            </a:r>
            <a:r>
              <a:rPr lang="en-US" sz="2400" dirty="0" err="1" smtClean="0">
                <a:latin typeface="Myriad Pro" panose="020B0503030403020204" pitchFamily="34" charset="0"/>
              </a:rPr>
              <a:t>notazoo</a:t>
            </a:r>
            <a:r>
              <a:rPr lang="en-US" sz="2400" dirty="0" smtClean="0">
                <a:latin typeface="Myriad Pro" panose="020B0503030403020204" pitchFamily="34" charset="0"/>
              </a:rPr>
              <a:t> #</a:t>
            </a:r>
            <a:r>
              <a:rPr lang="en-US" sz="2400" dirty="0" err="1" smtClean="0">
                <a:latin typeface="Myriad Pro" panose="020B0503030403020204" pitchFamily="34" charset="0"/>
              </a:rPr>
              <a:t>iwantone</a:t>
            </a:r>
            <a:r>
              <a:rPr lang="en-US" sz="2400" dirty="0" smtClean="0">
                <a:latin typeface="Myriad Pro" panose="020B0503030403020204" pitchFamily="34" charset="0"/>
              </a:rPr>
              <a:t> #</a:t>
            </a:r>
            <a:r>
              <a:rPr lang="en-US" sz="2400" dirty="0" err="1" smtClean="0">
                <a:latin typeface="Myriad Pro" panose="020B0503030403020204" pitchFamily="34" charset="0"/>
              </a:rPr>
              <a:t>wheredemorphansat</a:t>
            </a:r>
            <a:r>
              <a:rPr lang="en-US" sz="2400" dirty="0" smtClean="0">
                <a:latin typeface="Myriad Pro" panose="020B0503030403020204" pitchFamily="34" charset="0"/>
              </a:rPr>
              <a:t> #</a:t>
            </a:r>
            <a:r>
              <a:rPr lang="en-US" sz="2400" dirty="0" err="1" smtClean="0">
                <a:latin typeface="Myriad Pro" panose="020B0503030403020204" pitchFamily="34" charset="0"/>
              </a:rPr>
              <a:t>wheresMYorphanat</a:t>
            </a:r>
            <a:r>
              <a:rPr lang="en-US" sz="2400" dirty="0" smtClean="0">
                <a:latin typeface="Myriad Pro" panose="020B0503030403020204" pitchFamily="34" charset="0"/>
              </a:rPr>
              <a:t> #</a:t>
            </a:r>
            <a:r>
              <a:rPr lang="en-US" sz="2400" dirty="0" err="1" smtClean="0">
                <a:latin typeface="Myriad Pro" panose="020B0503030403020204" pitchFamily="34" charset="0"/>
              </a:rPr>
              <a:t>kingdomcome</a:t>
            </a:r>
            <a:r>
              <a:rPr lang="en-US" sz="2400" dirty="0" smtClean="0">
                <a:latin typeface="Myriad Pro" panose="020B0503030403020204" pitchFamily="34" charset="0"/>
              </a:rPr>
              <a:t> #</a:t>
            </a:r>
            <a:r>
              <a:rPr lang="en-US" sz="2400" dirty="0" err="1" smtClean="0">
                <a:latin typeface="Myriad Pro" panose="020B0503030403020204" pitchFamily="34" charset="0"/>
              </a:rPr>
              <a:t>strangerdanger</a:t>
            </a:r>
            <a:r>
              <a:rPr lang="en-US" sz="2400" dirty="0" smtClean="0">
                <a:latin typeface="Myriad Pro" panose="020B0503030403020204" pitchFamily="34" charset="0"/>
              </a:rPr>
              <a:t> #</a:t>
            </a:r>
            <a:r>
              <a:rPr lang="en-US" sz="2400" dirty="0" err="1" smtClean="0">
                <a:latin typeface="Myriad Pro" panose="020B0503030403020204" pitchFamily="34" charset="0"/>
              </a:rPr>
              <a:t>theycallmestacey</a:t>
            </a:r>
            <a:endParaRPr lang="en-US" sz="2400" dirty="0">
              <a:latin typeface="Myriad Pro" panose="020B0503030403020204" pitchFamily="34" charset="0"/>
            </a:endParaRPr>
          </a:p>
        </p:txBody>
      </p:sp>
    </p:spTree>
    <p:extLst>
      <p:ext uri="{BB962C8B-B14F-4D97-AF65-F5344CB8AC3E}">
        <p14:creationId xmlns:p14="http://schemas.microsoft.com/office/powerpoint/2010/main" val="2897605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3" name="Rectangle 2"/>
          <p:cNvSpPr/>
          <p:nvPr/>
        </p:nvSpPr>
        <p:spPr>
          <a:xfrm>
            <a:off x="203199" y="1259344"/>
            <a:ext cx="10972800" cy="5355312"/>
          </a:xfrm>
          <a:prstGeom prst="rect">
            <a:avLst/>
          </a:prstGeom>
        </p:spPr>
        <p:txBody>
          <a:bodyPr wrap="square">
            <a:spAutoFit/>
          </a:bodyPr>
          <a:lstStyle/>
          <a:p>
            <a:r>
              <a:rPr lang="en-US" dirty="0">
                <a:latin typeface="Myriad Pro" panose="020B0503030403020204" pitchFamily="34" charset="0"/>
              </a:rPr>
              <a:t>Disagree Better: Empathy Gym	Lindsey </a:t>
            </a:r>
            <a:r>
              <a:rPr lang="en-US" dirty="0" smtClean="0">
                <a:latin typeface="Myriad Pro" panose="020B0503030403020204" pitchFamily="34" charset="0"/>
              </a:rPr>
              <a:t>Macdonald</a:t>
            </a:r>
          </a:p>
          <a:p>
            <a:r>
              <a:rPr lang="en-US" dirty="0">
                <a:latin typeface="Myriad Pro" panose="020B0503030403020204" pitchFamily="34" charset="0"/>
              </a:rPr>
              <a:t>	</a:t>
            </a:r>
            <a:r>
              <a:rPr lang="en-US" dirty="0" smtClean="0">
                <a:latin typeface="Myriad Pro" panose="020B0503030403020204" pitchFamily="34" charset="0"/>
              </a:rPr>
              <a:t>			</a:t>
            </a:r>
            <a:endParaRPr lang="en-US" dirty="0">
              <a:latin typeface="Myriad Pro" panose="020B0503030403020204" pitchFamily="34" charset="0"/>
            </a:endParaRPr>
          </a:p>
          <a:p>
            <a:r>
              <a:rPr lang="en-US" dirty="0">
                <a:latin typeface="Myriad Pro" panose="020B0503030403020204" pitchFamily="34" charset="0"/>
              </a:rPr>
              <a:t>Empathy and Fiction	</a:t>
            </a:r>
            <a:r>
              <a:rPr lang="en-US" dirty="0" smtClean="0">
                <a:latin typeface="Myriad Pro" panose="020B0503030403020204" pitchFamily="34" charset="0"/>
              </a:rPr>
              <a:t>	Lindsey </a:t>
            </a:r>
            <a:r>
              <a:rPr lang="en-US" dirty="0">
                <a:latin typeface="Myriad Pro" panose="020B0503030403020204" pitchFamily="34" charset="0"/>
              </a:rPr>
              <a:t>Macdonald and Annette </a:t>
            </a:r>
            <a:r>
              <a:rPr lang="en-US" dirty="0" smtClean="0">
                <a:latin typeface="Myriad Pro" panose="020B0503030403020204" pitchFamily="34" charset="0"/>
              </a:rPr>
              <a:t>Benson</a:t>
            </a:r>
          </a:p>
          <a:p>
            <a:r>
              <a:rPr lang="en-US" dirty="0">
                <a:latin typeface="Myriad Pro" panose="020B0503030403020204" pitchFamily="34" charset="0"/>
              </a:rPr>
              <a:t>	</a:t>
            </a:r>
            <a:r>
              <a:rPr lang="en-US" dirty="0" smtClean="0">
                <a:latin typeface="Myriad Pro" panose="020B0503030403020204" pitchFamily="34" charset="0"/>
              </a:rPr>
              <a:t>			</a:t>
            </a:r>
          </a:p>
          <a:p>
            <a:r>
              <a:rPr lang="en-US" dirty="0" smtClean="0">
                <a:latin typeface="Myriad Pro" panose="020B0503030403020204" pitchFamily="34" charset="0"/>
              </a:rPr>
              <a:t>Empathy </a:t>
            </a:r>
            <a:r>
              <a:rPr lang="en-US" dirty="0">
                <a:latin typeface="Myriad Pro" panose="020B0503030403020204" pitchFamily="34" charset="0"/>
              </a:rPr>
              <a:t>for Those We Hate	</a:t>
            </a:r>
            <a:r>
              <a:rPr lang="en-US" dirty="0" smtClean="0">
                <a:latin typeface="Myriad Pro" panose="020B0503030403020204" pitchFamily="34" charset="0"/>
              </a:rPr>
              <a:t>	Annette </a:t>
            </a:r>
            <a:r>
              <a:rPr lang="en-US" dirty="0">
                <a:latin typeface="Myriad Pro" panose="020B0503030403020204" pitchFamily="34" charset="0"/>
              </a:rPr>
              <a:t>Benson and </a:t>
            </a:r>
            <a:r>
              <a:rPr lang="en-US" dirty="0" smtClean="0">
                <a:latin typeface="Myriad Pro" panose="020B0503030403020204" pitchFamily="34" charset="0"/>
              </a:rPr>
              <a:t>Dr. Brittany Biesiada</a:t>
            </a:r>
          </a:p>
          <a:p>
            <a:endParaRPr lang="en-US" dirty="0">
              <a:latin typeface="Myriad Pro" panose="020B0503030403020204" pitchFamily="34" charset="0"/>
            </a:endParaRPr>
          </a:p>
          <a:p>
            <a:r>
              <a:rPr lang="en-US" dirty="0" smtClean="0">
                <a:latin typeface="Myriad Pro" panose="020B0503030403020204" pitchFamily="34" charset="0"/>
              </a:rPr>
              <a:t>Flower's </a:t>
            </a:r>
            <a:r>
              <a:rPr lang="en-US" dirty="0">
                <a:latin typeface="Myriad Pro" panose="020B0503030403020204" pitchFamily="34" charset="0"/>
              </a:rPr>
              <a:t>Point of View, A	</a:t>
            </a:r>
            <a:r>
              <a:rPr lang="en-US" dirty="0" smtClean="0">
                <a:latin typeface="Myriad Pro" panose="020B0503030403020204" pitchFamily="34" charset="0"/>
              </a:rPr>
              <a:t>	Dr. Aletha Stahl </a:t>
            </a:r>
          </a:p>
          <a:p>
            <a:endParaRPr lang="en-US" dirty="0">
              <a:latin typeface="Myriad Pro" panose="020B0503030403020204" pitchFamily="34" charset="0"/>
            </a:endParaRPr>
          </a:p>
          <a:p>
            <a:r>
              <a:rPr lang="en-US" dirty="0" smtClean="0">
                <a:latin typeface="Myriad Pro" panose="020B0503030403020204" pitchFamily="34" charset="0"/>
              </a:rPr>
              <a:t>Identity-based </a:t>
            </a:r>
            <a:r>
              <a:rPr lang="en-US" dirty="0">
                <a:latin typeface="Myriad Pro" panose="020B0503030403020204" pitchFamily="34" charset="0"/>
              </a:rPr>
              <a:t>Rejection Sensitivity	</a:t>
            </a:r>
            <a:r>
              <a:rPr lang="en-US" dirty="0" smtClean="0">
                <a:latin typeface="Myriad Pro" panose="020B0503030403020204" pitchFamily="34" charset="0"/>
              </a:rPr>
              <a:t>Dr. Kris Acheson-Clair</a:t>
            </a:r>
          </a:p>
          <a:p>
            <a:endParaRPr lang="en-US" dirty="0">
              <a:latin typeface="Myriad Pro" panose="020B0503030403020204" pitchFamily="34" charset="0"/>
            </a:endParaRPr>
          </a:p>
          <a:p>
            <a:r>
              <a:rPr lang="en-US" dirty="0" smtClean="0">
                <a:latin typeface="Myriad Pro" panose="020B0503030403020204" pitchFamily="34" charset="0"/>
              </a:rPr>
              <a:t>Limits </a:t>
            </a:r>
            <a:r>
              <a:rPr lang="en-US" dirty="0">
                <a:latin typeface="Myriad Pro" panose="020B0503030403020204" pitchFamily="34" charset="0"/>
              </a:rPr>
              <a:t>of Empathy, The	</a:t>
            </a:r>
            <a:r>
              <a:rPr lang="en-US" dirty="0" smtClean="0">
                <a:latin typeface="Myriad Pro" panose="020B0503030403020204" pitchFamily="34" charset="0"/>
              </a:rPr>
              <a:t>	Lindsey </a:t>
            </a:r>
            <a:r>
              <a:rPr lang="en-US" dirty="0">
                <a:latin typeface="Myriad Pro" panose="020B0503030403020204" pitchFamily="34" charset="0"/>
              </a:rPr>
              <a:t>Macdonald and Annette Benson</a:t>
            </a:r>
          </a:p>
          <a:p>
            <a:endParaRPr lang="en-US" dirty="0" smtClean="0">
              <a:latin typeface="Myriad Pro" panose="020B0503030403020204" pitchFamily="34" charset="0"/>
            </a:endParaRPr>
          </a:p>
          <a:p>
            <a:r>
              <a:rPr lang="en-US" dirty="0" smtClean="0">
                <a:latin typeface="Myriad Pro" panose="020B0503030403020204" pitchFamily="34" charset="0"/>
              </a:rPr>
              <a:t>Music </a:t>
            </a:r>
            <a:r>
              <a:rPr lang="en-US" dirty="0">
                <a:latin typeface="Myriad Pro" panose="020B0503030403020204" pitchFamily="34" charset="0"/>
              </a:rPr>
              <a:t>and Memories	</a:t>
            </a:r>
            <a:r>
              <a:rPr lang="en-US" dirty="0" smtClean="0">
                <a:latin typeface="Myriad Pro" panose="020B0503030403020204" pitchFamily="34" charset="0"/>
              </a:rPr>
              <a:t>	Katherine </a:t>
            </a:r>
            <a:r>
              <a:rPr lang="en-US" dirty="0" err="1" smtClean="0">
                <a:latin typeface="Myriad Pro" panose="020B0503030403020204" pitchFamily="34" charset="0"/>
              </a:rPr>
              <a:t>Yngve</a:t>
            </a:r>
            <a:endParaRPr lang="en-US" dirty="0" smtClean="0">
              <a:latin typeface="Myriad Pro" panose="020B0503030403020204" pitchFamily="34" charset="0"/>
            </a:endParaRPr>
          </a:p>
          <a:p>
            <a:endParaRPr lang="en-US" dirty="0" smtClean="0">
              <a:latin typeface="Myriad Pro" panose="020B0503030403020204" pitchFamily="34" charset="0"/>
            </a:endParaRPr>
          </a:p>
          <a:p>
            <a:r>
              <a:rPr lang="en-US" dirty="0" smtClean="0">
                <a:latin typeface="Myriad Pro" panose="020B0503030403020204" pitchFamily="34" charset="0"/>
              </a:rPr>
              <a:t>Scenery</a:t>
            </a:r>
            <a:r>
              <a:rPr lang="en-US" dirty="0">
                <a:latin typeface="Myriad Pro" panose="020B0503030403020204" pitchFamily="34" charset="0"/>
              </a:rPr>
              <a:t>, Machinery, People	</a:t>
            </a:r>
            <a:r>
              <a:rPr lang="en-US" dirty="0" smtClean="0">
                <a:latin typeface="Myriad Pro" panose="020B0503030403020204" pitchFamily="34" charset="0"/>
              </a:rPr>
              <a:t>	Dr. Kris Acheson-Clair</a:t>
            </a:r>
          </a:p>
          <a:p>
            <a:endParaRPr lang="en-US" dirty="0">
              <a:latin typeface="Myriad Pro" panose="020B0503030403020204" pitchFamily="34" charset="0"/>
            </a:endParaRPr>
          </a:p>
          <a:p>
            <a:r>
              <a:rPr lang="en-US" dirty="0">
                <a:latin typeface="Myriad Pro" panose="020B0503030403020204" pitchFamily="34" charset="0"/>
              </a:rPr>
              <a:t>Self-Care 101	</a:t>
            </a:r>
            <a:r>
              <a:rPr lang="en-US" dirty="0" smtClean="0">
                <a:latin typeface="Myriad Pro" panose="020B0503030403020204" pitchFamily="34" charset="0"/>
              </a:rPr>
              <a:t>		Dr. Michelle Campbell</a:t>
            </a:r>
            <a:endParaRPr lang="en-US" dirty="0">
              <a:latin typeface="Myriad Pro" panose="020B0503030403020204" pitchFamily="34" charset="0"/>
            </a:endParaRPr>
          </a:p>
          <a:p>
            <a:endParaRPr lang="en-US" dirty="0">
              <a:latin typeface="Myriad Pro" panose="020B0503030403020204" pitchFamily="34" charset="0"/>
            </a:endParaRPr>
          </a:p>
          <a:p>
            <a:r>
              <a:rPr lang="en-US" dirty="0">
                <a:latin typeface="Myriad Pro" panose="020B0503030403020204" pitchFamily="34" charset="0"/>
              </a:rPr>
              <a:t>Tribalism and Empathy	</a:t>
            </a:r>
            <a:r>
              <a:rPr lang="en-US" dirty="0" smtClean="0">
                <a:latin typeface="Myriad Pro" panose="020B0503030403020204" pitchFamily="34" charset="0"/>
              </a:rPr>
              <a:t>	Lindsey </a:t>
            </a:r>
            <a:r>
              <a:rPr lang="en-US" dirty="0">
                <a:latin typeface="Myriad Pro" panose="020B0503030403020204" pitchFamily="34" charset="0"/>
              </a:rPr>
              <a:t>Macdonald and Annette Benson</a:t>
            </a:r>
          </a:p>
        </p:txBody>
      </p:sp>
      <p:sp>
        <p:nvSpPr>
          <p:cNvPr id="4" name="TextBox 3"/>
          <p:cNvSpPr txBox="1"/>
          <p:nvPr/>
        </p:nvSpPr>
        <p:spPr>
          <a:xfrm>
            <a:off x="277091" y="175491"/>
            <a:ext cx="8774545" cy="584775"/>
          </a:xfrm>
          <a:prstGeom prst="rect">
            <a:avLst/>
          </a:prstGeom>
          <a:noFill/>
        </p:spPr>
        <p:txBody>
          <a:bodyPr wrap="square" rtlCol="0">
            <a:spAutoFit/>
          </a:bodyPr>
          <a:lstStyle/>
          <a:p>
            <a:r>
              <a:rPr lang="en-US" sz="3200" dirty="0" smtClean="0">
                <a:latin typeface="Myriad Pro" panose="020B0503030403020204" pitchFamily="34" charset="0"/>
              </a:rPr>
              <a:t>Resources for Facilitating Empathy Conversations</a:t>
            </a:r>
            <a:endParaRPr lang="en-US" sz="3200" dirty="0">
              <a:latin typeface="Myriad Pro" panose="020B0503030403020204" pitchFamily="34" charset="0"/>
            </a:endParaRPr>
          </a:p>
        </p:txBody>
      </p:sp>
    </p:spTree>
    <p:extLst>
      <p:ext uri="{BB962C8B-B14F-4D97-AF65-F5344CB8AC3E}">
        <p14:creationId xmlns:p14="http://schemas.microsoft.com/office/powerpoint/2010/main" val="86485129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4" name="TextBox 3"/>
          <p:cNvSpPr txBox="1"/>
          <p:nvPr/>
        </p:nvSpPr>
        <p:spPr>
          <a:xfrm>
            <a:off x="314035" y="1034473"/>
            <a:ext cx="9624291" cy="2585323"/>
          </a:xfrm>
          <a:prstGeom prst="rect">
            <a:avLst/>
          </a:prstGeom>
          <a:noFill/>
        </p:spPr>
        <p:txBody>
          <a:bodyPr wrap="square" rtlCol="0">
            <a:spAutoFit/>
          </a:bodyPr>
          <a:lstStyle/>
          <a:p>
            <a:pPr marL="457200" indent="-457200">
              <a:buFont typeface="+mj-lt"/>
              <a:buAutoNum type="arabicPeriod"/>
            </a:pPr>
            <a:r>
              <a:rPr lang="en-US" dirty="0" smtClean="0">
                <a:latin typeface="Myriad Pro" panose="020B0503030403020204" pitchFamily="34" charset="0"/>
              </a:rPr>
              <a:t>Find the people in the room who have the same color of paper that you do and meet as a group.</a:t>
            </a:r>
          </a:p>
          <a:p>
            <a:pPr marL="457200" indent="-457200">
              <a:buFont typeface="+mj-lt"/>
              <a:buAutoNum type="arabicPeriod"/>
            </a:pPr>
            <a:r>
              <a:rPr lang="en-US" dirty="0" smtClean="0">
                <a:latin typeface="Myriad Pro" panose="020B0503030403020204" pitchFamily="34" charset="0"/>
              </a:rPr>
              <a:t>Make sure that everyone understands the basics of how to lead a particular conversation well enough to explain it to someone else.</a:t>
            </a:r>
          </a:p>
          <a:p>
            <a:pPr marL="457200" indent="-457200">
              <a:buFont typeface="+mj-lt"/>
              <a:buAutoNum type="arabicPeriod"/>
            </a:pPr>
            <a:r>
              <a:rPr lang="en-US" dirty="0" smtClean="0">
                <a:latin typeface="Myriad Pro" panose="020B0503030403020204" pitchFamily="34" charset="0"/>
              </a:rPr>
              <a:t>When Annette rings the bell, find someone who has a different color than you do. Introduce yourself to your new partner.</a:t>
            </a:r>
          </a:p>
          <a:p>
            <a:pPr marL="457200" indent="-457200">
              <a:buFont typeface="+mj-lt"/>
              <a:buAutoNum type="arabicPeriod"/>
            </a:pPr>
            <a:r>
              <a:rPr lang="en-US" dirty="0" smtClean="0">
                <a:latin typeface="Myriad Pro" panose="020B0503030403020204" pitchFamily="34" charset="0"/>
              </a:rPr>
              <a:t>When the bell rings a second time, discuss what is on your paper with your partner.</a:t>
            </a:r>
          </a:p>
          <a:p>
            <a:pPr marL="457200" indent="-457200">
              <a:buFont typeface="+mj-lt"/>
              <a:buAutoNum type="arabicPeriod"/>
            </a:pPr>
            <a:r>
              <a:rPr lang="en-US" dirty="0" smtClean="0">
                <a:latin typeface="Myriad Pro" panose="020B0503030403020204" pitchFamily="34" charset="0"/>
              </a:rPr>
              <a:t>When the bell rings a third time, discuss what is on your partner’s paper.</a:t>
            </a:r>
          </a:p>
          <a:p>
            <a:pPr marL="457200" indent="-457200">
              <a:buFont typeface="+mj-lt"/>
              <a:buAutoNum type="arabicPeriod"/>
            </a:pPr>
            <a:r>
              <a:rPr lang="en-US" dirty="0" smtClean="0">
                <a:latin typeface="Myriad Pro" panose="020B0503030403020204" pitchFamily="34" charset="0"/>
              </a:rPr>
              <a:t>Repeat steps 3-6.</a:t>
            </a:r>
            <a:endParaRPr lang="en-US" dirty="0">
              <a:latin typeface="Myriad Pro" panose="020B0503030403020204" pitchFamily="34" charset="0"/>
            </a:endParaRPr>
          </a:p>
        </p:txBody>
      </p:sp>
      <p:sp>
        <p:nvSpPr>
          <p:cNvPr id="5" name="TextBox 4"/>
          <p:cNvSpPr txBox="1"/>
          <p:nvPr/>
        </p:nvSpPr>
        <p:spPr>
          <a:xfrm>
            <a:off x="979055" y="267855"/>
            <a:ext cx="8081818" cy="646331"/>
          </a:xfrm>
          <a:prstGeom prst="rect">
            <a:avLst/>
          </a:prstGeom>
          <a:noFill/>
        </p:spPr>
        <p:txBody>
          <a:bodyPr wrap="square" rtlCol="0">
            <a:spAutoFit/>
          </a:bodyPr>
          <a:lstStyle/>
          <a:p>
            <a:pPr algn="ctr"/>
            <a:r>
              <a:rPr lang="en-US" sz="3600" dirty="0" smtClean="0">
                <a:latin typeface="Myriad Pro" panose="020B0503030403020204" pitchFamily="34" charset="0"/>
              </a:rPr>
              <a:t>Round Robin</a:t>
            </a:r>
            <a:endParaRPr lang="en-US" sz="3600" dirty="0">
              <a:latin typeface="Myriad Pro" panose="020B0503030403020204" pitchFamily="34" charset="0"/>
            </a:endParaRPr>
          </a:p>
        </p:txBody>
      </p:sp>
      <p:sp>
        <p:nvSpPr>
          <p:cNvPr id="6" name="TextBox 5"/>
          <p:cNvSpPr txBox="1"/>
          <p:nvPr/>
        </p:nvSpPr>
        <p:spPr>
          <a:xfrm>
            <a:off x="314035" y="4219960"/>
            <a:ext cx="9624291" cy="1754326"/>
          </a:xfrm>
          <a:prstGeom prst="rect">
            <a:avLst/>
          </a:prstGeom>
          <a:noFill/>
        </p:spPr>
        <p:txBody>
          <a:bodyPr wrap="square" rtlCol="0">
            <a:spAutoFit/>
          </a:bodyPr>
          <a:lstStyle/>
          <a:p>
            <a:pPr marL="457200" indent="-457200">
              <a:buFont typeface="+mj-lt"/>
              <a:buAutoNum type="arabicPeriod"/>
            </a:pPr>
            <a:r>
              <a:rPr lang="en-US" dirty="0" smtClean="0">
                <a:latin typeface="Myriad Pro" panose="020B0503030403020204" pitchFamily="34" charset="0"/>
              </a:rPr>
              <a:t>Is there a particular group that you think your tool would work particularly well with?</a:t>
            </a:r>
            <a:endParaRPr lang="en-US" dirty="0">
              <a:latin typeface="Myriad Pro" panose="020B0503030403020204" pitchFamily="34" charset="0"/>
            </a:endParaRPr>
          </a:p>
          <a:p>
            <a:pPr marL="457200" indent="-457200">
              <a:buFont typeface="+mj-lt"/>
              <a:buAutoNum type="arabicPeriod"/>
            </a:pPr>
            <a:r>
              <a:rPr lang="en-US" dirty="0" smtClean="0">
                <a:latin typeface="Myriad Pro" panose="020B0503030403020204" pitchFamily="34" charset="0"/>
              </a:rPr>
              <a:t>Is there a group that you would not use your tool with?</a:t>
            </a:r>
            <a:endParaRPr lang="en-US" dirty="0">
              <a:latin typeface="Myriad Pro" panose="020B0503030403020204" pitchFamily="34" charset="0"/>
            </a:endParaRPr>
          </a:p>
          <a:p>
            <a:pPr marL="457200" indent="-457200">
              <a:buFont typeface="+mj-lt"/>
              <a:buAutoNum type="arabicPeriod"/>
            </a:pPr>
            <a:r>
              <a:rPr lang="en-US" dirty="0" smtClean="0">
                <a:latin typeface="Myriad Pro" panose="020B0503030403020204" pitchFamily="34" charset="0"/>
              </a:rPr>
              <a:t>How much challenge does your tool present/support does your tool require?</a:t>
            </a:r>
          </a:p>
          <a:p>
            <a:pPr marL="457200" indent="-457200">
              <a:buFont typeface="+mj-lt"/>
              <a:buAutoNum type="arabicPeriod"/>
            </a:pPr>
            <a:r>
              <a:rPr lang="en-US" dirty="0" smtClean="0">
                <a:latin typeface="Myriad Pro" panose="020B0503030403020204" pitchFamily="34" charset="0"/>
              </a:rPr>
              <a:t>Is their something in your own repertoire of tools that you would use before or after this tool?</a:t>
            </a:r>
            <a:endParaRPr lang="en-US" dirty="0">
              <a:latin typeface="Myriad Pro" panose="020B0503030403020204" pitchFamily="34" charset="0"/>
            </a:endParaRPr>
          </a:p>
          <a:p>
            <a:pPr marL="457200" indent="-457200">
              <a:buFont typeface="+mj-lt"/>
              <a:buAutoNum type="arabicPeriod"/>
            </a:pPr>
            <a:r>
              <a:rPr lang="en-US" dirty="0" smtClean="0">
                <a:latin typeface="Myriad Pro" panose="020B0503030403020204" pitchFamily="34" charset="0"/>
              </a:rPr>
              <a:t>How would you debrief your tool?</a:t>
            </a:r>
          </a:p>
          <a:p>
            <a:pPr marL="457200" indent="-457200">
              <a:buFont typeface="+mj-lt"/>
              <a:buAutoNum type="arabicPeriod"/>
            </a:pPr>
            <a:endParaRPr lang="en-US" dirty="0">
              <a:latin typeface="Myriad Pro" panose="020B0503030403020204" pitchFamily="34" charset="0"/>
            </a:endParaRPr>
          </a:p>
        </p:txBody>
      </p:sp>
      <p:sp>
        <p:nvSpPr>
          <p:cNvPr id="7" name="TextBox 6"/>
          <p:cNvSpPr txBox="1"/>
          <p:nvPr/>
        </p:nvSpPr>
        <p:spPr>
          <a:xfrm>
            <a:off x="3020291" y="3573629"/>
            <a:ext cx="4894481" cy="646331"/>
          </a:xfrm>
          <a:prstGeom prst="rect">
            <a:avLst/>
          </a:prstGeom>
          <a:noFill/>
        </p:spPr>
        <p:txBody>
          <a:bodyPr wrap="none" rtlCol="0">
            <a:spAutoFit/>
          </a:bodyPr>
          <a:lstStyle/>
          <a:p>
            <a:r>
              <a:rPr lang="en-US" sz="3600" dirty="0" smtClean="0">
                <a:latin typeface="Myriad Pro" panose="020B0503030403020204" pitchFamily="34" charset="0"/>
              </a:rPr>
              <a:t>Questions for Discussion</a:t>
            </a:r>
            <a:endParaRPr lang="en-US" sz="3600" dirty="0">
              <a:latin typeface="Myriad Pro" panose="020B0503030403020204" pitchFamily="34" charset="0"/>
            </a:endParaRPr>
          </a:p>
        </p:txBody>
      </p:sp>
    </p:spTree>
    <p:extLst>
      <p:ext uri="{BB962C8B-B14F-4D97-AF65-F5344CB8AC3E}">
        <p14:creationId xmlns:p14="http://schemas.microsoft.com/office/powerpoint/2010/main" val="291624270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3" name="Rectangle 2"/>
          <p:cNvSpPr/>
          <p:nvPr/>
        </p:nvSpPr>
        <p:spPr>
          <a:xfrm>
            <a:off x="203199" y="1259344"/>
            <a:ext cx="10972800" cy="5632311"/>
          </a:xfrm>
          <a:prstGeom prst="rect">
            <a:avLst/>
          </a:prstGeom>
        </p:spPr>
        <p:txBody>
          <a:bodyPr wrap="square">
            <a:spAutoFit/>
          </a:bodyPr>
          <a:lstStyle/>
          <a:p>
            <a:r>
              <a:rPr lang="en-US" dirty="0">
                <a:latin typeface="Myriad Pro" panose="020B0503030403020204" pitchFamily="34" charset="0"/>
              </a:rPr>
              <a:t>Disagree Better: Empathy Gym	</a:t>
            </a:r>
            <a:r>
              <a:rPr lang="en-US" dirty="0">
                <a:latin typeface="Myriad Pro" panose="020B0503030403020204" pitchFamily="34" charset="0"/>
                <a:hlinkClick r:id="rId3"/>
              </a:rPr>
              <a:t>https://</a:t>
            </a:r>
            <a:r>
              <a:rPr lang="en-US" dirty="0" smtClean="0">
                <a:latin typeface="Myriad Pro" panose="020B0503030403020204" pitchFamily="34" charset="0"/>
                <a:hlinkClick r:id="rId3"/>
              </a:rPr>
              <a:t>hubicl.org/toolbox/tools/489/reviews</a:t>
            </a:r>
            <a:endParaRPr lang="en-US" dirty="0" smtClean="0">
              <a:latin typeface="Myriad Pro" panose="020B0503030403020204" pitchFamily="34" charset="0"/>
            </a:endParaRPr>
          </a:p>
          <a:p>
            <a:r>
              <a:rPr lang="en-US" dirty="0" smtClean="0">
                <a:latin typeface="Myriad Pro" panose="020B0503030403020204" pitchFamily="34" charset="0"/>
              </a:rPr>
              <a:t>			</a:t>
            </a:r>
            <a:endParaRPr lang="en-US" dirty="0">
              <a:latin typeface="Myriad Pro" panose="020B0503030403020204" pitchFamily="34" charset="0"/>
            </a:endParaRPr>
          </a:p>
          <a:p>
            <a:r>
              <a:rPr lang="en-US" dirty="0">
                <a:latin typeface="Myriad Pro" panose="020B0503030403020204" pitchFamily="34" charset="0"/>
              </a:rPr>
              <a:t>Empathy and Fiction	</a:t>
            </a:r>
            <a:r>
              <a:rPr lang="en-US" dirty="0" smtClean="0">
                <a:latin typeface="Myriad Pro" panose="020B0503030403020204" pitchFamily="34" charset="0"/>
              </a:rPr>
              <a:t>	</a:t>
            </a:r>
            <a:r>
              <a:rPr lang="en-US" dirty="0">
                <a:latin typeface="Myriad Pro" panose="020B0503030403020204" pitchFamily="34" charset="0"/>
                <a:hlinkClick r:id="rId4"/>
              </a:rPr>
              <a:t>https://</a:t>
            </a:r>
            <a:r>
              <a:rPr lang="en-US" dirty="0" smtClean="0">
                <a:latin typeface="Myriad Pro" panose="020B0503030403020204" pitchFamily="34" charset="0"/>
                <a:hlinkClick r:id="rId4"/>
              </a:rPr>
              <a:t>hubicl.org/toolbox/tools/504/reviews</a:t>
            </a:r>
            <a:r>
              <a:rPr lang="en-US" dirty="0">
                <a:latin typeface="Myriad Pro" panose="020B0503030403020204" pitchFamily="34" charset="0"/>
              </a:rPr>
              <a:t>	</a:t>
            </a:r>
            <a:r>
              <a:rPr lang="en-US" dirty="0" smtClean="0">
                <a:latin typeface="Myriad Pro" panose="020B0503030403020204" pitchFamily="34" charset="0"/>
              </a:rPr>
              <a:t>			</a:t>
            </a:r>
          </a:p>
          <a:p>
            <a:r>
              <a:rPr lang="en-US" dirty="0" smtClean="0">
                <a:latin typeface="Myriad Pro" panose="020B0503030403020204" pitchFamily="34" charset="0"/>
              </a:rPr>
              <a:t>Empathy </a:t>
            </a:r>
            <a:r>
              <a:rPr lang="en-US" dirty="0">
                <a:latin typeface="Myriad Pro" panose="020B0503030403020204" pitchFamily="34" charset="0"/>
              </a:rPr>
              <a:t>for Those We Hate	</a:t>
            </a:r>
            <a:r>
              <a:rPr lang="en-US" dirty="0" smtClean="0">
                <a:latin typeface="Myriad Pro" panose="020B0503030403020204" pitchFamily="34" charset="0"/>
              </a:rPr>
              <a:t>	</a:t>
            </a:r>
            <a:r>
              <a:rPr lang="en-US" dirty="0">
                <a:latin typeface="Myriad Pro" panose="020B0503030403020204" pitchFamily="34" charset="0"/>
                <a:hlinkClick r:id="rId5"/>
              </a:rPr>
              <a:t>https://</a:t>
            </a:r>
            <a:r>
              <a:rPr lang="en-US" dirty="0" smtClean="0">
                <a:latin typeface="Myriad Pro" panose="020B0503030403020204" pitchFamily="34" charset="0"/>
                <a:hlinkClick r:id="rId5"/>
              </a:rPr>
              <a:t>hubicl.org/toolbox/tools/358/reviews</a:t>
            </a:r>
            <a:endParaRPr lang="en-US" dirty="0" smtClean="0">
              <a:latin typeface="Myriad Pro" panose="020B0503030403020204" pitchFamily="34" charset="0"/>
            </a:endParaRPr>
          </a:p>
          <a:p>
            <a:endParaRPr lang="en-US" dirty="0">
              <a:latin typeface="Myriad Pro" panose="020B0503030403020204" pitchFamily="34" charset="0"/>
            </a:endParaRPr>
          </a:p>
          <a:p>
            <a:r>
              <a:rPr lang="en-US" dirty="0" smtClean="0">
                <a:latin typeface="Myriad Pro" panose="020B0503030403020204" pitchFamily="34" charset="0"/>
              </a:rPr>
              <a:t>Flower's </a:t>
            </a:r>
            <a:r>
              <a:rPr lang="en-US" dirty="0">
                <a:latin typeface="Myriad Pro" panose="020B0503030403020204" pitchFamily="34" charset="0"/>
              </a:rPr>
              <a:t>Point of View, A	</a:t>
            </a:r>
            <a:r>
              <a:rPr lang="en-US" dirty="0" smtClean="0">
                <a:latin typeface="Myriad Pro" panose="020B0503030403020204" pitchFamily="34" charset="0"/>
              </a:rPr>
              <a:t>	</a:t>
            </a:r>
            <a:r>
              <a:rPr lang="en-US" dirty="0">
                <a:latin typeface="Myriad Pro" panose="020B0503030403020204" pitchFamily="34" charset="0"/>
                <a:hlinkClick r:id="rId6"/>
              </a:rPr>
              <a:t>https://</a:t>
            </a:r>
            <a:r>
              <a:rPr lang="en-US" dirty="0" smtClean="0">
                <a:latin typeface="Myriad Pro" panose="020B0503030403020204" pitchFamily="34" charset="0"/>
                <a:hlinkClick r:id="rId6"/>
              </a:rPr>
              <a:t>hubicl.org/toolbox/tools/270/reviews</a:t>
            </a:r>
            <a:endParaRPr lang="en-US" dirty="0" smtClean="0">
              <a:latin typeface="Myriad Pro" panose="020B0503030403020204" pitchFamily="34" charset="0"/>
            </a:endParaRPr>
          </a:p>
          <a:p>
            <a:endParaRPr lang="en-US" dirty="0">
              <a:latin typeface="Myriad Pro" panose="020B0503030403020204" pitchFamily="34" charset="0"/>
            </a:endParaRPr>
          </a:p>
          <a:p>
            <a:r>
              <a:rPr lang="en-US" dirty="0" smtClean="0">
                <a:latin typeface="Myriad Pro" panose="020B0503030403020204" pitchFamily="34" charset="0"/>
              </a:rPr>
              <a:t>Identity-based </a:t>
            </a:r>
            <a:r>
              <a:rPr lang="en-US" dirty="0">
                <a:latin typeface="Myriad Pro" panose="020B0503030403020204" pitchFamily="34" charset="0"/>
              </a:rPr>
              <a:t>Rejection Sensitivity	</a:t>
            </a:r>
            <a:r>
              <a:rPr lang="en-US" dirty="0">
                <a:latin typeface="Myriad Pro" panose="020B0503030403020204" pitchFamily="34" charset="0"/>
                <a:hlinkClick r:id="rId7"/>
              </a:rPr>
              <a:t>https://</a:t>
            </a:r>
            <a:r>
              <a:rPr lang="en-US" dirty="0" smtClean="0">
                <a:latin typeface="Myriad Pro" panose="020B0503030403020204" pitchFamily="34" charset="0"/>
                <a:hlinkClick r:id="rId7"/>
              </a:rPr>
              <a:t>hubicl.org/toolbox/tools/471/reviews</a:t>
            </a:r>
            <a:endParaRPr lang="en-US" dirty="0" smtClean="0">
              <a:latin typeface="Myriad Pro" panose="020B0503030403020204" pitchFamily="34" charset="0"/>
            </a:endParaRPr>
          </a:p>
          <a:p>
            <a:endParaRPr lang="en-US" dirty="0">
              <a:latin typeface="Myriad Pro" panose="020B0503030403020204" pitchFamily="34" charset="0"/>
            </a:endParaRPr>
          </a:p>
          <a:p>
            <a:r>
              <a:rPr lang="en-US" dirty="0" smtClean="0">
                <a:latin typeface="Myriad Pro" panose="020B0503030403020204" pitchFamily="34" charset="0"/>
              </a:rPr>
              <a:t>Limits </a:t>
            </a:r>
            <a:r>
              <a:rPr lang="en-US" dirty="0">
                <a:latin typeface="Myriad Pro" panose="020B0503030403020204" pitchFamily="34" charset="0"/>
              </a:rPr>
              <a:t>of Empathy, The	</a:t>
            </a:r>
            <a:r>
              <a:rPr lang="en-US" dirty="0" smtClean="0">
                <a:latin typeface="Myriad Pro" panose="020B0503030403020204" pitchFamily="34" charset="0"/>
              </a:rPr>
              <a:t>	</a:t>
            </a:r>
            <a:r>
              <a:rPr lang="en-US" dirty="0">
                <a:latin typeface="Myriad Pro" panose="020B0503030403020204" pitchFamily="34" charset="0"/>
                <a:hlinkClick r:id="rId8"/>
              </a:rPr>
              <a:t>https://</a:t>
            </a:r>
            <a:r>
              <a:rPr lang="en-US" dirty="0" smtClean="0">
                <a:latin typeface="Myriad Pro" panose="020B0503030403020204" pitchFamily="34" charset="0"/>
                <a:hlinkClick r:id="rId8"/>
              </a:rPr>
              <a:t>hubicl.org/toolbox/tools/506/reviews</a:t>
            </a:r>
            <a:endParaRPr lang="en-US" dirty="0" smtClean="0">
              <a:latin typeface="Myriad Pro" panose="020B0503030403020204" pitchFamily="34" charset="0"/>
            </a:endParaRPr>
          </a:p>
          <a:p>
            <a:endParaRPr lang="en-US" dirty="0" smtClean="0">
              <a:latin typeface="Myriad Pro" panose="020B0503030403020204" pitchFamily="34" charset="0"/>
            </a:endParaRPr>
          </a:p>
          <a:p>
            <a:r>
              <a:rPr lang="en-US" dirty="0" smtClean="0">
                <a:latin typeface="Myriad Pro" panose="020B0503030403020204" pitchFamily="34" charset="0"/>
              </a:rPr>
              <a:t>Music </a:t>
            </a:r>
            <a:r>
              <a:rPr lang="en-US" dirty="0">
                <a:latin typeface="Myriad Pro" panose="020B0503030403020204" pitchFamily="34" charset="0"/>
              </a:rPr>
              <a:t>and Memories	</a:t>
            </a:r>
            <a:r>
              <a:rPr lang="en-US" dirty="0" smtClean="0">
                <a:latin typeface="Myriad Pro" panose="020B0503030403020204" pitchFamily="34" charset="0"/>
              </a:rPr>
              <a:t>	</a:t>
            </a:r>
            <a:r>
              <a:rPr lang="en-US" dirty="0">
                <a:latin typeface="Myriad Pro" panose="020B0503030403020204" pitchFamily="34" charset="0"/>
                <a:hlinkClick r:id="rId9"/>
              </a:rPr>
              <a:t>https://</a:t>
            </a:r>
            <a:r>
              <a:rPr lang="en-US" dirty="0" smtClean="0">
                <a:latin typeface="Myriad Pro" panose="020B0503030403020204" pitchFamily="34" charset="0"/>
                <a:hlinkClick r:id="rId9"/>
              </a:rPr>
              <a:t>hubicl.org/toolbox/tools/149/reviews</a:t>
            </a:r>
            <a:endParaRPr lang="en-US" dirty="0" smtClean="0">
              <a:latin typeface="Myriad Pro" panose="020B0503030403020204" pitchFamily="34" charset="0"/>
            </a:endParaRPr>
          </a:p>
          <a:p>
            <a:endParaRPr lang="en-US" dirty="0" smtClean="0">
              <a:latin typeface="Myriad Pro" panose="020B0503030403020204" pitchFamily="34" charset="0"/>
            </a:endParaRPr>
          </a:p>
          <a:p>
            <a:r>
              <a:rPr lang="en-US" dirty="0" smtClean="0">
                <a:latin typeface="Myriad Pro" panose="020B0503030403020204" pitchFamily="34" charset="0"/>
              </a:rPr>
              <a:t>Scenery</a:t>
            </a:r>
            <a:r>
              <a:rPr lang="en-US" dirty="0">
                <a:latin typeface="Myriad Pro" panose="020B0503030403020204" pitchFamily="34" charset="0"/>
              </a:rPr>
              <a:t>, Machinery, People	</a:t>
            </a:r>
            <a:r>
              <a:rPr lang="en-US" dirty="0" smtClean="0">
                <a:latin typeface="Myriad Pro" panose="020B0503030403020204" pitchFamily="34" charset="0"/>
              </a:rPr>
              <a:t>	</a:t>
            </a:r>
            <a:r>
              <a:rPr lang="en-US" dirty="0">
                <a:latin typeface="Myriad Pro" panose="020B0503030403020204" pitchFamily="34" charset="0"/>
                <a:hlinkClick r:id="rId10"/>
              </a:rPr>
              <a:t>https://</a:t>
            </a:r>
            <a:r>
              <a:rPr lang="en-US" dirty="0" smtClean="0">
                <a:latin typeface="Myriad Pro" panose="020B0503030403020204" pitchFamily="34" charset="0"/>
                <a:hlinkClick r:id="rId10"/>
              </a:rPr>
              <a:t>hubicl.org/toolbox/tools/109/reviews</a:t>
            </a:r>
            <a:endParaRPr lang="en-US" dirty="0" smtClean="0">
              <a:latin typeface="Myriad Pro" panose="020B0503030403020204" pitchFamily="34" charset="0"/>
            </a:endParaRPr>
          </a:p>
          <a:p>
            <a:endParaRPr lang="en-US" dirty="0">
              <a:latin typeface="Myriad Pro" panose="020B0503030403020204" pitchFamily="34" charset="0"/>
            </a:endParaRPr>
          </a:p>
          <a:p>
            <a:r>
              <a:rPr lang="en-US" dirty="0">
                <a:latin typeface="Myriad Pro" panose="020B0503030403020204" pitchFamily="34" charset="0"/>
              </a:rPr>
              <a:t>Self-Care 101	</a:t>
            </a:r>
            <a:r>
              <a:rPr lang="en-US" dirty="0" smtClean="0">
                <a:latin typeface="Myriad Pro" panose="020B0503030403020204" pitchFamily="34" charset="0"/>
              </a:rPr>
              <a:t>		</a:t>
            </a:r>
            <a:r>
              <a:rPr lang="en-US" dirty="0">
                <a:latin typeface="Myriad Pro" panose="020B0503030403020204" pitchFamily="34" charset="0"/>
                <a:hlinkClick r:id="rId11"/>
              </a:rPr>
              <a:t>https://</a:t>
            </a:r>
            <a:r>
              <a:rPr lang="en-US" dirty="0" smtClean="0">
                <a:latin typeface="Myriad Pro" panose="020B0503030403020204" pitchFamily="34" charset="0"/>
                <a:hlinkClick r:id="rId11"/>
              </a:rPr>
              <a:t>hubicl.org/toolbox/tools/244/reviews</a:t>
            </a:r>
            <a:endParaRPr lang="en-US" dirty="0" smtClean="0">
              <a:latin typeface="Myriad Pro" panose="020B0503030403020204" pitchFamily="34" charset="0"/>
            </a:endParaRPr>
          </a:p>
          <a:p>
            <a:endParaRPr lang="en-US" dirty="0">
              <a:latin typeface="Myriad Pro" panose="020B0503030403020204" pitchFamily="34" charset="0"/>
            </a:endParaRPr>
          </a:p>
          <a:p>
            <a:r>
              <a:rPr lang="en-US" dirty="0">
                <a:latin typeface="Myriad Pro" panose="020B0503030403020204" pitchFamily="34" charset="0"/>
              </a:rPr>
              <a:t>Tribalism and Empathy	</a:t>
            </a:r>
            <a:r>
              <a:rPr lang="en-US" dirty="0" smtClean="0">
                <a:latin typeface="Myriad Pro" panose="020B0503030403020204" pitchFamily="34" charset="0"/>
              </a:rPr>
              <a:t>	</a:t>
            </a:r>
            <a:r>
              <a:rPr lang="en-US" dirty="0">
                <a:latin typeface="Myriad Pro" panose="020B0503030403020204" pitchFamily="34" charset="0"/>
                <a:hlinkClick r:id="rId12"/>
              </a:rPr>
              <a:t>https://</a:t>
            </a:r>
            <a:r>
              <a:rPr lang="en-US" dirty="0" smtClean="0">
                <a:latin typeface="Myriad Pro" panose="020B0503030403020204" pitchFamily="34" charset="0"/>
                <a:hlinkClick r:id="rId12"/>
              </a:rPr>
              <a:t>hubicl.org/toolbox/tools/362/reviews</a:t>
            </a:r>
            <a:endParaRPr lang="en-US" dirty="0" smtClean="0">
              <a:latin typeface="Myriad Pro" panose="020B0503030403020204" pitchFamily="34" charset="0"/>
            </a:endParaRPr>
          </a:p>
          <a:p>
            <a:endParaRPr lang="en-US" dirty="0">
              <a:latin typeface="Myriad Pro" panose="020B0503030403020204" pitchFamily="34" charset="0"/>
            </a:endParaRPr>
          </a:p>
        </p:txBody>
      </p:sp>
      <p:sp>
        <p:nvSpPr>
          <p:cNvPr id="4" name="TextBox 3"/>
          <p:cNvSpPr txBox="1"/>
          <p:nvPr/>
        </p:nvSpPr>
        <p:spPr>
          <a:xfrm>
            <a:off x="277091" y="175491"/>
            <a:ext cx="8774545" cy="584775"/>
          </a:xfrm>
          <a:prstGeom prst="rect">
            <a:avLst/>
          </a:prstGeom>
          <a:noFill/>
        </p:spPr>
        <p:txBody>
          <a:bodyPr wrap="square" rtlCol="0">
            <a:spAutoFit/>
          </a:bodyPr>
          <a:lstStyle/>
          <a:p>
            <a:r>
              <a:rPr lang="en-US" sz="3200" dirty="0" smtClean="0">
                <a:latin typeface="Myriad Pro" panose="020B0503030403020204" pitchFamily="34" charset="0"/>
              </a:rPr>
              <a:t>We’d love to have your reviews!</a:t>
            </a:r>
            <a:endParaRPr lang="en-US" sz="3200" dirty="0">
              <a:latin typeface="Myriad Pro" panose="020B0503030403020204" pitchFamily="34" charset="0"/>
            </a:endParaRPr>
          </a:p>
        </p:txBody>
      </p:sp>
    </p:spTree>
    <p:extLst>
      <p:ext uri="{BB962C8B-B14F-4D97-AF65-F5344CB8AC3E}">
        <p14:creationId xmlns:p14="http://schemas.microsoft.com/office/powerpoint/2010/main" val="405522390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4" name="TextBox 3"/>
          <p:cNvSpPr txBox="1"/>
          <p:nvPr/>
        </p:nvSpPr>
        <p:spPr>
          <a:xfrm>
            <a:off x="277091" y="175491"/>
            <a:ext cx="8774545" cy="1569660"/>
          </a:xfrm>
          <a:prstGeom prst="rect">
            <a:avLst/>
          </a:prstGeom>
          <a:noFill/>
        </p:spPr>
        <p:txBody>
          <a:bodyPr wrap="square" rtlCol="0">
            <a:spAutoFit/>
          </a:bodyPr>
          <a:lstStyle/>
          <a:p>
            <a:r>
              <a:rPr lang="en-US" sz="3200" dirty="0" smtClean="0">
                <a:latin typeface="Myriad Pro" panose="020B0503030403020204" pitchFamily="34" charset="0"/>
              </a:rPr>
              <a:t>We would love to have your original or adapted intercultural learning tools in the Intercultural Learning Hub (</a:t>
            </a:r>
            <a:r>
              <a:rPr lang="en-US" sz="3200" dirty="0" err="1" smtClean="0">
                <a:latin typeface="Myriad Pro" panose="020B0503030403020204" pitchFamily="34" charset="0"/>
              </a:rPr>
              <a:t>HubICL</a:t>
            </a:r>
            <a:r>
              <a:rPr lang="en-US" sz="3200" dirty="0" smtClean="0">
                <a:latin typeface="Myriad Pro" panose="020B0503030403020204" pitchFamily="34" charset="0"/>
              </a:rPr>
              <a:t>)!</a:t>
            </a:r>
            <a:endParaRPr lang="en-US" sz="3200" dirty="0">
              <a:latin typeface="Myriad Pro" panose="020B0503030403020204" pitchFamily="34" charset="0"/>
            </a:endParaRPr>
          </a:p>
        </p:txBody>
      </p:sp>
      <p:sp>
        <p:nvSpPr>
          <p:cNvPr id="5" name="TextBox 4"/>
          <p:cNvSpPr txBox="1"/>
          <p:nvPr/>
        </p:nvSpPr>
        <p:spPr>
          <a:xfrm>
            <a:off x="168234" y="3026228"/>
            <a:ext cx="10184080" cy="2308324"/>
          </a:xfrm>
          <a:prstGeom prst="rect">
            <a:avLst/>
          </a:prstGeom>
          <a:noFill/>
        </p:spPr>
        <p:txBody>
          <a:bodyPr wrap="square" rtlCol="0">
            <a:spAutoFit/>
          </a:bodyPr>
          <a:lstStyle/>
          <a:p>
            <a:r>
              <a:rPr lang="en-US" sz="7200" dirty="0">
                <a:latin typeface="Myriad Pro" panose="020B0503030403020204" pitchFamily="34" charset="0"/>
                <a:hlinkClick r:id="rId3"/>
              </a:rPr>
              <a:t>https://hubicl.org/toolbox/tools/new</a:t>
            </a:r>
            <a:endParaRPr lang="en-US" sz="7200" dirty="0">
              <a:latin typeface="Myriad Pro" panose="020B0503030403020204" pitchFamily="34" charset="0"/>
            </a:endParaRPr>
          </a:p>
        </p:txBody>
      </p:sp>
    </p:spTree>
    <p:extLst>
      <p:ext uri="{BB962C8B-B14F-4D97-AF65-F5344CB8AC3E}">
        <p14:creationId xmlns:p14="http://schemas.microsoft.com/office/powerpoint/2010/main" val="189233265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6583" cy="6858000"/>
          </a:xfrm>
          <a:prstGeom prst="rect">
            <a:avLst/>
          </a:prstGeom>
        </p:spPr>
      </p:pic>
      <p:sp>
        <p:nvSpPr>
          <p:cNvPr id="5" name="TextBox 4"/>
          <p:cNvSpPr txBox="1"/>
          <p:nvPr/>
        </p:nvSpPr>
        <p:spPr>
          <a:xfrm>
            <a:off x="87086" y="62824"/>
            <a:ext cx="6879772" cy="646331"/>
          </a:xfrm>
          <a:prstGeom prst="rect">
            <a:avLst/>
          </a:prstGeom>
          <a:noFill/>
        </p:spPr>
        <p:txBody>
          <a:bodyPr wrap="square" rtlCol="0">
            <a:spAutoFit/>
          </a:bodyPr>
          <a:lstStyle/>
          <a:p>
            <a:r>
              <a:rPr lang="en-US" sz="3600" dirty="0" smtClean="0">
                <a:latin typeface="Myriad Pro" panose="020B0503030403020204" pitchFamily="34" charset="0"/>
              </a:rPr>
              <a:t>To learn more…</a:t>
            </a:r>
            <a:endParaRPr lang="en-US" sz="3600" dirty="0">
              <a:latin typeface="Myriad Pro" panose="020B0503030403020204" pitchFamily="34" charset="0"/>
            </a:endParaRPr>
          </a:p>
        </p:txBody>
      </p:sp>
      <p:sp>
        <p:nvSpPr>
          <p:cNvPr id="6" name="TextBox 5"/>
          <p:cNvSpPr txBox="1"/>
          <p:nvPr/>
        </p:nvSpPr>
        <p:spPr>
          <a:xfrm>
            <a:off x="468085" y="709155"/>
            <a:ext cx="9492343" cy="5909310"/>
          </a:xfrm>
          <a:prstGeom prst="rect">
            <a:avLst/>
          </a:prstGeom>
          <a:noFill/>
        </p:spPr>
        <p:txBody>
          <a:bodyPr wrap="square" rtlCol="0">
            <a:spAutoFit/>
          </a:bodyPr>
          <a:lstStyle/>
          <a:p>
            <a:r>
              <a:rPr lang="en-US" dirty="0" smtClean="0">
                <a:latin typeface="Myriad Pro" panose="020B0503030403020204" pitchFamily="34" charset="0"/>
              </a:rPr>
              <a:t>Empathy: The good, the bad and the ugly</a:t>
            </a:r>
          </a:p>
          <a:p>
            <a:r>
              <a:rPr lang="en-US" dirty="0" smtClean="0">
                <a:latin typeface="Myriad Pro" panose="020B0503030403020204" pitchFamily="34" charset="0"/>
                <a:hlinkClick r:id="rId3"/>
              </a:rPr>
              <a:t>https</a:t>
            </a:r>
            <a:r>
              <a:rPr lang="en-US" dirty="0">
                <a:latin typeface="Myriad Pro" panose="020B0503030403020204" pitchFamily="34" charset="0"/>
                <a:hlinkClick r:id="rId3"/>
              </a:rPr>
              <a:t>://</a:t>
            </a:r>
            <a:r>
              <a:rPr lang="en-US" dirty="0" smtClean="0">
                <a:latin typeface="Myriad Pro" panose="020B0503030403020204" pitchFamily="34" charset="0"/>
                <a:hlinkClick r:id="rId3"/>
              </a:rPr>
              <a:t>hubicl.org/members/1005/collections/empathy-the-good-the-bad-and-the-ugly</a:t>
            </a:r>
            <a:endParaRPr lang="en-US" dirty="0" smtClean="0">
              <a:latin typeface="Myriad Pro" panose="020B0503030403020204" pitchFamily="34" charset="0"/>
            </a:endParaRPr>
          </a:p>
          <a:p>
            <a:endParaRPr lang="en-US" dirty="0" smtClean="0">
              <a:latin typeface="Myriad Pro" panose="020B0503030403020204" pitchFamily="34" charset="0"/>
            </a:endParaRPr>
          </a:p>
          <a:p>
            <a:r>
              <a:rPr lang="en-US" dirty="0" smtClean="0">
                <a:latin typeface="Myriad Pro" panose="020B0503030403020204" pitchFamily="34" charset="0"/>
              </a:rPr>
              <a:t>Empathy</a:t>
            </a:r>
            <a:r>
              <a:rPr lang="en-US" dirty="0">
                <a:latin typeface="Myriad Pro" panose="020B0503030403020204" pitchFamily="34" charset="0"/>
              </a:rPr>
              <a:t>: It’s Complicated</a:t>
            </a:r>
          </a:p>
          <a:p>
            <a:r>
              <a:rPr lang="en-US" dirty="0" smtClean="0">
                <a:latin typeface="Myriad Pro" panose="020B0503030403020204" pitchFamily="34" charset="0"/>
                <a:hlinkClick r:id="rId4"/>
              </a:rPr>
              <a:t>https</a:t>
            </a:r>
            <a:r>
              <a:rPr lang="en-US" dirty="0">
                <a:latin typeface="Myriad Pro" panose="020B0503030403020204" pitchFamily="34" charset="0"/>
                <a:hlinkClick r:id="rId4"/>
              </a:rPr>
              <a:t>://hubicl.org/members/1413/collections/empathy-its-complicated</a:t>
            </a:r>
            <a:endParaRPr lang="en-US" dirty="0">
              <a:latin typeface="Myriad Pro" panose="020B0503030403020204" pitchFamily="34" charset="0"/>
            </a:endParaRPr>
          </a:p>
          <a:p>
            <a:endParaRPr lang="en-US" dirty="0" smtClean="0">
              <a:latin typeface="Myriad Pro" panose="020B0503030403020204" pitchFamily="34" charset="0"/>
            </a:endParaRPr>
          </a:p>
          <a:p>
            <a:r>
              <a:rPr lang="en-US" dirty="0" smtClean="0">
                <a:latin typeface="Myriad Pro" panose="020B0503030403020204" pitchFamily="34" charset="0"/>
              </a:rPr>
              <a:t>The Shadow Side of Empathy</a:t>
            </a:r>
          </a:p>
          <a:p>
            <a:r>
              <a:rPr lang="en-US" dirty="0" smtClean="0">
                <a:latin typeface="Myriad Pro" panose="020B0503030403020204" pitchFamily="34" charset="0"/>
                <a:hlinkClick r:id="rId5"/>
              </a:rPr>
              <a:t>https</a:t>
            </a:r>
            <a:r>
              <a:rPr lang="en-US" dirty="0">
                <a:latin typeface="Myriad Pro" panose="020B0503030403020204" pitchFamily="34" charset="0"/>
                <a:hlinkClick r:id="rId5"/>
              </a:rPr>
              <a:t>://</a:t>
            </a:r>
            <a:r>
              <a:rPr lang="en-US" dirty="0" smtClean="0">
                <a:latin typeface="Myriad Pro" panose="020B0503030403020204" pitchFamily="34" charset="0"/>
                <a:hlinkClick r:id="rId5"/>
              </a:rPr>
              <a:t>hubicl.org/members/1099/collections/the-shadow-side-of-empathy</a:t>
            </a:r>
            <a:endParaRPr lang="en-US" dirty="0" smtClean="0">
              <a:latin typeface="Myriad Pro" panose="020B0503030403020204" pitchFamily="34" charset="0"/>
            </a:endParaRPr>
          </a:p>
          <a:p>
            <a:endParaRPr lang="en-US" dirty="0">
              <a:latin typeface="Myriad Pro" panose="020B0503030403020204" pitchFamily="34" charset="0"/>
            </a:endParaRPr>
          </a:p>
          <a:p>
            <a:r>
              <a:rPr lang="en-US" dirty="0" smtClean="0">
                <a:latin typeface="Myriad Pro" panose="020B0503030403020204" pitchFamily="34" charset="0"/>
              </a:rPr>
              <a:t>Tools for Teaching Empathy</a:t>
            </a:r>
          </a:p>
          <a:p>
            <a:r>
              <a:rPr lang="en-US" dirty="0" smtClean="0">
                <a:latin typeface="Myriad Pro" panose="020B0503030403020204" pitchFamily="34" charset="0"/>
                <a:hlinkClick r:id="rId6"/>
              </a:rPr>
              <a:t>https</a:t>
            </a:r>
            <a:r>
              <a:rPr lang="en-US" dirty="0">
                <a:latin typeface="Myriad Pro" panose="020B0503030403020204" pitchFamily="34" charset="0"/>
                <a:hlinkClick r:id="rId6"/>
              </a:rPr>
              <a:t>://</a:t>
            </a:r>
            <a:r>
              <a:rPr lang="en-US" dirty="0" smtClean="0">
                <a:latin typeface="Myriad Pro" panose="020B0503030403020204" pitchFamily="34" charset="0"/>
                <a:hlinkClick r:id="rId6"/>
              </a:rPr>
              <a:t>hubicl.org/members/1005/collections/tools-for-teaching-empathy</a:t>
            </a:r>
            <a:endParaRPr lang="en-US" dirty="0" smtClean="0">
              <a:latin typeface="Myriad Pro" panose="020B0503030403020204" pitchFamily="34" charset="0"/>
            </a:endParaRPr>
          </a:p>
          <a:p>
            <a:endParaRPr lang="en-US" dirty="0">
              <a:latin typeface="Myriad Pro" panose="020B0503030403020204" pitchFamily="34" charset="0"/>
            </a:endParaRPr>
          </a:p>
          <a:p>
            <a:r>
              <a:rPr lang="en-US" dirty="0" smtClean="0">
                <a:latin typeface="Myriad Pro" panose="020B0503030403020204" pitchFamily="34" charset="0"/>
              </a:rPr>
              <a:t>Building the Skill of Empathy for the Excluded</a:t>
            </a:r>
          </a:p>
          <a:p>
            <a:r>
              <a:rPr lang="en-US" dirty="0" smtClean="0">
                <a:latin typeface="Myriad Pro" panose="020B0503030403020204" pitchFamily="34" charset="0"/>
                <a:hlinkClick r:id="rId7"/>
              </a:rPr>
              <a:t>https</a:t>
            </a:r>
            <a:r>
              <a:rPr lang="en-US" dirty="0">
                <a:latin typeface="Myriad Pro" panose="020B0503030403020204" pitchFamily="34" charset="0"/>
                <a:hlinkClick r:id="rId7"/>
              </a:rPr>
              <a:t>://</a:t>
            </a:r>
            <a:r>
              <a:rPr lang="en-US" dirty="0" smtClean="0">
                <a:latin typeface="Myriad Pro" panose="020B0503030403020204" pitchFamily="34" charset="0"/>
                <a:hlinkClick r:id="rId7"/>
              </a:rPr>
              <a:t>hubicl.org/members/1005/collections/building-the-skill-of-empathy-for-the-excluded</a:t>
            </a:r>
            <a:endParaRPr lang="en-US" dirty="0" smtClean="0">
              <a:latin typeface="Myriad Pro" panose="020B0503030403020204" pitchFamily="34" charset="0"/>
            </a:endParaRPr>
          </a:p>
          <a:p>
            <a:endParaRPr lang="en-US" dirty="0">
              <a:latin typeface="Myriad Pro" panose="020B0503030403020204" pitchFamily="34" charset="0"/>
            </a:endParaRPr>
          </a:p>
          <a:p>
            <a:r>
              <a:rPr lang="en-US" dirty="0" smtClean="0">
                <a:latin typeface="Myriad Pro" panose="020B0503030403020204" pitchFamily="34" charset="0"/>
              </a:rPr>
              <a:t>Building the Skill of Empathy for Language Learners</a:t>
            </a:r>
          </a:p>
          <a:p>
            <a:r>
              <a:rPr lang="en-US" dirty="0" smtClean="0">
                <a:hlinkClick r:id="rId8"/>
              </a:rPr>
              <a:t>https</a:t>
            </a:r>
            <a:r>
              <a:rPr lang="en-US" dirty="0">
                <a:hlinkClick r:id="rId8"/>
              </a:rPr>
              <a:t>://hubicl.org/members/1005/collections/building-the-skill-of-empathy-for-language-learners</a:t>
            </a:r>
            <a:endParaRPr lang="en-US" dirty="0" smtClean="0">
              <a:latin typeface="Myriad Pro" panose="020B0503030403020204" pitchFamily="34" charset="0"/>
            </a:endParaRPr>
          </a:p>
          <a:p>
            <a:endParaRPr lang="en-US" dirty="0" smtClean="0">
              <a:latin typeface="Myriad Pro" panose="020B0503030403020204" pitchFamily="34" charset="0"/>
            </a:endParaRPr>
          </a:p>
          <a:p>
            <a:r>
              <a:rPr lang="en-US" dirty="0" smtClean="0">
                <a:latin typeface="Myriad Pro" panose="020B0503030403020204" pitchFamily="34" charset="0"/>
              </a:rPr>
              <a:t>Empathy on the path toward justice, depolarization, grace</a:t>
            </a:r>
          </a:p>
          <a:p>
            <a:r>
              <a:rPr lang="en-US" dirty="0" smtClean="0">
                <a:hlinkClick r:id="rId9"/>
              </a:rPr>
              <a:t>https</a:t>
            </a:r>
            <a:r>
              <a:rPr lang="en-US" dirty="0">
                <a:hlinkClick r:id="rId9"/>
              </a:rPr>
              <a:t>://hubicl.org/members/1099/collections/empathy-on-the-path-toward-justice-depolarization-grace</a:t>
            </a:r>
            <a:endParaRPr lang="en-US" dirty="0">
              <a:latin typeface="Myriad Pro" panose="020B0503030403020204" pitchFamily="34" charset="0"/>
            </a:endParaRPr>
          </a:p>
        </p:txBody>
      </p:sp>
    </p:spTree>
    <p:extLst>
      <p:ext uri="{BB962C8B-B14F-4D97-AF65-F5344CB8AC3E}">
        <p14:creationId xmlns:p14="http://schemas.microsoft.com/office/powerpoint/2010/main" val="3750057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3972" y="163286"/>
            <a:ext cx="9144000" cy="588482"/>
          </a:xfrm>
        </p:spPr>
        <p:txBody>
          <a:bodyPr>
            <a:normAutofit/>
          </a:bodyPr>
          <a:lstStyle/>
          <a:p>
            <a:r>
              <a:rPr lang="en-US" sz="3200" dirty="0" smtClean="0">
                <a:latin typeface="Myriad Pro" panose="020B0503030403020204" pitchFamily="34" charset="0"/>
              </a:rPr>
              <a:t>The Good, the </a:t>
            </a:r>
            <a:r>
              <a:rPr lang="en-US" sz="3200" dirty="0" smtClean="0">
                <a:latin typeface="Myriad Pro" panose="020B0503030403020204" pitchFamily="34" charset="0"/>
              </a:rPr>
              <a:t>Bad and </a:t>
            </a:r>
            <a:r>
              <a:rPr lang="en-US" sz="3200" dirty="0" smtClean="0">
                <a:latin typeface="Myriad Pro" panose="020B0503030403020204" pitchFamily="34" charset="0"/>
              </a:rPr>
              <a:t>the Ugly of Empathy</a:t>
            </a:r>
            <a:endParaRPr lang="en-US" sz="3200" dirty="0">
              <a:latin typeface="Myriad Pro" panose="020B0503030403020204" pitchFamily="34" charset="0"/>
            </a:endParaRPr>
          </a:p>
        </p:txBody>
      </p:sp>
      <p:sp>
        <p:nvSpPr>
          <p:cNvPr id="3" name="Subtitle 2"/>
          <p:cNvSpPr>
            <a:spLocks noGrp="1"/>
          </p:cNvSpPr>
          <p:nvPr>
            <p:ph type="subTitle" idx="1"/>
          </p:nvPr>
        </p:nvSpPr>
        <p:spPr>
          <a:xfrm>
            <a:off x="2383972" y="751768"/>
            <a:ext cx="9144000" cy="1655762"/>
          </a:xfrm>
        </p:spPr>
        <p:txBody>
          <a:bodyPr/>
          <a:lstStyle/>
          <a:p>
            <a:r>
              <a:rPr lang="en-US" i="1" dirty="0" smtClean="0">
                <a:latin typeface="Myriad Pro" panose="020B0503030403020204" pitchFamily="34" charset="0"/>
              </a:rPr>
              <a:t>An interactive intercultural learning workshop facilitated by</a:t>
            </a:r>
          </a:p>
          <a:p>
            <a:r>
              <a:rPr lang="en-US" dirty="0" smtClean="0">
                <a:latin typeface="Myriad Pro" panose="020B0503030403020204" pitchFamily="34" charset="0"/>
              </a:rPr>
              <a:t>Annette Benson</a:t>
            </a:r>
          </a:p>
          <a:p>
            <a:r>
              <a:rPr lang="en-US" dirty="0" smtClean="0">
                <a:latin typeface="Myriad Pro" panose="020B0503030403020204" pitchFamily="34" charset="0"/>
              </a:rPr>
              <a:t>Senior Public Relations </a:t>
            </a:r>
            <a:r>
              <a:rPr lang="en-US" dirty="0" smtClean="0">
                <a:latin typeface="Myriad Pro" panose="020B0503030403020204" pitchFamily="34" charset="0"/>
              </a:rPr>
              <a:t>Consultant &amp; </a:t>
            </a:r>
            <a:r>
              <a:rPr lang="en-US" dirty="0" err="1" smtClean="0">
                <a:latin typeface="Myriad Pro" panose="020B0503030403020204" pitchFamily="34" charset="0"/>
              </a:rPr>
              <a:t>HubICL</a:t>
            </a:r>
            <a:r>
              <a:rPr lang="en-US" dirty="0" smtClean="0">
                <a:latin typeface="Myriad Pro" panose="020B0503030403020204" pitchFamily="34" charset="0"/>
              </a:rPr>
              <a:t> Manager</a:t>
            </a:r>
            <a:endParaRPr lang="en-US" dirty="0" smtClean="0">
              <a:latin typeface="Myriad Pro" panose="020B0503030403020204" pitchFamily="34" charset="0"/>
            </a:endParaRPr>
          </a:p>
          <a:p>
            <a:endParaRPr lang="en-US" dirty="0">
              <a:latin typeface="Myriad Pro" panose="020B0503030403020204" pitchFamily="34" charset="0"/>
            </a:endParaRPr>
          </a:p>
        </p:txBody>
      </p:sp>
      <p:sp>
        <p:nvSpPr>
          <p:cNvPr id="4" name="TextBox 3"/>
          <p:cNvSpPr txBox="1"/>
          <p:nvPr/>
        </p:nvSpPr>
        <p:spPr>
          <a:xfrm>
            <a:off x="2558143" y="2057924"/>
            <a:ext cx="9481457" cy="461665"/>
          </a:xfrm>
          <a:prstGeom prst="rect">
            <a:avLst/>
          </a:prstGeom>
          <a:noFill/>
        </p:spPr>
        <p:txBody>
          <a:bodyPr wrap="square" rtlCol="0">
            <a:spAutoFit/>
          </a:bodyPr>
          <a:lstStyle/>
          <a:p>
            <a:r>
              <a:rPr lang="en-US" sz="2400" dirty="0" smtClean="0"/>
              <a:t>Center for Intercultural Learning, Mentorship, Assessment and Research</a:t>
            </a:r>
            <a:endParaRPr lang="en-US" sz="2400" dirty="0"/>
          </a:p>
        </p:txBody>
      </p:sp>
      <p:pic>
        <p:nvPicPr>
          <p:cNvPr id="5" name="Picture 4"/>
          <p:cNvPicPr>
            <a:picLocks noChangeAspect="1"/>
          </p:cNvPicPr>
          <p:nvPr/>
        </p:nvPicPr>
        <p:blipFill>
          <a:blip r:embed="rId3"/>
          <a:stretch>
            <a:fillRect/>
          </a:stretch>
        </p:blipFill>
        <p:spPr>
          <a:xfrm>
            <a:off x="5048185" y="2734548"/>
            <a:ext cx="4011516" cy="853514"/>
          </a:xfrm>
          <a:prstGeom prst="rect">
            <a:avLst/>
          </a:prstGeom>
        </p:spPr>
      </p:pic>
      <p:sp>
        <p:nvSpPr>
          <p:cNvPr id="6" name="TextBox 5"/>
          <p:cNvSpPr txBox="1"/>
          <p:nvPr/>
        </p:nvSpPr>
        <p:spPr>
          <a:xfrm>
            <a:off x="2955471" y="3830604"/>
            <a:ext cx="4343400" cy="1938992"/>
          </a:xfrm>
          <a:prstGeom prst="rect">
            <a:avLst/>
          </a:prstGeom>
          <a:noFill/>
        </p:spPr>
        <p:txBody>
          <a:bodyPr wrap="square" rtlCol="0">
            <a:spAutoFit/>
          </a:bodyPr>
          <a:lstStyle/>
          <a:p>
            <a:r>
              <a:rPr lang="en-US" sz="2400" dirty="0" smtClean="0">
                <a:latin typeface="Myriad Pro" panose="020B0503030403020204" pitchFamily="34" charset="0"/>
              </a:rPr>
              <a:t>abenson@purdue.edu</a:t>
            </a:r>
          </a:p>
          <a:p>
            <a:r>
              <a:rPr lang="en-US" sz="2400" dirty="0" smtClean="0">
                <a:latin typeface="Myriad Pro" panose="020B0503030403020204" pitchFamily="34" charset="0"/>
              </a:rPr>
              <a:t>cilmar@purdue.edu</a:t>
            </a:r>
          </a:p>
          <a:p>
            <a:r>
              <a:rPr lang="en-US" sz="2400" dirty="0" smtClean="0">
                <a:latin typeface="Myriad Pro" panose="020B0503030403020204" pitchFamily="34" charset="0"/>
              </a:rPr>
              <a:t>www.purdue.edu/ippu/cilmar/</a:t>
            </a:r>
          </a:p>
          <a:p>
            <a:r>
              <a:rPr lang="en-US" sz="2400" dirty="0" smtClean="0">
                <a:latin typeface="Myriad Pro" panose="020B0503030403020204" pitchFamily="34" charset="0"/>
              </a:rPr>
              <a:t>hubicl.org</a:t>
            </a:r>
          </a:p>
          <a:p>
            <a:r>
              <a:rPr lang="en-US" sz="2400" dirty="0" smtClean="0">
                <a:latin typeface="Myriad Pro" panose="020B0503030403020204" pitchFamily="34" charset="0"/>
              </a:rPr>
              <a:t>facebook.com/</a:t>
            </a:r>
            <a:r>
              <a:rPr lang="en-US" sz="2400" dirty="0" err="1" smtClean="0">
                <a:latin typeface="Myriad Pro" panose="020B0503030403020204" pitchFamily="34" charset="0"/>
              </a:rPr>
              <a:t>PurdueCILMAR</a:t>
            </a:r>
            <a:endParaRPr lang="en-US" sz="2400" dirty="0">
              <a:latin typeface="Myriad Pro" panose="020B0503030403020204" pitchFamily="34" charset="0"/>
            </a:endParaRPr>
          </a:p>
        </p:txBody>
      </p:sp>
      <p:sp>
        <p:nvSpPr>
          <p:cNvPr id="7" name="TextBox 6"/>
          <p:cNvSpPr txBox="1"/>
          <p:nvPr/>
        </p:nvSpPr>
        <p:spPr>
          <a:xfrm>
            <a:off x="8686799" y="3825745"/>
            <a:ext cx="4278086" cy="646331"/>
          </a:xfrm>
          <a:prstGeom prst="rect">
            <a:avLst/>
          </a:prstGeom>
          <a:noFill/>
        </p:spPr>
        <p:txBody>
          <a:bodyPr wrap="square" rtlCol="0">
            <a:spAutoFit/>
          </a:bodyPr>
          <a:lstStyle/>
          <a:p>
            <a:r>
              <a:rPr lang="en-US" dirty="0" smtClean="0">
                <a:latin typeface="Myriad Pro" panose="020B0503030403020204" pitchFamily="34" charset="0"/>
              </a:rPr>
              <a:t>Please evaluate this session at</a:t>
            </a:r>
          </a:p>
          <a:p>
            <a:r>
              <a:rPr lang="en-US" dirty="0" smtClean="0">
                <a:latin typeface="Myriad Pro" panose="020B0503030403020204" pitchFamily="34" charset="0"/>
              </a:rPr>
              <a:t> </a:t>
            </a:r>
            <a:endParaRPr lang="en-US" dirty="0">
              <a:latin typeface="Myriad Pro" panose="020B0503030403020204" pitchFamily="34" charset="0"/>
            </a:endParaRPr>
          </a:p>
        </p:txBody>
      </p:sp>
      <p:pic>
        <p:nvPicPr>
          <p:cNvPr id="9" name="Picture 8"/>
          <p:cNvPicPr>
            <a:picLocks noChangeAspect="1"/>
          </p:cNvPicPr>
          <p:nvPr/>
        </p:nvPicPr>
        <p:blipFill>
          <a:blip r:embed="rId4"/>
          <a:stretch>
            <a:fillRect/>
          </a:stretch>
        </p:blipFill>
        <p:spPr>
          <a:xfrm>
            <a:off x="9557657" y="4187967"/>
            <a:ext cx="1567542" cy="1567542"/>
          </a:xfrm>
          <a:prstGeom prst="rect">
            <a:avLst/>
          </a:prstGeom>
        </p:spPr>
      </p:pic>
    </p:spTree>
    <p:extLst>
      <p:ext uri="{BB962C8B-B14F-4D97-AF65-F5344CB8AC3E}">
        <p14:creationId xmlns:p14="http://schemas.microsoft.com/office/powerpoint/2010/main" val="834085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63" y="0"/>
            <a:ext cx="12239063" cy="6858000"/>
          </a:xfrm>
        </p:spPr>
      </p:pic>
      <p:sp>
        <p:nvSpPr>
          <p:cNvPr id="8" name="Rectangle 7"/>
          <p:cNvSpPr/>
          <p:nvPr/>
        </p:nvSpPr>
        <p:spPr>
          <a:xfrm>
            <a:off x="2892115" y="361060"/>
            <a:ext cx="8912876" cy="676736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“According to a 2009 study, </a:t>
            </a:r>
            <a:r>
              <a:rPr kumimoji="0" lang="en-US" sz="2000" b="1" i="0" u="none" strike="noStrike" kern="1200" cap="none" spc="0" normalizeH="0" baseline="0" noProof="0" dirty="0">
                <a:ln>
                  <a:noFill/>
                </a:ln>
                <a:solidFill>
                  <a:srgbClr val="4B5459"/>
                </a:solidFill>
                <a:effectLst/>
                <a:highlight>
                  <a:srgbClr val="FFFF00"/>
                </a:highlight>
                <a:uLnTx/>
                <a:uFillTx/>
                <a:latin typeface="Myriad Pro" panose="020B0503030403020204" pitchFamily="34" charset="0"/>
                <a:ea typeface="Calibri" panose="020F0502020204030204" pitchFamily="34" charset="0"/>
                <a:cs typeface="Times New Roman" panose="02020603050405020304" pitchFamily="18" charset="0"/>
              </a:rPr>
              <a:t>American college students believe themselves to be less empathetic than previous generations.</a:t>
            </a:r>
            <a:r>
              <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 Taken over a period of time spanning three decades (1979-2009), the study surveyed a total of 13,737 college students about their perceived tendencies toward empathy and social concern.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“Dr. Sara </a:t>
            </a:r>
            <a:r>
              <a:rPr kumimoji="0" lang="en-US" sz="2000" b="1" i="0" u="none" strike="noStrike" kern="1200" cap="none" spc="0" normalizeH="0" baseline="0" noProof="0" dirty="0" err="1">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Konrath</a:t>
            </a:r>
            <a:r>
              <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 Assistant Professor at the Lilly Family School of Philanthropy at Indiana University and one of the authors of the 2009 study, spoke with BTR to discuss its findings.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“’What’s interesting is that [our study] didn’t look at the attitudes of previous generations toward college students, but actually </a:t>
            </a:r>
            <a:r>
              <a:rPr kumimoji="0" lang="en-US" sz="2000" b="1" i="0" u="none" strike="noStrike" kern="1200" cap="none" spc="0" normalizeH="0" baseline="0" noProof="0" dirty="0">
                <a:ln>
                  <a:noFill/>
                </a:ln>
                <a:solidFill>
                  <a:srgbClr val="4B5459"/>
                </a:solidFill>
                <a:effectLst/>
                <a:highlight>
                  <a:srgbClr val="FFFF00"/>
                </a:highlight>
                <a:uLnTx/>
                <a:uFillTx/>
                <a:latin typeface="Myriad Pro" panose="020B0503030403020204" pitchFamily="34" charset="0"/>
                <a:ea typeface="Calibri" panose="020F0502020204030204" pitchFamily="34" charset="0"/>
                <a:cs typeface="Times New Roman" panose="02020603050405020304" pitchFamily="18" charset="0"/>
              </a:rPr>
              <a:t>surveyed the beliefs of college students themselves</a:t>
            </a:r>
            <a:r>
              <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Konrath</a:t>
            </a:r>
            <a:r>
              <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 explains. ‘When asked about some core empathy traits, we tended to see responses such as, “I don’t think about others when they’re in need, when someone is suffering it doesn’t move me,” and so on</a:t>
            </a:r>
            <a:r>
              <a:rPr kumimoji="0" lang="en-US" sz="2000" b="1" i="0" u="none" strike="noStrike" kern="1200" cap="none" spc="0" normalizeH="0" baseline="0" noProof="0" dirty="0" smtClean="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200" cap="none" spc="0" normalizeH="0" baseline="0" noProof="0" dirty="0" smtClean="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Gentzel, T.  (2015, October 27).  Lifestyle:  Do Millennials Lack Empathy?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BTRtoday</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Retrieved from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http://www.btrtoday.com/read/lifeandtimes/misc-lifeandtimes/tuesday-life-times-70/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200" cap="none" spc="0" normalizeH="0" baseline="0" noProof="0" dirty="0">
              <a:ln>
                <a:noFill/>
              </a:ln>
              <a:solidFill>
                <a:srgbClr val="4B5459"/>
              </a:solidFill>
              <a:effectLst/>
              <a:uLnTx/>
              <a:uFillTx/>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6378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127" y="1023257"/>
            <a:ext cx="12147165" cy="4822372"/>
          </a:xfrm>
          <a:prstGeom prst="rect">
            <a:avLst/>
          </a:prstGeom>
        </p:spPr>
      </p:pic>
    </p:spTree>
    <p:extLst>
      <p:ext uri="{BB962C8B-B14F-4D97-AF65-F5344CB8AC3E}">
        <p14:creationId xmlns:p14="http://schemas.microsoft.com/office/powerpoint/2010/main" val="2263507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936" y="365125"/>
            <a:ext cx="8774863" cy="1325563"/>
          </a:xfrm>
        </p:spPr>
        <p:txBody>
          <a:bodyPr/>
          <a:lstStyle/>
          <a:p>
            <a:r>
              <a:rPr lang="en-US" dirty="0" smtClean="0">
                <a:latin typeface="Myriad Pro" panose="020B0503030403020204" pitchFamily="34" charset="0"/>
              </a:rPr>
              <a:t>Definition of empathy</a:t>
            </a:r>
            <a:endParaRPr lang="en-US" dirty="0">
              <a:latin typeface="Myriad Pro" panose="020B0503030403020204" pitchFamily="34" charset="0"/>
            </a:endParaRPr>
          </a:p>
        </p:txBody>
      </p:sp>
      <p:sp>
        <p:nvSpPr>
          <p:cNvPr id="3" name="Content Placeholder 2"/>
          <p:cNvSpPr>
            <a:spLocks noGrp="1"/>
          </p:cNvSpPr>
          <p:nvPr>
            <p:ph idx="1"/>
          </p:nvPr>
        </p:nvSpPr>
        <p:spPr>
          <a:xfrm>
            <a:off x="2726774" y="1825625"/>
            <a:ext cx="8627026" cy="4351338"/>
          </a:xfrm>
        </p:spPr>
        <p:txBody>
          <a:bodyPr/>
          <a:lstStyle/>
          <a:p>
            <a:r>
              <a:rPr lang="en-US" dirty="0" smtClean="0">
                <a:latin typeface="Myriad Pro" panose="020B0503030403020204" pitchFamily="34" charset="0"/>
              </a:rPr>
              <a:t>How do you define empathy?</a:t>
            </a:r>
          </a:p>
        </p:txBody>
      </p:sp>
      <p:pic>
        <p:nvPicPr>
          <p:cNvPr id="4" name="Picture 3"/>
          <p:cNvPicPr>
            <a:picLocks noChangeAspect="1"/>
          </p:cNvPicPr>
          <p:nvPr/>
        </p:nvPicPr>
        <p:blipFill>
          <a:blip r:embed="rId3"/>
          <a:stretch>
            <a:fillRect/>
          </a:stretch>
        </p:blipFill>
        <p:spPr>
          <a:xfrm>
            <a:off x="4336555" y="2419691"/>
            <a:ext cx="3667353" cy="3667353"/>
          </a:xfrm>
          <a:prstGeom prst="rect">
            <a:avLst/>
          </a:prstGeom>
        </p:spPr>
      </p:pic>
      <p:sp>
        <p:nvSpPr>
          <p:cNvPr id="5" name="Rectangle 4"/>
          <p:cNvSpPr/>
          <p:nvPr/>
        </p:nvSpPr>
        <p:spPr>
          <a:xfrm>
            <a:off x="4336554" y="6081067"/>
            <a:ext cx="3667353" cy="461665"/>
          </a:xfrm>
          <a:prstGeom prst="rect">
            <a:avLst/>
          </a:prstGeom>
        </p:spPr>
        <p:txBody>
          <a:bodyPr wrap="square">
            <a:spAutoFit/>
          </a:bodyPr>
          <a:lstStyle/>
          <a:p>
            <a:r>
              <a:rPr lang="en-US" sz="800" dirty="0">
                <a:latin typeface="Myriad Pro" panose="020B0503030403020204" pitchFamily="34" charset="0"/>
              </a:rPr>
              <a:t>https://www.dailymail.co.uk/news/article-3891088/The-orangutan-loves-pregnant-women-Rajang-filmed-kissing-baby-bump-glass-Colchester-Zoo-just-month-melting-hearts-similar-kiss.html</a:t>
            </a:r>
          </a:p>
        </p:txBody>
      </p:sp>
    </p:spTree>
    <p:extLst>
      <p:ext uri="{BB962C8B-B14F-4D97-AF65-F5344CB8AC3E}">
        <p14:creationId xmlns:p14="http://schemas.microsoft.com/office/powerpoint/2010/main" val="2287408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936" y="365125"/>
            <a:ext cx="8774863" cy="1325563"/>
          </a:xfrm>
        </p:spPr>
        <p:txBody>
          <a:bodyPr/>
          <a:lstStyle/>
          <a:p>
            <a:r>
              <a:rPr lang="en-US" dirty="0" smtClean="0">
                <a:latin typeface="Myriad Pro" panose="020B0503030403020204" pitchFamily="34" charset="0"/>
              </a:rPr>
              <a:t>Definition of empathy</a:t>
            </a:r>
            <a:endParaRPr lang="en-US" dirty="0">
              <a:latin typeface="Myriad Pro" panose="020B0503030403020204" pitchFamily="34" charset="0"/>
            </a:endParaRPr>
          </a:p>
        </p:txBody>
      </p:sp>
      <p:sp>
        <p:nvSpPr>
          <p:cNvPr id="3" name="Content Placeholder 2"/>
          <p:cNvSpPr>
            <a:spLocks noGrp="1"/>
          </p:cNvSpPr>
          <p:nvPr>
            <p:ph idx="1"/>
          </p:nvPr>
        </p:nvSpPr>
        <p:spPr>
          <a:xfrm>
            <a:off x="2726774" y="1825625"/>
            <a:ext cx="8627026" cy="4351338"/>
          </a:xfrm>
        </p:spPr>
        <p:txBody>
          <a:bodyPr/>
          <a:lstStyle/>
          <a:p>
            <a:r>
              <a:rPr lang="en-US" dirty="0" smtClean="0">
                <a:latin typeface="Myriad Pro" panose="020B0503030403020204" pitchFamily="34" charset="0"/>
              </a:rPr>
              <a:t>How do you define intercultural empathy?</a:t>
            </a:r>
          </a:p>
        </p:txBody>
      </p:sp>
      <p:pic>
        <p:nvPicPr>
          <p:cNvPr id="4" name="Picture 3"/>
          <p:cNvPicPr>
            <a:picLocks noChangeAspect="1"/>
          </p:cNvPicPr>
          <p:nvPr/>
        </p:nvPicPr>
        <p:blipFill>
          <a:blip r:embed="rId3"/>
          <a:stretch>
            <a:fillRect/>
          </a:stretch>
        </p:blipFill>
        <p:spPr>
          <a:xfrm>
            <a:off x="4787185" y="2466841"/>
            <a:ext cx="2543364" cy="3657600"/>
          </a:xfrm>
          <a:prstGeom prst="rect">
            <a:avLst/>
          </a:prstGeom>
        </p:spPr>
      </p:pic>
      <p:sp>
        <p:nvSpPr>
          <p:cNvPr id="5" name="Rectangle 4"/>
          <p:cNvSpPr/>
          <p:nvPr/>
        </p:nvSpPr>
        <p:spPr>
          <a:xfrm rot="10800000" flipV="1">
            <a:off x="4739947" y="6176963"/>
            <a:ext cx="2637839" cy="461665"/>
          </a:xfrm>
          <a:prstGeom prst="rect">
            <a:avLst/>
          </a:prstGeom>
        </p:spPr>
        <p:txBody>
          <a:bodyPr wrap="square">
            <a:spAutoFit/>
          </a:bodyPr>
          <a:lstStyle/>
          <a:p>
            <a:r>
              <a:rPr lang="en-US" sz="800" dirty="0">
                <a:latin typeface="Myriad Pro" panose="020B0503030403020204" pitchFamily="34" charset="0"/>
              </a:rPr>
              <a:t>https://www.sandiegouniontribune.com/sdut-bryant-promotes-chinese-in-calif-self-in-china-2011feb01-story.html</a:t>
            </a:r>
          </a:p>
        </p:txBody>
      </p:sp>
    </p:spTree>
    <p:extLst>
      <p:ext uri="{BB962C8B-B14F-4D97-AF65-F5344CB8AC3E}">
        <p14:creationId xmlns:p14="http://schemas.microsoft.com/office/powerpoint/2010/main" val="3521208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3206" y="365125"/>
            <a:ext cx="7760593" cy="1325563"/>
          </a:xfrm>
        </p:spPr>
        <p:txBody>
          <a:bodyPr/>
          <a:lstStyle/>
          <a:p>
            <a:r>
              <a:rPr lang="en-US" dirty="0" smtClean="0">
                <a:latin typeface="Myriad Pro" panose="020B0503030403020204" pitchFamily="34" charset="0"/>
              </a:rPr>
              <a:t>VALUE Rubric Definition of Intercultural Empathy</a:t>
            </a:r>
            <a:endParaRPr lang="en-US" dirty="0">
              <a:latin typeface="Myriad Pro" panose="020B0503030403020204" pitchFamily="34" charset="0"/>
            </a:endParaRPr>
          </a:p>
        </p:txBody>
      </p:sp>
      <p:sp>
        <p:nvSpPr>
          <p:cNvPr id="3" name="Content Placeholder 2"/>
          <p:cNvSpPr>
            <a:spLocks noGrp="1"/>
          </p:cNvSpPr>
          <p:nvPr>
            <p:ph idx="1"/>
          </p:nvPr>
        </p:nvSpPr>
        <p:spPr>
          <a:xfrm>
            <a:off x="2678806" y="2160476"/>
            <a:ext cx="8926132" cy="4351338"/>
          </a:xfrm>
        </p:spPr>
        <p:txBody>
          <a:bodyPr>
            <a:normAutofit/>
          </a:bodyPr>
          <a:lstStyle/>
          <a:p>
            <a:pPr lvl="0"/>
            <a:r>
              <a:rPr lang="en-US" sz="2400" dirty="0" smtClean="0">
                <a:latin typeface="Myriad Pro" panose="020B0503030403020204" pitchFamily="34" charset="0"/>
              </a:rPr>
              <a:t>Benchmark (1): Views </a:t>
            </a:r>
            <a:r>
              <a:rPr lang="en-US" sz="2400" dirty="0">
                <a:latin typeface="Myriad Pro" panose="020B0503030403020204" pitchFamily="34" charset="0"/>
              </a:rPr>
              <a:t>the experience of others but does so through own cultural worldview.</a:t>
            </a:r>
            <a:endParaRPr lang="en-US" sz="2400" dirty="0" smtClean="0">
              <a:latin typeface="Myriad Pro" panose="020B0503030403020204" pitchFamily="34" charset="0"/>
            </a:endParaRPr>
          </a:p>
          <a:p>
            <a:pPr lvl="0"/>
            <a:r>
              <a:rPr lang="en-US" sz="2400" dirty="0" smtClean="0">
                <a:latin typeface="Myriad Pro" panose="020B0503030403020204" pitchFamily="34" charset="0"/>
              </a:rPr>
              <a:t>Milestone (2): Identifies </a:t>
            </a:r>
            <a:r>
              <a:rPr lang="en-US" sz="2400" dirty="0">
                <a:latin typeface="Myriad Pro" panose="020B0503030403020204" pitchFamily="34" charset="0"/>
              </a:rPr>
              <a:t>components of other cultural perspectives but responds in all situations with own worldview.</a:t>
            </a:r>
          </a:p>
          <a:p>
            <a:pPr lvl="0"/>
            <a:r>
              <a:rPr lang="en-US" sz="2400" dirty="0" smtClean="0">
                <a:latin typeface="Myriad Pro" panose="020B0503030403020204" pitchFamily="34" charset="0"/>
              </a:rPr>
              <a:t>Milestone (3): Recognizes </a:t>
            </a:r>
            <a:r>
              <a:rPr lang="en-US" sz="2400" dirty="0">
                <a:latin typeface="Myriad Pro" panose="020B0503030403020204" pitchFamily="34" charset="0"/>
              </a:rPr>
              <a:t>intellectual and emotional dimensions of more than one worldview and sometimes uses more than one worldview in interactions.</a:t>
            </a:r>
          </a:p>
          <a:p>
            <a:pPr lvl="0"/>
            <a:r>
              <a:rPr lang="en-US" sz="2400" dirty="0" smtClean="0">
                <a:latin typeface="Myriad Pro" panose="020B0503030403020204" pitchFamily="34" charset="0"/>
              </a:rPr>
              <a:t>Capstone (4): Interprets </a:t>
            </a:r>
            <a:r>
              <a:rPr lang="en-US" sz="2400" dirty="0">
                <a:latin typeface="Myriad Pro" panose="020B0503030403020204" pitchFamily="34" charset="0"/>
              </a:rPr>
              <a:t>intercultural experience from the perspectives of own and more than one worldview and demonstrates ability to act in a supportive manner that recognizes the feelings of another cultural </a:t>
            </a:r>
            <a:r>
              <a:rPr lang="en-US" sz="2400" dirty="0" smtClean="0">
                <a:latin typeface="Myriad Pro" panose="020B0503030403020204" pitchFamily="34" charset="0"/>
              </a:rPr>
              <a:t>group.</a:t>
            </a:r>
            <a:endParaRPr lang="en-US" sz="2400" dirty="0">
              <a:latin typeface="Myriad Pro" panose="020B0503030403020204" pitchFamily="34" charset="0"/>
            </a:endParaRPr>
          </a:p>
          <a:p>
            <a:pPr marL="0" indent="0">
              <a:buNone/>
            </a:pPr>
            <a:endParaRPr lang="en-US" sz="2400" dirty="0">
              <a:latin typeface="Myriad Pro" panose="020B0503030403020204" pitchFamily="34" charset="0"/>
            </a:endParaRPr>
          </a:p>
        </p:txBody>
      </p:sp>
      <p:sp>
        <p:nvSpPr>
          <p:cNvPr id="5" name="Rectangle 4"/>
          <p:cNvSpPr/>
          <p:nvPr/>
        </p:nvSpPr>
        <p:spPr>
          <a:xfrm>
            <a:off x="5587624" y="6591699"/>
            <a:ext cx="2757486" cy="215444"/>
          </a:xfrm>
          <a:prstGeom prst="rect">
            <a:avLst/>
          </a:prstGeom>
        </p:spPr>
        <p:txBody>
          <a:bodyPr wrap="none">
            <a:spAutoFit/>
          </a:bodyPr>
          <a:lstStyle/>
          <a:p>
            <a:r>
              <a:rPr lang="en-US" sz="800" dirty="0"/>
              <a:t>https://www.aacu.org/value/rubrics/intercultural-knowledge</a:t>
            </a:r>
          </a:p>
        </p:txBody>
      </p:sp>
      <p:pic>
        <p:nvPicPr>
          <p:cNvPr id="1028" name="Picture 4"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11" y="479344"/>
            <a:ext cx="1070795" cy="114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0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70354704"/>
              </p:ext>
            </p:extLst>
          </p:nvPr>
        </p:nvGraphicFramePr>
        <p:xfrm>
          <a:off x="1475705" y="413164"/>
          <a:ext cx="10515600" cy="427730"/>
        </p:xfrm>
        <a:graphic>
          <a:graphicData uri="http://schemas.openxmlformats.org/drawingml/2006/table">
            <a:tbl>
              <a:tblPr/>
              <a:tblGrid>
                <a:gridCol w="9450801">
                  <a:extLst>
                    <a:ext uri="{9D8B030D-6E8A-4147-A177-3AD203B41FA5}">
                      <a16:colId xmlns:a16="http://schemas.microsoft.com/office/drawing/2014/main" val="1971723283"/>
                    </a:ext>
                  </a:extLst>
                </a:gridCol>
                <a:gridCol w="1064799">
                  <a:extLst>
                    <a:ext uri="{9D8B030D-6E8A-4147-A177-3AD203B41FA5}">
                      <a16:colId xmlns:a16="http://schemas.microsoft.com/office/drawing/2014/main" val="2803933438"/>
                    </a:ext>
                  </a:extLst>
                </a:gridCol>
              </a:tblGrid>
              <a:tr h="427730">
                <a:tc>
                  <a:txBody>
                    <a:bodyPr/>
                    <a:lstStyle/>
                    <a:p>
                      <a:pPr marL="0" marR="0" algn="ctr">
                        <a:spcBef>
                          <a:spcPts val="0"/>
                        </a:spcBef>
                        <a:spcAft>
                          <a:spcPts val="0"/>
                        </a:spcAft>
                      </a:pPr>
                      <a:r>
                        <a:rPr lang="en-US" sz="1800" b="1" kern="150" cap="small" dirty="0">
                          <a:solidFill>
                            <a:srgbClr val="000000"/>
                          </a:solidFill>
                          <a:effectLst/>
                          <a:latin typeface="Garamond" panose="02020404030301010803" pitchFamily="18" charset="0"/>
                          <a:ea typeface="Times New Roman" panose="02020603050405020304" pitchFamily="18" charset="0"/>
                          <a:cs typeface="Tahoma" panose="020B0604030504040204" pitchFamily="34" charset="0"/>
                        </a:rPr>
                        <a:t>Intercultural </a:t>
                      </a:r>
                      <a:r>
                        <a:rPr lang="ru-RU" sz="1800" b="1" kern="150" cap="small" dirty="0">
                          <a:solidFill>
                            <a:srgbClr val="000000"/>
                          </a:solidFill>
                          <a:effectLst/>
                          <a:latin typeface="Garamond" panose="02020404030301010803" pitchFamily="18" charset="0"/>
                          <a:ea typeface="Times New Roman" panose="02020603050405020304" pitchFamily="18" charset="0"/>
                          <a:cs typeface="Tahoma" panose="020B0604030504040204" pitchFamily="34" charset="0"/>
                        </a:rPr>
                        <a:t>Knowledge and Competence VALUE Rubric</a:t>
                      </a:r>
                      <a:endParaRPr lang="en-US" sz="1100" kern="150" dirty="0">
                        <a:effectLst/>
                        <a:latin typeface="Times New Roman" panose="02020603050405020304" pitchFamily="18" charset="0"/>
                        <a:ea typeface="Times New Roman" panose="02020603050405020304" pitchFamily="18" charset="0"/>
                        <a:cs typeface="Tahoma" panose="020B0604030504040204" pitchFamily="34" charset="0"/>
                      </a:endParaRPr>
                    </a:p>
                    <a:p>
                      <a:pPr marL="0" marR="0" algn="ctr">
                        <a:spcBef>
                          <a:spcPts val="0"/>
                        </a:spcBef>
                        <a:spcAft>
                          <a:spcPts val="0"/>
                        </a:spcAft>
                      </a:pPr>
                      <a:r>
                        <a:rPr lang="en-US" sz="1000" i="1" kern="150" dirty="0">
                          <a:effectLst/>
                          <a:latin typeface="Garamond" panose="02020404030301010803" pitchFamily="18" charset="0"/>
                          <a:ea typeface="Helvetica" panose="020B0604020202020204" pitchFamily="34" charset="0"/>
                          <a:cs typeface="Helvetica" panose="020B0604020202020204" pitchFamily="34" charset="0"/>
                        </a:rPr>
                        <a:t>f</a:t>
                      </a:r>
                      <a:r>
                        <a:rPr lang="ru-RU" sz="1000" i="1" kern="150" dirty="0">
                          <a:effectLst/>
                          <a:latin typeface="Garamond" panose="02020404030301010803" pitchFamily="18" charset="0"/>
                          <a:ea typeface="Helvetica" panose="020B0604020202020204" pitchFamily="34" charset="0"/>
                          <a:cs typeface="Helvetica" panose="020B0604020202020204" pitchFamily="34" charset="0"/>
                        </a:rPr>
                        <a:t>or more information</a:t>
                      </a:r>
                      <a:r>
                        <a:rPr lang="en-US" sz="1000" i="1" kern="150" dirty="0">
                          <a:effectLst/>
                          <a:latin typeface="Garamond" panose="02020404030301010803" pitchFamily="18" charset="0"/>
                          <a:ea typeface="Helvetica" panose="020B0604020202020204" pitchFamily="34" charset="0"/>
                          <a:cs typeface="Helvetica" panose="020B0604020202020204" pitchFamily="34" charset="0"/>
                        </a:rPr>
                        <a:t>, </a:t>
                      </a:r>
                      <a:r>
                        <a:rPr lang="ru-RU" sz="1000" i="1" kern="150" dirty="0">
                          <a:effectLst/>
                          <a:latin typeface="Garamond" panose="02020404030301010803" pitchFamily="18" charset="0"/>
                          <a:ea typeface="Helvetica" panose="020B0604020202020204" pitchFamily="34" charset="0"/>
                          <a:cs typeface="Helvetica" panose="020B0604020202020204" pitchFamily="34" charset="0"/>
                        </a:rPr>
                        <a:t>please </a:t>
                      </a:r>
                      <a:r>
                        <a:rPr lang="en-US" sz="1000" i="1" kern="150" dirty="0">
                          <a:effectLst/>
                          <a:latin typeface="Garamond" panose="02020404030301010803" pitchFamily="18" charset="0"/>
                          <a:ea typeface="Helvetica" panose="020B0604020202020204" pitchFamily="34" charset="0"/>
                          <a:cs typeface="Helvetica" panose="020B0604020202020204" pitchFamily="34" charset="0"/>
                        </a:rPr>
                        <a:t>contact value</a:t>
                      </a:r>
                      <a:r>
                        <a:rPr lang="ru-RU" sz="1000" i="1" kern="150" dirty="0">
                          <a:effectLst/>
                          <a:latin typeface="Garamond" panose="02020404030301010803" pitchFamily="18" charset="0"/>
                          <a:ea typeface="Helvetica" panose="020B0604020202020204" pitchFamily="34" charset="0"/>
                          <a:cs typeface="Helvetica" panose="020B0604020202020204" pitchFamily="34" charset="0"/>
                        </a:rPr>
                        <a:t>@</a:t>
                      </a:r>
                      <a:r>
                        <a:rPr lang="en-US" sz="1000" i="1" kern="150" dirty="0">
                          <a:effectLst/>
                          <a:latin typeface="Garamond" panose="02020404030301010803" pitchFamily="18" charset="0"/>
                          <a:ea typeface="Helvetica" panose="020B0604020202020204" pitchFamily="34" charset="0"/>
                          <a:cs typeface="Helvetica" panose="020B0604020202020204" pitchFamily="34" charset="0"/>
                        </a:rPr>
                        <a:t>aacu.org</a:t>
                      </a:r>
                      <a:endParaRPr lang="en-US" sz="11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0" marR="0" marT="0" marB="0">
                    <a:lnL>
                      <a:noFill/>
                    </a:lnL>
                    <a:lnR>
                      <a:noFill/>
                    </a:lnR>
                    <a:lnT>
                      <a:noFill/>
                    </a:lnT>
                    <a:lnB>
                      <a:noFill/>
                    </a:lnB>
                  </a:tcPr>
                </a:tc>
                <a:tc>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ru-RU" sz="900" kern="150" dirty="0">
                        <a:effectLst/>
                        <a:latin typeface="Garamond" panose="02020404030301010803" pitchFamily="18" charset="0"/>
                        <a:ea typeface="Times New Roman" panose="02020603050405020304" pitchFamily="18" charset="0"/>
                        <a:cs typeface="Tahoma" panose="020B0604030504040204" pitchFamily="34" charset="0"/>
                      </a:endParaRPr>
                    </a:p>
                  </a:txBody>
                  <a:tcPr marL="0" marR="0" marT="0" marB="0">
                    <a:lnL>
                      <a:noFill/>
                    </a:lnL>
                    <a:lnR>
                      <a:noFill/>
                    </a:lnR>
                    <a:lnT>
                      <a:noFill/>
                    </a:lnT>
                    <a:lnB>
                      <a:noFill/>
                    </a:lnB>
                  </a:tcPr>
                </a:tc>
                <a:extLst>
                  <a:ext uri="{0D108BD9-81ED-4DB2-BD59-A6C34878D82A}">
                    <a16:rowId xmlns:a16="http://schemas.microsoft.com/office/drawing/2014/main" val="3020953144"/>
                  </a:ext>
                </a:extLst>
              </a:tr>
            </a:tbl>
          </a:graphicData>
        </a:graphic>
      </p:graphicFrame>
      <p:pic>
        <p:nvPicPr>
          <p:cNvPr id="3073" name="graphic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5462" y="389794"/>
            <a:ext cx="1149350" cy="603250"/>
          </a:xfrm>
          <a:prstGeom prst="rect">
            <a:avLst/>
          </a:prstGeom>
          <a:solidFill>
            <a:srgbClr val="FFFFFF"/>
          </a:solidFill>
        </p:spPr>
      </p:pic>
      <p:sp>
        <p:nvSpPr>
          <p:cNvPr id="7" name="Rectangle 6"/>
          <p:cNvSpPr/>
          <p:nvPr/>
        </p:nvSpPr>
        <p:spPr>
          <a:xfrm>
            <a:off x="1" y="1480053"/>
            <a:ext cx="12191999" cy="5716950"/>
          </a:xfrm>
          <a:prstGeom prst="rect">
            <a:avLst/>
          </a:prstGeom>
        </p:spPr>
        <p:txBody>
          <a:bodyPr wrap="square">
            <a:spAutoFit/>
          </a:bodyPr>
          <a:lstStyle/>
          <a:p>
            <a:r>
              <a:rPr lang="ru-RU" sz="800" kern="150" dirty="0">
                <a:latin typeface="Garamond" panose="02020404030301010803" pitchFamily="18" charset="0"/>
                <a:ea typeface="Times New Roman" panose="02020603050405020304" pitchFamily="18" charset="0"/>
              </a:rPr>
              <a:t>The VALUE rubrics were developed by teams of faculty experts representing colleges and universities across the United States through a process that examined many existing campus rubrics and related documents for each learning outcome and incorporated additional feedback from faculty. The rubrics articulate fundamental criteria for each learning outcome, with performance descriptors demonstrating progressively more sophisticated levels of attainment. The rubrics are intended for institutional-level use in evaluating and discussing student learning, not for grading. The core expectations articulated in all 15 of the VALUE rubrics can and should be translated into the language of individual campuses, disciplines, and even courses.  The utility of the VALUE rubrics is to position learning at all undergraduate levels within a basic framework of expectations such that evidence of learning can by shared nationally through a common dialog and understanding of student success.</a:t>
            </a:r>
            <a:endParaRPr lang="en-US" sz="800" kern="150" dirty="0">
              <a:latin typeface="Times New Roman" panose="02020603050405020304" pitchFamily="18" charset="0"/>
              <a:ea typeface="Times New Roman" panose="02020603050405020304" pitchFamily="18" charset="0"/>
            </a:endParaRPr>
          </a:p>
          <a:p>
            <a:r>
              <a:rPr lang="ru-RU" sz="800" kern="150" dirty="0">
                <a:latin typeface="Garamond" panose="02020404030301010803" pitchFamily="18" charset="0"/>
                <a:ea typeface="Times New Roman" panose="02020603050405020304" pitchFamily="18" charset="0"/>
              </a:rPr>
              <a:t> </a:t>
            </a:r>
            <a:endParaRPr lang="en-US" sz="800" kern="150" dirty="0">
              <a:latin typeface="Times New Roman" panose="02020603050405020304" pitchFamily="18" charset="0"/>
              <a:ea typeface="Times New Roman" panose="02020603050405020304" pitchFamily="18" charset="0"/>
            </a:endParaRPr>
          </a:p>
          <a:p>
            <a:pPr algn="ctr"/>
            <a:r>
              <a:rPr lang="ru-RU" sz="800" b="1" kern="150" dirty="0">
                <a:latin typeface="Garamond" panose="02020404030301010803" pitchFamily="18" charset="0"/>
                <a:ea typeface="Times New Roman" panose="02020603050405020304" pitchFamily="18" charset="0"/>
              </a:rPr>
              <a:t>Definition</a:t>
            </a:r>
            <a:endParaRPr lang="en-US" sz="800" kern="150" dirty="0">
              <a:latin typeface="Times New Roman" panose="02020603050405020304" pitchFamily="18" charset="0"/>
              <a:ea typeface="Times New Roman" panose="02020603050405020304" pitchFamily="18" charset="0"/>
            </a:endParaRPr>
          </a:p>
          <a:p>
            <a:r>
              <a:rPr lang="ru-RU" sz="800" kern="150" dirty="0">
                <a:latin typeface="Garamond" panose="02020404030301010803" pitchFamily="18" charset="0"/>
                <a:ea typeface="Times New Roman" panose="02020603050405020304" pitchFamily="18" charset="0"/>
              </a:rPr>
              <a:t>	Intercultural Knowledge and Competence is "a set of cognitive, affective, and behavioral skills and characteristics that support effective and appropriate interaction in a variety of cultural contexts.”  (Bennett, J. M. 2008. Transformative training: Designing programs for culture learning</a:t>
            </a:r>
            <a:r>
              <a:rPr lang="en-US" sz="800" kern="150" dirty="0">
                <a:latin typeface="Garamond" panose="02020404030301010803" pitchFamily="18" charset="0"/>
                <a:ea typeface="Times New Roman" panose="02020603050405020304" pitchFamily="18" charset="0"/>
              </a:rPr>
              <a:t>. I</a:t>
            </a:r>
            <a:r>
              <a:rPr lang="ru-RU" sz="800" kern="150" dirty="0">
                <a:latin typeface="Garamond" panose="02020404030301010803" pitchFamily="18" charset="0"/>
                <a:ea typeface="Times New Roman" panose="02020603050405020304" pitchFamily="18" charset="0"/>
              </a:rPr>
              <a:t>n </a:t>
            </a:r>
            <a:r>
              <a:rPr lang="ru-RU" sz="800" i="1" kern="150" dirty="0">
                <a:latin typeface="Garamond" panose="02020404030301010803" pitchFamily="18" charset="0"/>
                <a:ea typeface="Times New Roman" panose="02020603050405020304" pitchFamily="18" charset="0"/>
              </a:rPr>
              <a:t>Contemporary leadership and intercultural competence: Understanding and utilizing cultural diversity to build successful organizations</a:t>
            </a:r>
            <a:r>
              <a:rPr lang="en-US" sz="800" kern="150" dirty="0">
                <a:latin typeface="Garamond" panose="02020404030301010803" pitchFamily="18" charset="0"/>
                <a:ea typeface="Times New Roman" panose="02020603050405020304" pitchFamily="18" charset="0"/>
              </a:rPr>
              <a:t>, ed. </a:t>
            </a:r>
            <a:r>
              <a:rPr lang="ru-RU" sz="800" kern="150" dirty="0">
                <a:latin typeface="Garamond" panose="02020404030301010803" pitchFamily="18" charset="0"/>
                <a:ea typeface="Times New Roman" panose="02020603050405020304" pitchFamily="18" charset="0"/>
              </a:rPr>
              <a:t>M. A. Moodian</a:t>
            </a:r>
            <a:r>
              <a:rPr lang="en-US" sz="800" kern="150" dirty="0">
                <a:latin typeface="Garamond" panose="02020404030301010803" pitchFamily="18" charset="0"/>
                <a:ea typeface="Times New Roman" panose="02020603050405020304" pitchFamily="18" charset="0"/>
              </a:rPr>
              <a:t>, 95-110. </a:t>
            </a:r>
            <a:r>
              <a:rPr lang="ru-RU" sz="800" kern="150" dirty="0">
                <a:latin typeface="Garamond" panose="02020404030301010803" pitchFamily="18" charset="0"/>
                <a:ea typeface="Times New Roman" panose="02020603050405020304" pitchFamily="18" charset="0"/>
              </a:rPr>
              <a:t>Thousand Oaks, CA: Sage.</a:t>
            </a:r>
            <a:r>
              <a:rPr lang="en-US" sz="800" kern="150" dirty="0">
                <a:latin typeface="Garamond" panose="02020404030301010803" pitchFamily="18" charset="0"/>
                <a:ea typeface="Times New Roman" panose="02020603050405020304" pitchFamily="18" charset="0"/>
              </a:rPr>
              <a:t>)</a:t>
            </a:r>
            <a:endParaRPr lang="en-US" sz="800" kern="150" dirty="0">
              <a:latin typeface="Times New Roman" panose="02020603050405020304" pitchFamily="18" charset="0"/>
              <a:ea typeface="Times New Roman" panose="02020603050405020304" pitchFamily="18" charset="0"/>
            </a:endParaRPr>
          </a:p>
          <a:p>
            <a:r>
              <a:rPr lang="ru-RU" sz="800" kern="150" dirty="0">
                <a:latin typeface="Garamond" panose="02020404030301010803" pitchFamily="18" charset="0"/>
                <a:ea typeface="Times New Roman" panose="02020603050405020304" pitchFamily="18" charset="0"/>
              </a:rPr>
              <a:t> </a:t>
            </a:r>
            <a:endParaRPr lang="en-US" sz="800" kern="150" dirty="0">
              <a:latin typeface="Times New Roman" panose="02020603050405020304" pitchFamily="18" charset="0"/>
              <a:ea typeface="Times New Roman" panose="02020603050405020304" pitchFamily="18" charset="0"/>
            </a:endParaRPr>
          </a:p>
          <a:p>
            <a:pPr algn="ctr"/>
            <a:r>
              <a:rPr lang="ru-RU" sz="800" b="1" kern="150" dirty="0">
                <a:latin typeface="Garamond" panose="02020404030301010803" pitchFamily="18" charset="0"/>
                <a:ea typeface="Times New Roman" panose="02020603050405020304" pitchFamily="18" charset="0"/>
              </a:rPr>
              <a:t>Framing Language</a:t>
            </a:r>
            <a:endParaRPr lang="en-US" sz="800" kern="150" dirty="0">
              <a:latin typeface="Times New Roman" panose="02020603050405020304" pitchFamily="18" charset="0"/>
              <a:ea typeface="Times New Roman" panose="02020603050405020304" pitchFamily="18" charset="0"/>
            </a:endParaRPr>
          </a:p>
          <a:p>
            <a:r>
              <a:rPr lang="ru-RU" sz="800" kern="150" dirty="0">
                <a:latin typeface="Garamond" panose="02020404030301010803" pitchFamily="18" charset="0"/>
                <a:ea typeface="Times New Roman" panose="02020603050405020304" pitchFamily="18" charset="0"/>
              </a:rPr>
              <a:t>	The call to integrate intercultural knowledge and competence into the heart of education is an imperative born of seeing ourselves as members of a world community, knowing that we share the future with others. Beyond mere exposure to culturally different others, the campus community requires the capacity to:  meaningfully engage those others, place social justice in historical and political context, and put culture at the core of transformative learning. The intercultural knowledge and competence rubric suggests a systematic way to measure our capacity to identify our own cultural patterns, compare and contrast them with others, and adapt empathically and flexibly to unfamiliar ways of being.</a:t>
            </a:r>
            <a:endParaRPr lang="en-US" sz="800" kern="150" dirty="0">
              <a:latin typeface="Times New Roman" panose="02020603050405020304" pitchFamily="18" charset="0"/>
              <a:ea typeface="Times New Roman" panose="02020603050405020304" pitchFamily="18" charset="0"/>
            </a:endParaRPr>
          </a:p>
          <a:p>
            <a:r>
              <a:rPr lang="ru-RU" sz="800" kern="150" dirty="0">
                <a:latin typeface="Garamond" panose="02020404030301010803" pitchFamily="18" charset="0"/>
                <a:ea typeface="Times New Roman" panose="02020603050405020304" pitchFamily="18" charset="0"/>
              </a:rPr>
              <a:t>	The levels of this rubric are informed in part by M. Bennett's Developmental Model of Intercultural Sensitivity (Bennett, M.J. 1993</a:t>
            </a:r>
            <a:r>
              <a:rPr lang="en-US" sz="800" kern="150" dirty="0">
                <a:latin typeface="Garamond" panose="02020404030301010803" pitchFamily="18" charset="0"/>
                <a:ea typeface="Times New Roman" panose="02020603050405020304" pitchFamily="18" charset="0"/>
              </a:rPr>
              <a:t>. </a:t>
            </a:r>
            <a:r>
              <a:rPr lang="ru-RU" sz="800" kern="150" dirty="0">
                <a:latin typeface="Garamond" panose="02020404030301010803" pitchFamily="18" charset="0"/>
                <a:ea typeface="Times New Roman" panose="02020603050405020304" pitchFamily="18" charset="0"/>
              </a:rPr>
              <a:t>Towards </a:t>
            </a:r>
            <a:r>
              <a:rPr lang="en-US" sz="800" kern="150" dirty="0">
                <a:latin typeface="Garamond" panose="02020404030301010803" pitchFamily="18" charset="0"/>
                <a:ea typeface="Times New Roman" panose="02020603050405020304" pitchFamily="18" charset="0"/>
              </a:rPr>
              <a:t>e</a:t>
            </a:r>
            <a:r>
              <a:rPr lang="ru-RU" sz="800" kern="150" dirty="0">
                <a:latin typeface="Garamond" panose="02020404030301010803" pitchFamily="18" charset="0"/>
                <a:ea typeface="Times New Roman" panose="02020603050405020304" pitchFamily="18" charset="0"/>
              </a:rPr>
              <a:t>thnorelativism: A </a:t>
            </a:r>
            <a:r>
              <a:rPr lang="en-US" sz="800" kern="150" dirty="0">
                <a:latin typeface="Garamond" panose="02020404030301010803" pitchFamily="18" charset="0"/>
                <a:ea typeface="Times New Roman" panose="02020603050405020304" pitchFamily="18" charset="0"/>
              </a:rPr>
              <a:t>d</a:t>
            </a:r>
            <a:r>
              <a:rPr lang="ru-RU" sz="800" kern="150" dirty="0">
                <a:latin typeface="Garamond" panose="02020404030301010803" pitchFamily="18" charset="0"/>
                <a:ea typeface="Times New Roman" panose="02020603050405020304" pitchFamily="18" charset="0"/>
              </a:rPr>
              <a:t>evelopmental </a:t>
            </a:r>
            <a:r>
              <a:rPr lang="en-US" sz="800" kern="150" dirty="0">
                <a:latin typeface="Garamond" panose="02020404030301010803" pitchFamily="18" charset="0"/>
                <a:ea typeface="Times New Roman" panose="02020603050405020304" pitchFamily="18" charset="0"/>
              </a:rPr>
              <a:t>m</a:t>
            </a:r>
            <a:r>
              <a:rPr lang="ru-RU" sz="800" kern="150" dirty="0">
                <a:latin typeface="Garamond" panose="02020404030301010803" pitchFamily="18" charset="0"/>
                <a:ea typeface="Times New Roman" panose="02020603050405020304" pitchFamily="18" charset="0"/>
              </a:rPr>
              <a:t>odel of </a:t>
            </a:r>
            <a:r>
              <a:rPr lang="en-US" sz="800" kern="150" dirty="0">
                <a:latin typeface="Garamond" panose="02020404030301010803" pitchFamily="18" charset="0"/>
                <a:ea typeface="Times New Roman" panose="02020603050405020304" pitchFamily="18" charset="0"/>
              </a:rPr>
              <a:t>i</a:t>
            </a:r>
            <a:r>
              <a:rPr lang="ru-RU" sz="800" kern="150" dirty="0">
                <a:latin typeface="Garamond" panose="02020404030301010803" pitchFamily="18" charset="0"/>
                <a:ea typeface="Times New Roman" panose="02020603050405020304" pitchFamily="18" charset="0"/>
              </a:rPr>
              <a:t>ntercultural </a:t>
            </a:r>
            <a:r>
              <a:rPr lang="en-US" sz="800" kern="150" dirty="0">
                <a:latin typeface="Garamond" panose="02020404030301010803" pitchFamily="18" charset="0"/>
                <a:ea typeface="Times New Roman" panose="02020603050405020304" pitchFamily="18" charset="0"/>
              </a:rPr>
              <a:t>s</a:t>
            </a:r>
            <a:r>
              <a:rPr lang="ru-RU" sz="800" kern="150" dirty="0">
                <a:latin typeface="Garamond" panose="02020404030301010803" pitchFamily="18" charset="0"/>
                <a:ea typeface="Times New Roman" panose="02020603050405020304" pitchFamily="18" charset="0"/>
              </a:rPr>
              <a:t>ensitity</a:t>
            </a:r>
            <a:r>
              <a:rPr lang="en-US" sz="800" kern="150" dirty="0">
                <a:latin typeface="Garamond" panose="02020404030301010803" pitchFamily="18" charset="0"/>
                <a:ea typeface="Times New Roman" panose="02020603050405020304" pitchFamily="18" charset="0"/>
              </a:rPr>
              <a:t>.</a:t>
            </a:r>
            <a:r>
              <a:rPr lang="ru-RU" sz="800" kern="150" dirty="0">
                <a:latin typeface="Garamond" panose="02020404030301010803" pitchFamily="18" charset="0"/>
                <a:ea typeface="Times New Roman" panose="02020603050405020304" pitchFamily="18" charset="0"/>
              </a:rPr>
              <a:t> In </a:t>
            </a:r>
            <a:r>
              <a:rPr lang="ru-RU" sz="800" i="1" kern="150" dirty="0">
                <a:latin typeface="Garamond" panose="02020404030301010803" pitchFamily="18" charset="0"/>
                <a:ea typeface="Times New Roman" panose="02020603050405020304" pitchFamily="18" charset="0"/>
              </a:rPr>
              <a:t>Education for the </a:t>
            </a:r>
            <a:r>
              <a:rPr lang="en-US" sz="800" i="1" kern="150" dirty="0">
                <a:latin typeface="Garamond" panose="02020404030301010803" pitchFamily="18" charset="0"/>
                <a:ea typeface="Times New Roman" panose="02020603050405020304" pitchFamily="18" charset="0"/>
              </a:rPr>
              <a:t>i</a:t>
            </a:r>
            <a:r>
              <a:rPr lang="ru-RU" sz="800" i="1" kern="150" dirty="0">
                <a:latin typeface="Garamond" panose="02020404030301010803" pitchFamily="18" charset="0"/>
                <a:ea typeface="Times New Roman" panose="02020603050405020304" pitchFamily="18" charset="0"/>
              </a:rPr>
              <a:t>ntercultural </a:t>
            </a:r>
            <a:r>
              <a:rPr lang="en-US" sz="800" i="1" kern="150" dirty="0">
                <a:latin typeface="Garamond" panose="02020404030301010803" pitchFamily="18" charset="0"/>
                <a:ea typeface="Times New Roman" panose="02020603050405020304" pitchFamily="18" charset="0"/>
              </a:rPr>
              <a:t>e</a:t>
            </a:r>
            <a:r>
              <a:rPr lang="ru-RU" sz="800" i="1" kern="150" dirty="0">
                <a:latin typeface="Garamond" panose="02020404030301010803" pitchFamily="18" charset="0"/>
                <a:ea typeface="Times New Roman" panose="02020603050405020304" pitchFamily="18" charset="0"/>
              </a:rPr>
              <a:t>xperience</a:t>
            </a:r>
            <a:r>
              <a:rPr lang="ru-RU" sz="800" kern="150" dirty="0">
                <a:latin typeface="Garamond" panose="02020404030301010803" pitchFamily="18" charset="0"/>
                <a:ea typeface="Times New Roman" panose="02020603050405020304" pitchFamily="18" charset="0"/>
              </a:rPr>
              <a:t>, ed</a:t>
            </a:r>
            <a:r>
              <a:rPr lang="en-US" sz="800" kern="150" dirty="0">
                <a:latin typeface="Garamond" panose="02020404030301010803" pitchFamily="18" charset="0"/>
                <a:ea typeface="Times New Roman" panose="02020603050405020304" pitchFamily="18" charset="0"/>
              </a:rPr>
              <a:t>.</a:t>
            </a:r>
            <a:r>
              <a:rPr lang="ru-RU" sz="800" kern="150" dirty="0">
                <a:latin typeface="Garamond" panose="02020404030301010803" pitchFamily="18" charset="0"/>
                <a:ea typeface="Times New Roman" panose="02020603050405020304" pitchFamily="18" charset="0"/>
              </a:rPr>
              <a:t> R. M. Paige</a:t>
            </a:r>
            <a:r>
              <a:rPr lang="en-US" sz="800" kern="150" dirty="0">
                <a:latin typeface="Garamond" panose="02020404030301010803" pitchFamily="18" charset="0"/>
                <a:ea typeface="Times New Roman" panose="02020603050405020304" pitchFamily="18" charset="0"/>
              </a:rPr>
              <a:t>,</a:t>
            </a:r>
            <a:r>
              <a:rPr lang="ru-RU" sz="800" kern="150" dirty="0">
                <a:latin typeface="Garamond" panose="02020404030301010803" pitchFamily="18" charset="0"/>
                <a:ea typeface="Times New Roman" panose="02020603050405020304" pitchFamily="18" charset="0"/>
              </a:rPr>
              <a:t> 22-71. Yarmouth, ME: Intercultural Press).  In addition, the criteria in this rubric are informed in part by D.K. Deardorff's intercultural framework which is the first research-based consensus model of intercultural competence (Deardorff, D.K. 2006</a:t>
            </a:r>
            <a:r>
              <a:rPr lang="en-US" sz="800" kern="150" dirty="0">
                <a:latin typeface="Garamond" panose="02020404030301010803" pitchFamily="18" charset="0"/>
                <a:ea typeface="Times New Roman" panose="02020603050405020304" pitchFamily="18" charset="0"/>
              </a:rPr>
              <a:t>. </a:t>
            </a:r>
            <a:r>
              <a:rPr lang="ru-RU" sz="800" kern="150" dirty="0">
                <a:latin typeface="Garamond" panose="02020404030301010803" pitchFamily="18" charset="0"/>
                <a:ea typeface="Times New Roman" panose="02020603050405020304" pitchFamily="18" charset="0"/>
              </a:rPr>
              <a:t>The identification and assessment of intercultural competence as a student outcome of internationalization</a:t>
            </a:r>
            <a:r>
              <a:rPr lang="en-US" sz="800" kern="150" dirty="0">
                <a:latin typeface="Garamond" panose="02020404030301010803" pitchFamily="18" charset="0"/>
                <a:ea typeface="Times New Roman" panose="02020603050405020304" pitchFamily="18" charset="0"/>
              </a:rPr>
              <a:t>. </a:t>
            </a:r>
            <a:r>
              <a:rPr lang="ru-RU" sz="800" i="1" kern="150" dirty="0">
                <a:latin typeface="Garamond" panose="02020404030301010803" pitchFamily="18" charset="0"/>
                <a:ea typeface="Times New Roman" panose="02020603050405020304" pitchFamily="18" charset="0"/>
              </a:rPr>
              <a:t>Journal of Studies in International Education</a:t>
            </a:r>
            <a:r>
              <a:rPr lang="ru-RU" sz="800" kern="150" dirty="0">
                <a:latin typeface="Garamond" panose="02020404030301010803" pitchFamily="18" charset="0"/>
                <a:ea typeface="Times New Roman" panose="02020603050405020304" pitchFamily="18" charset="0"/>
              </a:rPr>
              <a:t> 10</a:t>
            </a:r>
            <a:r>
              <a:rPr lang="en-US" sz="800" kern="150" dirty="0">
                <a:latin typeface="Garamond" panose="02020404030301010803" pitchFamily="18" charset="0"/>
                <a:ea typeface="Times New Roman" panose="02020603050405020304" pitchFamily="18" charset="0"/>
              </a:rPr>
              <a:t>(3): </a:t>
            </a:r>
            <a:r>
              <a:rPr lang="ru-RU" sz="800" kern="150" dirty="0">
                <a:latin typeface="Garamond" panose="02020404030301010803" pitchFamily="18" charset="0"/>
                <a:ea typeface="Times New Roman" panose="02020603050405020304" pitchFamily="18" charset="0"/>
              </a:rPr>
              <a:t>241-266).  It is also important to understand that intercultural knowledge and competence is more complex than what is reflected in this rubric.  This rubric identifies six of the key components of intercultural knowledge and competence, but there are other components as identified in the Deardorff model and in other research.</a:t>
            </a:r>
            <a:endParaRPr lang="en-US" sz="800" kern="150" dirty="0">
              <a:latin typeface="Times New Roman" panose="02020603050405020304" pitchFamily="18" charset="0"/>
              <a:ea typeface="Times New Roman" panose="02020603050405020304" pitchFamily="18" charset="0"/>
            </a:endParaRPr>
          </a:p>
          <a:p>
            <a:r>
              <a:rPr lang="ru-RU" sz="800" kern="150" dirty="0">
                <a:latin typeface="Garamond" panose="02020404030301010803" pitchFamily="18" charset="0"/>
                <a:ea typeface="Times New Roman" panose="02020603050405020304" pitchFamily="18" charset="0"/>
              </a:rPr>
              <a:t> </a:t>
            </a:r>
            <a:endParaRPr lang="en-US" sz="800" kern="150" dirty="0">
              <a:latin typeface="Times New Roman" panose="02020603050405020304" pitchFamily="18" charset="0"/>
              <a:ea typeface="Times New Roman" panose="02020603050405020304" pitchFamily="18" charset="0"/>
            </a:endParaRPr>
          </a:p>
          <a:p>
            <a:pPr algn="ctr"/>
            <a:r>
              <a:rPr lang="ru-RU" sz="800" b="1" kern="150" dirty="0">
                <a:latin typeface="Garamond" panose="02020404030301010803" pitchFamily="18" charset="0"/>
                <a:ea typeface="Times New Roman" panose="02020603050405020304" pitchFamily="18" charset="0"/>
              </a:rPr>
              <a:t>Glossary</a:t>
            </a:r>
            <a:endParaRPr lang="en-US" sz="800" kern="150" dirty="0">
              <a:latin typeface="Times New Roman" panose="02020603050405020304" pitchFamily="18" charset="0"/>
              <a:ea typeface="Times New Roman" panose="02020603050405020304" pitchFamily="18" charset="0"/>
            </a:endParaRPr>
          </a:p>
          <a:p>
            <a:pPr algn="ctr"/>
            <a:r>
              <a:rPr lang="ru-RU" sz="800" i="1" kern="150" dirty="0">
                <a:latin typeface="Garamond" panose="02020404030301010803" pitchFamily="18" charset="0"/>
                <a:ea typeface="Times New Roman" panose="02020603050405020304" pitchFamily="18" charset="0"/>
              </a:rPr>
              <a:t>The definitions that follow were developed to clarify terms and concepts used in this rubric only.</a:t>
            </a:r>
            <a:endParaRPr lang="en-US" sz="800" kern="15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ru-RU" sz="800" kern="150" dirty="0">
                <a:latin typeface="Garamond" panose="02020404030301010803" pitchFamily="18" charset="0"/>
                <a:ea typeface="OpenSymbol"/>
                <a:cs typeface="OpenSymbol"/>
              </a:rPr>
              <a:t>Culture:  All knowledge and values shared by a group.</a:t>
            </a:r>
            <a:endParaRPr lang="en-US" sz="800" kern="150" dirty="0">
              <a:latin typeface="OpenSymbol"/>
              <a:ea typeface="OpenSymbol"/>
              <a:cs typeface="OpenSymbol"/>
            </a:endParaRPr>
          </a:p>
          <a:p>
            <a:pPr marL="342900" marR="0" lvl="0" indent="-342900">
              <a:spcBef>
                <a:spcPts val="0"/>
              </a:spcBef>
              <a:spcAft>
                <a:spcPts val="0"/>
              </a:spcAft>
              <a:buFont typeface="Arial" panose="020B0604020202020204" pitchFamily="34" charset="0"/>
              <a:buChar char="•"/>
            </a:pPr>
            <a:r>
              <a:rPr lang="ru-RU" sz="800" kern="150" dirty="0">
                <a:latin typeface="Garamond" panose="02020404030301010803" pitchFamily="18" charset="0"/>
                <a:ea typeface="OpenSymbol"/>
                <a:cs typeface="OpenSymbol"/>
              </a:rPr>
              <a:t>Cultural rules and biases:  Boundaries within which an individual operates in order to feel a sense of belonging to a society or group, based on the values shared by that society or group.</a:t>
            </a:r>
            <a:endParaRPr lang="en-US" sz="800" kern="150" dirty="0">
              <a:latin typeface="OpenSymbol"/>
              <a:ea typeface="OpenSymbol"/>
              <a:cs typeface="OpenSymbol"/>
            </a:endParaRPr>
          </a:p>
          <a:p>
            <a:pPr marL="342900" marR="0" lvl="0" indent="-342900">
              <a:spcBef>
                <a:spcPts val="0"/>
              </a:spcBef>
              <a:spcAft>
                <a:spcPts val="0"/>
              </a:spcAft>
              <a:buFont typeface="Arial" panose="020B0604020202020204" pitchFamily="34" charset="0"/>
              <a:buChar char="•"/>
            </a:pPr>
            <a:r>
              <a:rPr lang="ru-RU" sz="2400" b="1" kern="150" dirty="0">
                <a:latin typeface="Garamond" panose="02020404030301010803" pitchFamily="18" charset="0"/>
                <a:ea typeface="OpenSymbol"/>
                <a:cs typeface="OpenSymbol"/>
              </a:rPr>
              <a:t>Empathy:  "Empathy is the imaginary participation in another person’s experience, including emotional and intellectual dimensions, by imagining his or her perspective (not by assuming the person’s position)".  Bennett, J.  1998.  Transition shock:  Putting culture shock in perspective.  In </a:t>
            </a:r>
            <a:r>
              <a:rPr lang="ru-RU" sz="2400" b="1" i="1" kern="150" dirty="0">
                <a:latin typeface="Garamond" panose="02020404030301010803" pitchFamily="18" charset="0"/>
                <a:ea typeface="OpenSymbol"/>
                <a:cs typeface="OpenSymbol"/>
              </a:rPr>
              <a:t>Basic concepts of intercultural communication</a:t>
            </a:r>
            <a:r>
              <a:rPr lang="en-US" sz="2400" b="1" kern="150" dirty="0">
                <a:latin typeface="Garamond" panose="02020404030301010803" pitchFamily="18" charset="0"/>
                <a:ea typeface="OpenSymbol"/>
                <a:cs typeface="OpenSymbol"/>
              </a:rPr>
              <a:t>, ed. M. </a:t>
            </a:r>
            <a:r>
              <a:rPr lang="ru-RU" sz="2400" b="1" kern="150" dirty="0">
                <a:latin typeface="Garamond" panose="02020404030301010803" pitchFamily="18" charset="0"/>
                <a:ea typeface="OpenSymbol"/>
                <a:cs typeface="OpenSymbol"/>
              </a:rPr>
              <a:t>Bennett, 215-224. Yarmouth</a:t>
            </a:r>
            <a:r>
              <a:rPr lang="en-US" sz="2400" b="1" kern="150" dirty="0">
                <a:latin typeface="Garamond" panose="02020404030301010803" pitchFamily="18" charset="0"/>
                <a:ea typeface="OpenSymbol"/>
                <a:cs typeface="OpenSymbol"/>
              </a:rPr>
              <a:t>, </a:t>
            </a:r>
            <a:r>
              <a:rPr lang="ru-RU" sz="2400" b="1" kern="150" dirty="0">
                <a:latin typeface="Garamond" panose="02020404030301010803" pitchFamily="18" charset="0"/>
                <a:ea typeface="OpenSymbol"/>
                <a:cs typeface="OpenSymbol"/>
              </a:rPr>
              <a:t>ME: Intercultural Press</a:t>
            </a:r>
            <a:r>
              <a:rPr lang="en-US" sz="2400" b="1" kern="150" dirty="0">
                <a:latin typeface="Garamond" panose="02020404030301010803" pitchFamily="18" charset="0"/>
                <a:ea typeface="OpenSymbol"/>
                <a:cs typeface="OpenSymbol"/>
              </a:rPr>
              <a:t>.</a:t>
            </a:r>
            <a:endParaRPr lang="en-US" sz="2400" b="1" kern="150" dirty="0">
              <a:latin typeface="OpenSymbol"/>
              <a:ea typeface="OpenSymbol"/>
              <a:cs typeface="OpenSymbol"/>
            </a:endParaRPr>
          </a:p>
          <a:p>
            <a:pPr marL="342900" marR="0" lvl="0" indent="-342900">
              <a:spcBef>
                <a:spcPts val="0"/>
              </a:spcBef>
              <a:spcAft>
                <a:spcPts val="0"/>
              </a:spcAft>
              <a:buFont typeface="Arial" panose="020B0604020202020204" pitchFamily="34" charset="0"/>
              <a:buChar char="•"/>
            </a:pPr>
            <a:r>
              <a:rPr lang="ru-RU" sz="800" kern="150" dirty="0">
                <a:latin typeface="Garamond" panose="02020404030301010803" pitchFamily="18" charset="0"/>
                <a:ea typeface="OpenSymbol"/>
                <a:cs typeface="OpenSymbol"/>
              </a:rPr>
              <a:t>Intercultural experience:  The experience of an interaction with an individual or groups of people whose culture is different from your own.</a:t>
            </a:r>
            <a:endParaRPr lang="en-US" sz="800" kern="150" dirty="0">
              <a:latin typeface="OpenSymbol"/>
              <a:ea typeface="OpenSymbol"/>
              <a:cs typeface="OpenSymbol"/>
            </a:endParaRPr>
          </a:p>
          <a:p>
            <a:pPr marL="342900" marR="0" lvl="0" indent="-342900">
              <a:spcBef>
                <a:spcPts val="0"/>
              </a:spcBef>
              <a:spcAft>
                <a:spcPts val="0"/>
              </a:spcAft>
              <a:buFont typeface="Arial" panose="020B0604020202020204" pitchFamily="34" charset="0"/>
              <a:buChar char="•"/>
            </a:pPr>
            <a:r>
              <a:rPr lang="ru-RU" sz="800" kern="150" dirty="0">
                <a:latin typeface="Garamond" panose="02020404030301010803" pitchFamily="18" charset="0"/>
                <a:ea typeface="OpenSymbol"/>
                <a:cs typeface="OpenSymbol"/>
              </a:rPr>
              <a:t>Intercultural/cultural differences:  The differences in rules, behaviors, communication and biases, based on cultural values that are different from one's own culture.</a:t>
            </a:r>
            <a:endParaRPr lang="en-US" sz="800" kern="150" dirty="0">
              <a:latin typeface="OpenSymbol"/>
              <a:ea typeface="OpenSymbol"/>
              <a:cs typeface="OpenSymbol"/>
            </a:endParaRPr>
          </a:p>
          <a:p>
            <a:pPr marL="342900" marR="0" lvl="0" indent="-342900">
              <a:spcBef>
                <a:spcPts val="0"/>
              </a:spcBef>
              <a:spcAft>
                <a:spcPts val="0"/>
              </a:spcAft>
              <a:buFont typeface="Arial" panose="020B0604020202020204" pitchFamily="34" charset="0"/>
              <a:buChar char="•"/>
            </a:pPr>
            <a:r>
              <a:rPr lang="ru-RU" sz="800" kern="150" dirty="0">
                <a:latin typeface="Garamond" panose="02020404030301010803" pitchFamily="18" charset="0"/>
                <a:ea typeface="OpenSymbol"/>
                <a:cs typeface="OpenSymbol"/>
              </a:rPr>
              <a:t>Suspends judgment in valuing their interactions with culturally different others:  Postpones assessment or evaluation (positive or negative) of interactions with people culturally different from one self. Disconnecting from the process of automatic judgment and taking time to reflect on possibly multiple meanings.</a:t>
            </a:r>
            <a:endParaRPr lang="en-US" sz="800" kern="150" dirty="0">
              <a:latin typeface="OpenSymbol"/>
              <a:ea typeface="OpenSymbol"/>
              <a:cs typeface="OpenSymbol"/>
            </a:endParaRPr>
          </a:p>
          <a:p>
            <a:pPr marL="342900" marR="0" lvl="0" indent="-342900">
              <a:spcBef>
                <a:spcPts val="0"/>
              </a:spcBef>
              <a:spcAft>
                <a:spcPts val="0"/>
              </a:spcAft>
              <a:buFont typeface="Arial" panose="020B0604020202020204" pitchFamily="34" charset="0"/>
              <a:buChar char="•"/>
            </a:pPr>
            <a:r>
              <a:rPr lang="ru-RU" sz="800" kern="150" dirty="0">
                <a:latin typeface="Garamond" panose="02020404030301010803" pitchFamily="18" charset="0"/>
                <a:ea typeface="OpenSymbol"/>
                <a:cs typeface="OpenSymbol"/>
              </a:rPr>
              <a:t>Worldview:  Worldview is the cognitive and affective lens through which people construe their experiences and make sense of the world around them.</a:t>
            </a:r>
            <a:endParaRPr lang="en-US" sz="800" kern="150" dirty="0">
              <a:latin typeface="OpenSymbol"/>
              <a:ea typeface="OpenSymbol"/>
              <a:cs typeface="OpenSymbol"/>
            </a:endParaRPr>
          </a:p>
          <a:p>
            <a:r>
              <a:rPr lang="ru-RU" sz="1150" kern="150" dirty="0">
                <a:latin typeface="Garamond" panose="02020404030301010803" pitchFamily="18" charset="0"/>
                <a:ea typeface="Times New Roman" panose="02020603050405020304" pitchFamily="18" charset="0"/>
                <a:cs typeface="Times New Roman" panose="02020603050405020304" pitchFamily="18" charset="0"/>
              </a:rPr>
              <a:t/>
            </a:r>
            <a:br>
              <a:rPr lang="ru-RU" sz="1150" kern="150" dirty="0">
                <a:latin typeface="Garamond" panose="02020404030301010803"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784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936" y="130921"/>
            <a:ext cx="9417734" cy="1325563"/>
          </a:xfrm>
        </p:spPr>
        <p:txBody>
          <a:bodyPr/>
          <a:lstStyle/>
          <a:p>
            <a:r>
              <a:rPr lang="en-US" dirty="0" smtClean="0">
                <a:latin typeface="Myriad Pro" panose="020B0503030403020204" pitchFamily="34" charset="0"/>
              </a:rPr>
              <a:t>3 Definitions </a:t>
            </a:r>
            <a:r>
              <a:rPr lang="en-US" dirty="0" smtClean="0">
                <a:latin typeface="Myriad Pro" panose="020B0503030403020204" pitchFamily="34" charset="0"/>
              </a:rPr>
              <a:t>of empathy </a:t>
            </a:r>
            <a:r>
              <a:rPr lang="en-US" dirty="0" smtClean="0">
                <a:latin typeface="Myriad Pro" panose="020B0503030403020204" pitchFamily="34" charset="0"/>
              </a:rPr>
              <a:t>from </a:t>
            </a:r>
            <a:r>
              <a:rPr lang="en-US" dirty="0" smtClean="0">
                <a:latin typeface="Myriad Pro" panose="020B0503030403020204" pitchFamily="34" charset="0"/>
              </a:rPr>
              <a:t>research</a:t>
            </a:r>
            <a:endParaRPr lang="en-US" dirty="0">
              <a:latin typeface="Myriad Pro" panose="020B0503030403020204" pitchFamily="34" charset="0"/>
            </a:endParaRPr>
          </a:p>
        </p:txBody>
      </p:sp>
      <p:sp>
        <p:nvSpPr>
          <p:cNvPr id="3" name="Content Placeholder 2"/>
          <p:cNvSpPr>
            <a:spLocks noGrp="1"/>
          </p:cNvSpPr>
          <p:nvPr>
            <p:ph idx="1"/>
          </p:nvPr>
        </p:nvSpPr>
        <p:spPr>
          <a:xfrm>
            <a:off x="2502735" y="1456484"/>
            <a:ext cx="9493935" cy="3906641"/>
          </a:xfrm>
        </p:spPr>
        <p:txBody>
          <a:bodyPr>
            <a:noAutofit/>
          </a:bodyPr>
          <a:lstStyle/>
          <a:p>
            <a:pPr lvl="1">
              <a:lnSpc>
                <a:spcPct val="120000"/>
              </a:lnSpc>
            </a:pPr>
            <a:r>
              <a:rPr lang="en-US" dirty="0">
                <a:latin typeface="Myriad Pro" panose="020B0503030403020204" pitchFamily="34" charset="0"/>
              </a:rPr>
              <a:t>Emotional empathy: the ability to feel what another person feels (what most people think of when they think of empathy</a:t>
            </a:r>
            <a:r>
              <a:rPr lang="en-US" dirty="0" smtClean="0">
                <a:latin typeface="Myriad Pro" panose="020B0503030403020204" pitchFamily="34" charset="0"/>
              </a:rPr>
              <a:t>)</a:t>
            </a:r>
          </a:p>
          <a:p>
            <a:pPr marL="457200" lvl="1" indent="0">
              <a:lnSpc>
                <a:spcPct val="120000"/>
              </a:lnSpc>
              <a:buNone/>
            </a:pPr>
            <a:endParaRPr lang="en-US" dirty="0">
              <a:latin typeface="Myriad Pro" panose="020B0503030403020204" pitchFamily="34" charset="0"/>
            </a:endParaRPr>
          </a:p>
          <a:p>
            <a:pPr lvl="1">
              <a:lnSpc>
                <a:spcPct val="120000"/>
              </a:lnSpc>
            </a:pPr>
            <a:r>
              <a:rPr lang="en-US" dirty="0">
                <a:latin typeface="Myriad Pro" panose="020B0503030403020204" pitchFamily="34" charset="0"/>
              </a:rPr>
              <a:t>Cognitive empathy: the ability to understand how a person may feel in a particular situation </a:t>
            </a:r>
            <a:endParaRPr lang="en-US" dirty="0" smtClean="0">
              <a:latin typeface="Myriad Pro" panose="020B0503030403020204" pitchFamily="34" charset="0"/>
            </a:endParaRPr>
          </a:p>
          <a:p>
            <a:pPr marL="457200" lvl="1" indent="0">
              <a:lnSpc>
                <a:spcPct val="120000"/>
              </a:lnSpc>
              <a:buNone/>
            </a:pPr>
            <a:endParaRPr lang="en-US" dirty="0">
              <a:latin typeface="Myriad Pro" panose="020B0503030403020204" pitchFamily="34" charset="0"/>
            </a:endParaRPr>
          </a:p>
          <a:p>
            <a:pPr lvl="1">
              <a:lnSpc>
                <a:spcPct val="120000"/>
              </a:lnSpc>
            </a:pPr>
            <a:r>
              <a:rPr lang="en-US" dirty="0">
                <a:latin typeface="Myriad Pro" panose="020B0503030403020204" pitchFamily="34" charset="0"/>
              </a:rPr>
              <a:t>Empathic concern: </a:t>
            </a:r>
            <a:r>
              <a:rPr lang="en-US" dirty="0" smtClean="0">
                <a:latin typeface="Myriad Pro" panose="020B0503030403020204" pitchFamily="34" charset="0"/>
              </a:rPr>
              <a:t>Perspective-taking which </a:t>
            </a:r>
            <a:r>
              <a:rPr lang="en-US" dirty="0">
                <a:latin typeface="Myriad Pro" panose="020B0503030403020204" pitchFamily="34" charset="0"/>
              </a:rPr>
              <a:t>elicits some sort of caring or compassionate response</a:t>
            </a:r>
          </a:p>
          <a:p>
            <a:pPr marL="0" indent="0">
              <a:buNone/>
            </a:pPr>
            <a:endParaRPr lang="en-US" sz="2400" dirty="0" smtClean="0">
              <a:latin typeface="Myriad Pro" panose="020B0503030403020204" pitchFamily="34" charset="0"/>
            </a:endParaRPr>
          </a:p>
        </p:txBody>
      </p:sp>
      <p:sp>
        <p:nvSpPr>
          <p:cNvPr id="4" name="TextBox 3"/>
          <p:cNvSpPr txBox="1"/>
          <p:nvPr/>
        </p:nvSpPr>
        <p:spPr>
          <a:xfrm>
            <a:off x="2724727" y="5680363"/>
            <a:ext cx="9467273" cy="1569660"/>
          </a:xfrm>
          <a:prstGeom prst="rect">
            <a:avLst/>
          </a:prstGeom>
          <a:noFill/>
        </p:spPr>
        <p:txBody>
          <a:bodyPr wrap="square" rtlCol="0">
            <a:spAutoFit/>
          </a:bodyPr>
          <a:lstStyle/>
          <a:p>
            <a:r>
              <a:rPr lang="en-US" sz="1200" dirty="0" err="1">
                <a:latin typeface="Myriad Pro" panose="020B0503030403020204" pitchFamily="34" charset="0"/>
              </a:rPr>
              <a:t>Tullmann</a:t>
            </a:r>
            <a:r>
              <a:rPr lang="en-US" sz="1200" dirty="0">
                <a:latin typeface="Myriad Pro" panose="020B0503030403020204" pitchFamily="34" charset="0"/>
              </a:rPr>
              <a:t>, K. (2019). Empathy, power, and social difference. </a:t>
            </a:r>
            <a:r>
              <a:rPr lang="en-US" sz="1200" i="1" dirty="0">
                <a:latin typeface="Myriad Pro" panose="020B0503030403020204" pitchFamily="34" charset="0"/>
              </a:rPr>
              <a:t>The Journal of Value Inquiry</a:t>
            </a:r>
            <a:r>
              <a:rPr lang="en-US" sz="1200" dirty="0">
                <a:latin typeface="Myriad Pro" panose="020B0503030403020204" pitchFamily="34" charset="0"/>
              </a:rPr>
              <a:t>, 1-23. </a:t>
            </a:r>
            <a:r>
              <a:rPr lang="en-US" sz="1200" u="sng" dirty="0">
                <a:latin typeface="Myriad Pro" panose="020B0503030403020204" pitchFamily="34" charset="0"/>
                <a:hlinkClick r:id="rId3"/>
              </a:rPr>
              <a:t>https://</a:t>
            </a:r>
            <a:r>
              <a:rPr lang="en-US" sz="1200" u="sng" dirty="0" smtClean="0">
                <a:latin typeface="Myriad Pro" panose="020B0503030403020204" pitchFamily="34" charset="0"/>
                <a:hlinkClick r:id="rId3"/>
              </a:rPr>
              <a:t>doi.org/10.1007/s10790-019-09691-8</a:t>
            </a:r>
            <a:endParaRPr lang="en-US" sz="1200" u="sng" dirty="0" smtClean="0">
              <a:latin typeface="Myriad Pro" panose="020B0503030403020204" pitchFamily="34" charset="0"/>
            </a:endParaRPr>
          </a:p>
          <a:p>
            <a:r>
              <a:rPr lang="en-US" sz="1200" dirty="0">
                <a:latin typeface="Myriad Pro" panose="020B0503030403020204" pitchFamily="34" charset="0"/>
              </a:rPr>
              <a:t>Watt, D.F. (2005). Social bonds and the nature of empathy. </a:t>
            </a:r>
            <a:r>
              <a:rPr lang="en-US" sz="1200" i="1" dirty="0">
                <a:latin typeface="Myriad Pro" panose="020B0503030403020204" pitchFamily="34" charset="0"/>
              </a:rPr>
              <a:t>Journal of Consciousness Studies, 12</a:t>
            </a:r>
            <a:r>
              <a:rPr lang="en-US" sz="1200" dirty="0">
                <a:latin typeface="Myriad Pro" panose="020B0503030403020204" pitchFamily="34" charset="0"/>
              </a:rPr>
              <a:t>, 185-209. </a:t>
            </a:r>
          </a:p>
          <a:p>
            <a:r>
              <a:rPr lang="en-US" sz="1200" dirty="0">
                <a:latin typeface="Myriad Pro" panose="020B0503030403020204" pitchFamily="34" charset="0"/>
              </a:rPr>
              <a:t>Watt, D.F. (2014). Toward a neuroscience of empathy: Integrating affective and cognitive perspectives. </a:t>
            </a:r>
            <a:r>
              <a:rPr lang="en-US" sz="1200" i="1" dirty="0" err="1">
                <a:latin typeface="Myriad Pro" panose="020B0503030403020204" pitchFamily="34" charset="0"/>
              </a:rPr>
              <a:t>Neuropsychoanalysis</a:t>
            </a:r>
            <a:r>
              <a:rPr lang="en-US" sz="1200" i="1" dirty="0">
                <a:latin typeface="Myriad Pro" panose="020B0503030403020204" pitchFamily="34" charset="0"/>
              </a:rPr>
              <a:t>, 9</a:t>
            </a:r>
            <a:r>
              <a:rPr lang="en-US" sz="1200" dirty="0">
                <a:latin typeface="Myriad Pro" panose="020B0503030403020204" pitchFamily="34" charset="0"/>
              </a:rPr>
              <a:t>(2), 119-140. DOI: 10.1080/15294145.2007.10773550</a:t>
            </a:r>
          </a:p>
          <a:p>
            <a:r>
              <a:rPr lang="en-US" sz="1200" dirty="0" err="1">
                <a:latin typeface="Myriad Pro" panose="020B0503030403020204" pitchFamily="34" charset="0"/>
              </a:rPr>
              <a:t>Alda</a:t>
            </a:r>
            <a:r>
              <a:rPr lang="en-US" sz="1200" dirty="0">
                <a:latin typeface="Myriad Pro" panose="020B0503030403020204" pitchFamily="34" charset="0"/>
              </a:rPr>
              <a:t>, A. (Host) (2019, December 17). Jamil </a:t>
            </a:r>
            <a:r>
              <a:rPr lang="en-US" sz="1200" dirty="0" err="1">
                <a:latin typeface="Myriad Pro" panose="020B0503030403020204" pitchFamily="34" charset="0"/>
              </a:rPr>
              <a:t>Zaki</a:t>
            </a:r>
            <a:r>
              <a:rPr lang="en-US" sz="1200" dirty="0">
                <a:latin typeface="Myriad Pro" panose="020B0503030403020204" pitchFamily="34" charset="0"/>
              </a:rPr>
              <a:t> on empathy and how to hack it [Audio podcast episode]. In </a:t>
            </a:r>
            <a:r>
              <a:rPr lang="en-US" sz="1200" i="1" dirty="0" err="1">
                <a:latin typeface="Myriad Pro" panose="020B0503030403020204" pitchFamily="34" charset="0"/>
              </a:rPr>
              <a:t>Clear+vivid</a:t>
            </a:r>
            <a:r>
              <a:rPr lang="en-US" sz="1200" dirty="0">
                <a:latin typeface="Myriad Pro" panose="020B0503030403020204" pitchFamily="34" charset="0"/>
              </a:rPr>
              <a:t>. </a:t>
            </a:r>
            <a:r>
              <a:rPr lang="en-US" sz="1200" dirty="0" err="1">
                <a:latin typeface="Myriad Pro" panose="020B0503030403020204" pitchFamily="34" charset="0"/>
              </a:rPr>
              <a:t>Alda</a:t>
            </a:r>
            <a:r>
              <a:rPr lang="en-US" sz="1200" dirty="0">
                <a:latin typeface="Myriad Pro" panose="020B0503030403020204" pitchFamily="34" charset="0"/>
              </a:rPr>
              <a:t> Communication Training. </a:t>
            </a:r>
            <a:r>
              <a:rPr lang="en-US" sz="1200" u="sng" dirty="0">
                <a:latin typeface="Myriad Pro" panose="020B0503030403020204" pitchFamily="34" charset="0"/>
                <a:hlinkClick r:id="rId4"/>
              </a:rPr>
              <a:t>https://www.aldacommunicationtraining.com/podcast/jamil-zaki-empathy-hack/</a:t>
            </a:r>
            <a:endParaRPr lang="en-US" sz="1200" dirty="0">
              <a:latin typeface="Myriad Pro" panose="020B0503030403020204" pitchFamily="34" charset="0"/>
            </a:endParaRPr>
          </a:p>
          <a:p>
            <a:endParaRPr lang="en-US" sz="1200" dirty="0">
              <a:latin typeface="Myriad Pro" panose="020B0503030403020204" pitchFamily="34" charset="0"/>
            </a:endParaRPr>
          </a:p>
          <a:p>
            <a:endParaRPr lang="en-US" sz="1200" dirty="0">
              <a:latin typeface="Myriad Pro" panose="020B0503030403020204" pitchFamily="34" charset="0"/>
            </a:endParaRPr>
          </a:p>
        </p:txBody>
      </p:sp>
    </p:spTree>
    <p:extLst>
      <p:ext uri="{BB962C8B-B14F-4D97-AF65-F5344CB8AC3E}">
        <p14:creationId xmlns:p14="http://schemas.microsoft.com/office/powerpoint/2010/main" val="74988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3368</Words>
  <Application>Microsoft Office PowerPoint</Application>
  <PresentationFormat>Widescreen</PresentationFormat>
  <Paragraphs>281</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Garamond</vt:lpstr>
      <vt:lpstr>Helvetica</vt:lpstr>
      <vt:lpstr>Myriad Pro</vt:lpstr>
      <vt:lpstr>OpenSymbol</vt:lpstr>
      <vt:lpstr>Tahoma</vt:lpstr>
      <vt:lpstr>Times New Roman</vt:lpstr>
      <vt:lpstr>Office Theme</vt:lpstr>
      <vt:lpstr>The Good, the Bad and the Ugly of Empathy</vt:lpstr>
      <vt:lpstr>ALWAYS &amp; NEVER</vt:lpstr>
      <vt:lpstr>PowerPoint Presentation</vt:lpstr>
      <vt:lpstr>PowerPoint Presentation</vt:lpstr>
      <vt:lpstr>Definition of empathy</vt:lpstr>
      <vt:lpstr>Definition of empathy</vt:lpstr>
      <vt:lpstr>VALUE Rubric Definition of Intercultural Empathy</vt:lpstr>
      <vt:lpstr>PowerPoint Presentation</vt:lpstr>
      <vt:lpstr>3 Definitions of empathy from research</vt:lpstr>
      <vt:lpstr>Today, class, we are going to work on the skill of intercultural empathy…</vt:lpstr>
      <vt:lpstr>PowerPoint Presentation</vt:lpstr>
      <vt:lpstr>PowerPoint Presentation</vt:lpstr>
      <vt:lpstr>PowerPoint Presentation</vt:lpstr>
      <vt:lpstr>PowerPoint Presentation</vt:lpstr>
      <vt:lpstr>3 Definitions of empathy from research</vt:lpstr>
      <vt:lpstr>Recommendations from the Research</vt:lpstr>
      <vt:lpstr>Recommendations from the Research</vt:lpstr>
      <vt:lpstr>Recommendations from the Research</vt:lpstr>
      <vt:lpstr>Recommendations from the Research</vt:lpstr>
      <vt:lpstr>Recommendations from the Research</vt:lpstr>
      <vt:lpstr>PowerPoint Presentation</vt:lpstr>
      <vt:lpstr>PowerPoint Presentation</vt:lpstr>
      <vt:lpstr>PowerPoint Presentation</vt:lpstr>
      <vt:lpstr>PowerPoint Presentation</vt:lpstr>
      <vt:lpstr>PowerPoint Presentation</vt:lpstr>
      <vt:lpstr>PowerPoint Presentation</vt:lpstr>
      <vt:lpstr>The Good, the Bad and the Ugly of Empathy</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Biesiada, Brittany A</dc:creator>
  <cp:lastModifiedBy>Benson, Annette K</cp:lastModifiedBy>
  <cp:revision>49</cp:revision>
  <dcterms:created xsi:type="dcterms:W3CDTF">2019-02-04T18:38:55Z</dcterms:created>
  <dcterms:modified xsi:type="dcterms:W3CDTF">2020-02-06T22:40:34Z</dcterms:modified>
</cp:coreProperties>
</file>