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  <p:sldMasterId id="2147483710" r:id="rId4"/>
    <p:sldMasterId id="2147483740" r:id="rId5"/>
    <p:sldMasterId id="2147483754" r:id="rId6"/>
    <p:sldMasterId id="2147483766" r:id="rId7"/>
    <p:sldMasterId id="2147483778" r:id="rId8"/>
    <p:sldMasterId id="2147483784" r:id="rId9"/>
  </p:sldMasterIdLst>
  <p:notesMasterIdLst>
    <p:notesMasterId r:id="rId43"/>
  </p:notesMasterIdLst>
  <p:handoutMasterIdLst>
    <p:handoutMasterId r:id="rId44"/>
  </p:handoutMasterIdLst>
  <p:sldIdLst>
    <p:sldId id="277" r:id="rId10"/>
    <p:sldId id="598" r:id="rId11"/>
    <p:sldId id="259" r:id="rId12"/>
    <p:sldId id="588" r:id="rId13"/>
    <p:sldId id="582" r:id="rId14"/>
    <p:sldId id="547" r:id="rId15"/>
    <p:sldId id="596" r:id="rId16"/>
    <p:sldId id="603" r:id="rId17"/>
    <p:sldId id="604" r:id="rId18"/>
    <p:sldId id="291" r:id="rId19"/>
    <p:sldId id="264" r:id="rId20"/>
    <p:sldId id="279" r:id="rId21"/>
    <p:sldId id="266" r:id="rId22"/>
    <p:sldId id="267" r:id="rId23"/>
    <p:sldId id="268" r:id="rId24"/>
    <p:sldId id="269" r:id="rId25"/>
    <p:sldId id="270" r:id="rId26"/>
    <p:sldId id="293" r:id="rId27"/>
    <p:sldId id="605" r:id="rId28"/>
    <p:sldId id="272" r:id="rId29"/>
    <p:sldId id="280" r:id="rId30"/>
    <p:sldId id="271" r:id="rId31"/>
    <p:sldId id="261" r:id="rId32"/>
    <p:sldId id="262" r:id="rId33"/>
    <p:sldId id="263" r:id="rId34"/>
    <p:sldId id="287" r:id="rId35"/>
    <p:sldId id="606" r:id="rId36"/>
    <p:sldId id="607" r:id="rId37"/>
    <p:sldId id="608" r:id="rId38"/>
    <p:sldId id="288" r:id="rId39"/>
    <p:sldId id="292" r:id="rId40"/>
    <p:sldId id="290" r:id="rId41"/>
    <p:sldId id="257" r:id="rId42"/>
  </p:sldIdLst>
  <p:sldSz cx="12192000" cy="6858000"/>
  <p:notesSz cx="9296400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-43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4528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4528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03F39D-47F2-4ACD-A2CF-CA03A44FC950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529"/>
            <a:ext cx="4028440" cy="3452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36529"/>
            <a:ext cx="4028440" cy="3452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C29B67-2D87-45EA-A59E-948E63A1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4528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4528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2E9AC7-516B-49C0-A719-4EA85197AF7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11871"/>
            <a:ext cx="7437120" cy="270971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9"/>
            <a:ext cx="4028440" cy="3452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9"/>
            <a:ext cx="4028440" cy="3452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2D6C56-8AF6-41DF-ADEB-38144B1C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3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>
            <a:extLst>
              <a:ext uri="{FF2B5EF4-FFF2-40B4-BE49-F238E27FC236}">
                <a16:creationId xmlns:a16="http://schemas.microsoft.com/office/drawing/2014/main" id="{031F0D65-0789-4210-B181-A41B7779A3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>
            <a:extLst>
              <a:ext uri="{FF2B5EF4-FFF2-40B4-BE49-F238E27FC236}">
                <a16:creationId xmlns:a16="http://schemas.microsoft.com/office/drawing/2014/main" id="{AB893C90-7681-4F29-81D7-F6760519F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31076" name="Slide Number Placeholder 3">
            <a:extLst>
              <a:ext uri="{FF2B5EF4-FFF2-40B4-BE49-F238E27FC236}">
                <a16:creationId xmlns:a16="http://schemas.microsoft.com/office/drawing/2014/main" id="{FC72C12C-FAE2-49AC-8402-9CE96FFCC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C51D31-85DB-4722-9C5E-73FDB878D2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>
            <a:extLst>
              <a:ext uri="{FF2B5EF4-FFF2-40B4-BE49-F238E27FC236}">
                <a16:creationId xmlns:a16="http://schemas.microsoft.com/office/drawing/2014/main" id="{CE00258A-25EE-4A2D-BC86-F16245E2FC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>
            <a:extLst>
              <a:ext uri="{FF2B5EF4-FFF2-40B4-BE49-F238E27FC236}">
                <a16:creationId xmlns:a16="http://schemas.microsoft.com/office/drawing/2014/main" id="{51BBB59C-0518-4C5D-96DF-931C35CBA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33124" name="Slide Number Placeholder 3">
            <a:extLst>
              <a:ext uri="{FF2B5EF4-FFF2-40B4-BE49-F238E27FC236}">
                <a16:creationId xmlns:a16="http://schemas.microsoft.com/office/drawing/2014/main" id="{D4081D33-97E5-4AF4-80B1-69827D6CE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F448F0-34EB-4B33-B2EB-EFB64575B4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07" indent="-29603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747" indent="-236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1340" indent="-236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5315" indent="-236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17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8049C5A-FC38-4B5B-B3B9-7617108DBE41}" type="slidenum">
              <a:rPr lang="en-US" altLang="en-US" sz="1200">
                <a:solidFill>
                  <a:srgbClr val="000000"/>
                </a:solidFill>
              </a:rPr>
              <a:pPr defTabSz="93177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54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6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6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5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82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915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32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05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78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68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7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24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85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16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61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1"/>
            <a:ext cx="10972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685800"/>
            <a:ext cx="10295467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86200"/>
            <a:ext cx="85344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48267" y="6229350"/>
            <a:ext cx="2573867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99467" y="6229350"/>
            <a:ext cx="3793067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805333" y="6229350"/>
            <a:ext cx="2438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B670FA27-37DF-4BA7-98C0-1A29F3A2D8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297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05E4C-00B4-4E3C-8AEF-15ACEA069E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827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FFB52-3B39-43B3-93A7-4174F7A92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800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85950"/>
            <a:ext cx="5350933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3734" y="1885950"/>
            <a:ext cx="5350933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10708-BAF8-45DB-AF13-2A020AB7E6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610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2A861-5C67-45D5-A326-DB4EBE129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839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C750B-77C3-48AA-9F41-B7AB3F8F6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94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7095A-6F02-4129-A163-3F92B1B9FE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19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997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80BED-2943-4001-B9CB-10D2E35505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670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6B0D2-CCAD-4580-8EB4-F271A71B5E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081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074B-1843-4F59-8D45-D1BE1A6374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256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71467" y="228600"/>
            <a:ext cx="27432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867" y="228600"/>
            <a:ext cx="80264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77107-C475-4F04-B484-E0E26B004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167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89507" y="1608139"/>
            <a:ext cx="11101359" cy="4459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88951" y="188065"/>
            <a:ext cx="11101916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88951" y="879475"/>
            <a:ext cx="11101916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77426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/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3A366A9-BA76-4C50-A6F8-47229E7492E4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ABACDF7-8E95-4447-A175-46EFEBA8E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30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sz="405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="1"/>
            </a:lvl1pPr>
            <a:lvl2pPr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1B41B3-D5B8-4502-960D-EC8C6956C40F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6F2057-2BCC-4323-84E0-ED91D2737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60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449A605-FE9C-4802-981B-1C44866BC33B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FC8E2A7-774A-406A-AD45-D347CCC3A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01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AC0D4FB-CA21-4DE8-81DB-C0C006CB8DC8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28CD853-D830-44B4-995C-682C28D59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53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ternate slide with graphic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34" y="6075363"/>
            <a:ext cx="182456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40"/>
          <p:cNvSpPr/>
          <p:nvPr/>
        </p:nvSpPr>
        <p:spPr>
          <a:xfrm>
            <a:off x="0" y="127000"/>
            <a:ext cx="12192000" cy="744538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Shape 41"/>
          <p:cNvSpPr/>
          <p:nvPr/>
        </p:nvSpPr>
        <p:spPr>
          <a:xfrm>
            <a:off x="0" y="0"/>
            <a:ext cx="12192000" cy="120650"/>
          </a:xfrm>
          <a:prstGeom prst="rect">
            <a:avLst/>
          </a:prstGeom>
          <a:solidFill>
            <a:srgbClr val="B1810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sz="135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0" y="138113"/>
            <a:ext cx="12192000" cy="741362"/>
            <a:chOff x="0" y="0"/>
            <a:chExt cx="9144000" cy="741151"/>
          </a:xfrm>
        </p:grpSpPr>
        <p:sp>
          <p:nvSpPr>
            <p:cNvPr id="7" name="Shape 42"/>
            <p:cNvSpPr/>
            <p:nvPr/>
          </p:nvSpPr>
          <p:spPr>
            <a:xfrm>
              <a:off x="0" y="0"/>
              <a:ext cx="9144000" cy="7411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pic>
          <p:nvPicPr>
            <p:cNvPr id="8" name="image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47" t="26563" r="33357" b="59064"/>
            <a:stretch>
              <a:fillRect/>
            </a:stretch>
          </p:blipFill>
          <p:spPr bwMode="auto">
            <a:xfrm>
              <a:off x="0" y="0"/>
              <a:ext cx="9144001" cy="74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9" name="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127000"/>
            <a:ext cx="992716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89505" y="1608138"/>
            <a:ext cx="11101360" cy="52498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25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1525" indent="-428625">
              <a:lnSpc>
                <a:spcPct val="100000"/>
              </a:lnSpc>
              <a:spcBef>
                <a:spcPts val="225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indent="-342900">
              <a:lnSpc>
                <a:spcPct val="100000"/>
              </a:lnSpc>
              <a:spcBef>
                <a:spcPts val="225"/>
              </a:spcBef>
              <a:buSzPct val="100000"/>
              <a:buChar char="–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indent="-342900">
              <a:lnSpc>
                <a:spcPct val="100000"/>
              </a:lnSpc>
              <a:spcBef>
                <a:spcPts val="225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indent="-342900">
              <a:lnSpc>
                <a:spcPct val="100000"/>
              </a:lnSpc>
              <a:spcBef>
                <a:spcPts val="225"/>
              </a:spcBef>
              <a:buSzPct val="100000"/>
              <a:buChar char="»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2173634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02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/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4485DB2-58CB-42EA-9531-EE3F02C28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2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FA66440-E7D4-4EB6-8E2F-05576CACF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9522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944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2611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729818" y="3924300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C975F36-5246-4385-B791-68CA6FCC7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6330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5F29AF3-9CBE-4203-8A31-316DD31D1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202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CC81C18-3599-4335-95FA-910AC1B61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5712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4E8E21D-4F9D-45F2-8D66-75B1404DF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904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E4CA252-0E1F-499E-91B7-C83739703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491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3EA5546-29D2-4054-A8D5-0F975747A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54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DAEA035-A4D5-40C6-B95D-9C6B4CBB8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783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DA4D02D-EBB6-49B9-9446-28C5D37A5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09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116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B06EF49-55D7-438D-B2DB-D6E61E9C3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606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208789"/>
            <a:ext cx="11004549" cy="808037"/>
          </a:xfrm>
          <a:prstGeom prst="rect">
            <a:avLst/>
          </a:prstGeom>
        </p:spPr>
        <p:txBody>
          <a:bodyPr/>
          <a:lstStyle>
            <a:lvl1pPr algn="l">
              <a:defRPr sz="3800" cap="all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7850" y="885064"/>
            <a:ext cx="6847729" cy="526050"/>
          </a:xfrm>
          <a:prstGeom prst="rect">
            <a:avLst/>
          </a:prstGeom>
        </p:spPr>
        <p:txBody>
          <a:bodyPr/>
          <a:lstStyle>
            <a:lvl1pPr>
              <a:buNone/>
              <a:defRPr sz="2800" cap="all">
                <a:solidFill>
                  <a:srgbClr val="E5AD17"/>
                </a:solidFill>
                <a:latin typeface="Impact"/>
                <a:cs typeface="Impac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471011-B6C8-4082-8536-3BE7174E0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480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347200" y="6492876"/>
            <a:ext cx="2844800" cy="365125"/>
          </a:xfrm>
        </p:spPr>
        <p:txBody>
          <a:bodyPr/>
          <a:lstStyle>
            <a:lvl1pPr eaLnBrk="0" hangingPunct="0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533CF9-A4CE-4B43-BD44-7E991FC43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402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04499-DB9C-41A0-99F7-174C2BF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ABDA-0CF7-4707-B76A-C4BB1F63B033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4340-FFA1-4395-B954-926531BE2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5A387-AF81-4ED3-8120-06D6E9BE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CBD70-C708-4F73-BDF5-7BE5B0596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904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8861F-B7AC-4A87-8720-44F77C85C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FF1AE-0EFB-4E72-99DE-99C18BFB79E4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33C84-81B1-4BA0-BE06-F9C2C5D02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6D366-647A-4C0C-BE87-9EBCE0FD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DE079-CEED-4170-A2D8-53995513D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99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39A43-214C-4EC1-AA5C-DC9C3920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38FCC-850B-4846-90EF-8A2C615E191C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09ACF-4488-498C-B31D-66570351B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8239D-FDF0-472D-B021-F870624C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148DA-B2D0-42CF-A6EF-5E75A2F1C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88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9BAE15-6948-4BAF-A29F-2C582646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0FF3B-EEC9-4418-83DD-071B1AF779C3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C0A6F2-7819-4B8C-9853-AF5981490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92D456-A8AF-409B-88FF-331E9FE7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EE4C-C225-4DC3-9B8D-C2CADE939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75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0E3A88A-201E-4AE5-9D7A-9633537C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E1AD0-67C9-45CA-AF0F-A4F4EB838DF4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BF787D1-63D4-4146-A521-2D8A84BD3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568606-23C5-4C2C-8C4D-B92E8BB74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8064-61EE-4BF7-BC27-3BF3B3414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757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98140C6-74EF-475C-B105-BCD5DED1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BC75-4715-4D0F-8B17-9F5307404BC1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DD8E06-7A7A-41FA-B961-9F1D57959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12F801-3FDF-4A2A-BEB2-1E3BA719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2335C-6DA7-477D-9A68-359BBE91D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473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9EDA35-19C4-4113-9539-7774FD44D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988CE-B375-4CC4-9FA3-4A8D2693868F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169A65-1026-4F80-A3C8-BD7ED176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58F5EF-96A3-4A1F-81DD-4F6C9FB86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3FD9-09DA-4789-A08D-A1FDF5DB2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5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897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A05AA2-DF91-400E-842A-868152FC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DC327-CACC-47D4-925C-15B70D8462E0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4D5020-B7CE-407D-9654-2E45D19C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001CA1-DBF4-42CF-B56D-2F7AC21F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C02E-7122-46EB-975E-E3AFC093A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34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44F271-38AD-4966-959F-B3472B232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20AAE-9915-46D6-A775-2C5C74DF2C35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1EFFA6-76F3-4635-9111-F98C1BE8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84E614-FA7D-492C-9AB9-5A0D0F93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34E4-3A94-47CD-8304-AB7B7BF82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681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73FB7-EB68-4692-B96C-7529BD08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6B99-D9B0-4D86-9C03-F007957023DF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4FF79-7D47-41A0-9F40-31FB8BC8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FFCDB-C91C-4389-BC43-275921B7D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5BD4-82C5-45FA-A0DD-932A69D02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787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9134E-6DBA-4A86-8507-6E29D10A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AECB-DCDB-40BD-AC2D-AD8E70C92749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B93D9-A2A7-4D5D-AC7E-35DFE17E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A3E02-3313-4BC8-A133-7119161F7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20E95-B452-47C4-BA77-67724C723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84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>
            <a:extLst>
              <a:ext uri="{FF2B5EF4-FFF2-40B4-BE49-F238E27FC236}">
                <a16:creationId xmlns:a16="http://schemas.microsoft.com/office/drawing/2014/main" id="{8A4C9CE0-9C78-43A4-BAA5-76B4B7698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1"/>
            <a:ext cx="10972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685800"/>
            <a:ext cx="10295467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86200"/>
            <a:ext cx="85344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6E2A9-BF6A-4EB0-B7E3-88C9267A85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48267" y="6229350"/>
            <a:ext cx="2573867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C8C81-1B72-41C7-B7BB-5427D745F1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99467" y="6229350"/>
            <a:ext cx="3793067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43644-98B8-43C2-81FA-AF2496C6D5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805333" y="6229350"/>
            <a:ext cx="2438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47A97895-AFB5-449F-B5E4-E8DF94734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1191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7ED7B9-138F-458E-81A9-D1AA800137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0F4B83-2ED8-40A9-8C0E-C084698B3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E8196B-B357-4966-8C3B-141AFE2B71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3B1EF-854F-42C3-BD1A-41C0958D50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1553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2697E2-FCF8-4B67-B435-0508ACC2A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5A12DF-53D9-4A06-A399-077BB7FBAF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D16B4E-50F7-4399-A8C7-31CAC6F828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EDF95-8FEC-4923-9159-1CEFDCEBB8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6038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85950"/>
            <a:ext cx="5350933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3734" y="1885950"/>
            <a:ext cx="5350933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D2839E-791E-46C6-AB77-B85278BB17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2D6BE-9E39-4200-9DAC-9934B8004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870404-6AAB-43BA-8A76-7A5CC12B9D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9C57B-2BA9-4F00-A54C-C14489804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4768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CD33EB-C31C-476B-8E60-3793CB3D07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43D269-EEF0-4FDF-83EE-F4F78D171F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CB02E0-314B-4DC6-B11F-DD6B4E0AB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2953A-74A4-4EF8-BA42-B75A24C19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9870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32F916-B0D6-4B77-8328-1693C05F24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5FC22E-7A35-4607-8A1F-8A7001CA6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F78AD9-0C2E-4B06-97C7-8CF6D058F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4F10A-BBB3-476E-952E-85013B32B7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16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203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C970EFA-B067-46CB-BDB1-51E88EB7AF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5AB4A00-89C0-49F4-936E-EE8AF33EA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394DE5-19B9-4496-8E2C-ABE4CBC4C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BA81-1B54-4DA6-968A-767B291F9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979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135C7-3884-46E8-A7B5-037C7D2E2A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C21A2B-9B55-4269-AEE9-A126DCE0FF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2C6AD5-8A35-47AD-9B74-741426435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7C7EE-F7B6-4672-938A-199AE076F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3434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CE3766-C6E6-4D14-ACB8-78582E0F0A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738E5D-4964-43FF-9535-50A7D08332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837499-FFAF-40A8-9BFE-1116343BC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A85C2-90B6-4CD9-BF5E-6F776878A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713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631D92-827F-457B-90FF-F2F8550274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B7FA4E-4D29-4D7B-8739-32F7FCA37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786EDE-4E7D-487C-93E1-A8021F5448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B0380-AB9C-4FC6-BD37-15FFBF06D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0078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71467" y="228600"/>
            <a:ext cx="27432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867" y="228600"/>
            <a:ext cx="80264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CCA079-2A79-404A-8FA3-ED2863D83D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DB5510-32FA-438A-8C7F-2FFE04A540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AAA88C-551B-4A70-8DFB-B7944F469E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9C113-C41B-4398-8CFD-D2ED7BA900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724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9E6C90-45FC-4686-8336-E342C3685EFB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35E2D7-B3E1-4D7D-B963-C31BD88A9001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9ED6F9-A967-45BF-9B2D-7026D1060415}"/>
              </a:ext>
            </a:extLst>
          </p:cNvPr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/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0123C9-C353-486F-AC1B-DCCA2AE22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3A366A9-BA76-4C50-A6F8-47229E7492E4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D0D1D7-03C0-496F-A8D0-EC1B8459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E0AA18-8EAC-46BE-B920-B1797629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0403489-08E9-4E9E-A415-4B09FB237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311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sz="405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="1"/>
            </a:lvl1pPr>
            <a:lvl2pPr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5B47C-BB68-45CB-B39F-9173AF66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1B41B3-D5B8-4502-960D-EC8C6956C40F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349A4-C02B-4466-934F-BAD924B4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C2E9A-715E-443A-969B-E9FDD7BF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B08CB6-EF84-468D-BC40-452F8024A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219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3ECE03-C07E-4C2A-95F1-E149D8C04C46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425C6D-703C-4A10-AFE8-03E7DC7706F5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DBEE664E-85ED-45B1-94EE-06728E8F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449A605-FE9C-4802-981B-1C44866BC33B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20233CA-FB72-41F1-9417-494B4E34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570B4C1-9837-4797-BEFB-287AEA88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314EA4-1484-4CFB-AC6C-0DE4A1162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691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B2EE6-3298-4E04-B48E-B6D514F96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AC0D4FB-CA21-4DE8-81DB-C0C006CB8DC8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A5D91-B267-4C3D-8C18-4999C89CD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BEE50-F0EF-4AA0-93F2-8661F484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C79A8A6-6DFF-423C-94AF-4B931B6E4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722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ternate slide with graphic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png">
            <a:extLst>
              <a:ext uri="{FF2B5EF4-FFF2-40B4-BE49-F238E27FC236}">
                <a16:creationId xmlns:a16="http://schemas.microsoft.com/office/drawing/2014/main" id="{7115561D-11CB-41E2-8F57-B60DC900F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34" y="6075363"/>
            <a:ext cx="182456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40">
            <a:extLst>
              <a:ext uri="{FF2B5EF4-FFF2-40B4-BE49-F238E27FC236}">
                <a16:creationId xmlns:a16="http://schemas.microsoft.com/office/drawing/2014/main" id="{E152284B-DFAF-44A3-9782-A5B3438E17BF}"/>
              </a:ext>
            </a:extLst>
          </p:cNvPr>
          <p:cNvSpPr/>
          <p:nvPr/>
        </p:nvSpPr>
        <p:spPr>
          <a:xfrm>
            <a:off x="0" y="127000"/>
            <a:ext cx="12192000" cy="744538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Shape 41">
            <a:extLst>
              <a:ext uri="{FF2B5EF4-FFF2-40B4-BE49-F238E27FC236}">
                <a16:creationId xmlns:a16="http://schemas.microsoft.com/office/drawing/2014/main" id="{553338E7-7C6C-420A-88FB-9134A2ED6549}"/>
              </a:ext>
            </a:extLst>
          </p:cNvPr>
          <p:cNvSpPr/>
          <p:nvPr/>
        </p:nvSpPr>
        <p:spPr>
          <a:xfrm>
            <a:off x="0" y="0"/>
            <a:ext cx="12192000" cy="120650"/>
          </a:xfrm>
          <a:prstGeom prst="rect">
            <a:avLst/>
          </a:prstGeom>
          <a:solidFill>
            <a:srgbClr val="B1810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sz="135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6" name="Group 44">
            <a:extLst>
              <a:ext uri="{FF2B5EF4-FFF2-40B4-BE49-F238E27FC236}">
                <a16:creationId xmlns:a16="http://schemas.microsoft.com/office/drawing/2014/main" id="{0172572F-906E-4ECF-AB69-7C161EEEDF76}"/>
              </a:ext>
            </a:extLst>
          </p:cNvPr>
          <p:cNvGrpSpPr>
            <a:grpSpLocks/>
          </p:cNvGrpSpPr>
          <p:nvPr/>
        </p:nvGrpSpPr>
        <p:grpSpPr bwMode="auto">
          <a:xfrm>
            <a:off x="0" y="138113"/>
            <a:ext cx="12192000" cy="741362"/>
            <a:chOff x="0" y="0"/>
            <a:chExt cx="9144000" cy="741151"/>
          </a:xfrm>
        </p:grpSpPr>
        <p:sp>
          <p:nvSpPr>
            <p:cNvPr id="7" name="Shape 42">
              <a:extLst>
                <a:ext uri="{FF2B5EF4-FFF2-40B4-BE49-F238E27FC236}">
                  <a16:creationId xmlns:a16="http://schemas.microsoft.com/office/drawing/2014/main" id="{29DEDAD6-1A12-4A0A-A074-61AEF57EC965}"/>
                </a:ext>
              </a:extLst>
            </p:cNvPr>
            <p:cNvSpPr/>
            <p:nvPr/>
          </p:nvSpPr>
          <p:spPr>
            <a:xfrm>
              <a:off x="0" y="0"/>
              <a:ext cx="9144000" cy="7411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pic>
          <p:nvPicPr>
            <p:cNvPr id="8" name="image7.png">
              <a:extLst>
                <a:ext uri="{FF2B5EF4-FFF2-40B4-BE49-F238E27FC236}">
                  <a16:creationId xmlns:a16="http://schemas.microsoft.com/office/drawing/2014/main" id="{00846EAE-49CD-4EC3-8A26-4589D9EA7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47" t="26563" r="33357" b="59064"/>
            <a:stretch>
              <a:fillRect/>
            </a:stretch>
          </p:blipFill>
          <p:spPr bwMode="auto">
            <a:xfrm>
              <a:off x="0" y="0"/>
              <a:ext cx="9144001" cy="74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9" name="photo.jpg">
            <a:extLst>
              <a:ext uri="{FF2B5EF4-FFF2-40B4-BE49-F238E27FC236}">
                <a16:creationId xmlns:a16="http://schemas.microsoft.com/office/drawing/2014/main" id="{4DC2E101-ACC6-46CE-B9A4-66FFB7C2C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127000"/>
            <a:ext cx="992716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89505" y="1608138"/>
            <a:ext cx="11101360" cy="52498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25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1525" indent="-428625">
              <a:lnSpc>
                <a:spcPct val="100000"/>
              </a:lnSpc>
              <a:spcBef>
                <a:spcPts val="225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indent="-342900">
              <a:lnSpc>
                <a:spcPct val="100000"/>
              </a:lnSpc>
              <a:spcBef>
                <a:spcPts val="225"/>
              </a:spcBef>
              <a:buSzPct val="100000"/>
              <a:buChar char="–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indent="-342900">
              <a:lnSpc>
                <a:spcPct val="100000"/>
              </a:lnSpc>
              <a:spcBef>
                <a:spcPts val="225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indent="-342900">
              <a:lnSpc>
                <a:spcPct val="100000"/>
              </a:lnSpc>
              <a:spcBef>
                <a:spcPts val="225"/>
              </a:spcBef>
              <a:buSzPct val="100000"/>
              <a:buChar char="»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674522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317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8B7DA4-7FA7-4ABB-8FB7-D4C87DDA80B7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152C6F-6672-4446-9C51-4D7BC74EC5FE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23DDB2-4432-4841-BF43-255C1FB094B5}"/>
              </a:ext>
            </a:extLst>
          </p:cNvPr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4500" spc="-2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/>
          <a:lstStyle>
            <a:lvl1pPr marL="0" indent="0" algn="l">
              <a:buNone/>
              <a:defRPr sz="1350" cap="all" spc="113" baseline="0">
                <a:solidFill>
                  <a:schemeClr val="tx2"/>
                </a:solidFill>
                <a:latin typeface="+mj-lt"/>
              </a:defRPr>
            </a:lvl1pPr>
            <a:lvl2pPr marL="257175" indent="0" algn="ctr">
              <a:buNone/>
              <a:defRPr sz="1350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26077F-E29C-460C-985F-C81F02FB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3A366A9-BA76-4C50-A6F8-47229E7492E4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1ABBF-EC9B-4388-9996-58CD927D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BDF61E-5E49-4976-B83C-BC6C68CC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DF2DC24-82AA-4CD1-831F-558F57608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122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sz="3038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75" b="1"/>
            </a:lvl1pPr>
            <a:lvl2pPr>
              <a:defRPr sz="1575" b="1"/>
            </a:lvl2pPr>
            <a:lvl3pPr>
              <a:defRPr sz="1575" b="1"/>
            </a:lvl3pPr>
            <a:lvl4pPr>
              <a:defRPr sz="1575" b="1"/>
            </a:lvl4pPr>
            <a:lvl5pPr>
              <a:defRPr sz="1575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73064-A3D0-4858-A2D1-23A81AE8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1B41B3-D5B8-4502-960D-EC8C6956C40F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A563F-F37D-4F84-B9C4-BD930F1A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483E7-9C4B-4561-9BF6-3D4E8B77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6CF3EAC-6E98-4A94-ACFA-6551E59F0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284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4B6518-F6F7-4429-951B-7CA0B7E5C9EC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AE3F34-EC34-43F9-8F9D-072330591D06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36EF1A06-AA21-459A-8630-538017230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449A605-FE9C-4802-981B-1C44866BC33B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659B7802-B4F4-435B-9072-EDC9A49B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DF24E57-1AD4-4BA9-BB99-826F7486F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D94FC8-BEB6-4DEB-9A68-003A6D4C2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253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5C182-6DDC-43FB-A6DF-626C0ABE4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AC0D4FB-CA21-4DE8-81DB-C0C006CB8DC8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7493C-66D0-4C78-940C-760251A9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6F9C9-9C55-4B93-B311-9DB0D9A6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4608A8C-5880-4CD4-9468-8C43AF134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120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ternate slide with graphic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png">
            <a:extLst>
              <a:ext uri="{FF2B5EF4-FFF2-40B4-BE49-F238E27FC236}">
                <a16:creationId xmlns:a16="http://schemas.microsoft.com/office/drawing/2014/main" id="{1344E5E7-C48E-4C7C-BB82-60F1B4289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34" y="6075363"/>
            <a:ext cx="182456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40">
            <a:extLst>
              <a:ext uri="{FF2B5EF4-FFF2-40B4-BE49-F238E27FC236}">
                <a16:creationId xmlns:a16="http://schemas.microsoft.com/office/drawing/2014/main" id="{D5FEB955-279B-43BB-B39E-07B3D1D308CB}"/>
              </a:ext>
            </a:extLst>
          </p:cNvPr>
          <p:cNvSpPr/>
          <p:nvPr/>
        </p:nvSpPr>
        <p:spPr>
          <a:xfrm>
            <a:off x="0" y="127000"/>
            <a:ext cx="12192000" cy="744538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sz="1013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Shape 41">
            <a:extLst>
              <a:ext uri="{FF2B5EF4-FFF2-40B4-BE49-F238E27FC236}">
                <a16:creationId xmlns:a16="http://schemas.microsoft.com/office/drawing/2014/main" id="{47394851-31D3-4AAE-9828-24CDEF572AAD}"/>
              </a:ext>
            </a:extLst>
          </p:cNvPr>
          <p:cNvSpPr/>
          <p:nvPr/>
        </p:nvSpPr>
        <p:spPr>
          <a:xfrm>
            <a:off x="0" y="0"/>
            <a:ext cx="12192000" cy="120650"/>
          </a:xfrm>
          <a:prstGeom prst="rect">
            <a:avLst/>
          </a:prstGeom>
          <a:solidFill>
            <a:srgbClr val="B1810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sz="1013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6" name="Group 44">
            <a:extLst>
              <a:ext uri="{FF2B5EF4-FFF2-40B4-BE49-F238E27FC236}">
                <a16:creationId xmlns:a16="http://schemas.microsoft.com/office/drawing/2014/main" id="{542CDE55-45EC-43DF-ACEB-90C6013A3F58}"/>
              </a:ext>
            </a:extLst>
          </p:cNvPr>
          <p:cNvGrpSpPr>
            <a:grpSpLocks/>
          </p:cNvGrpSpPr>
          <p:nvPr/>
        </p:nvGrpSpPr>
        <p:grpSpPr bwMode="auto">
          <a:xfrm>
            <a:off x="0" y="138113"/>
            <a:ext cx="12192000" cy="741362"/>
            <a:chOff x="0" y="0"/>
            <a:chExt cx="9144000" cy="741151"/>
          </a:xfrm>
        </p:grpSpPr>
        <p:sp>
          <p:nvSpPr>
            <p:cNvPr id="7" name="Shape 42">
              <a:extLst>
                <a:ext uri="{FF2B5EF4-FFF2-40B4-BE49-F238E27FC236}">
                  <a16:creationId xmlns:a16="http://schemas.microsoft.com/office/drawing/2014/main" id="{4D733A2A-C508-418E-A882-59185650688B}"/>
                </a:ext>
              </a:extLst>
            </p:cNvPr>
            <p:cNvSpPr/>
            <p:nvPr/>
          </p:nvSpPr>
          <p:spPr>
            <a:xfrm>
              <a:off x="0" y="0"/>
              <a:ext cx="9144000" cy="7411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013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pic>
          <p:nvPicPr>
            <p:cNvPr id="8" name="image7.png">
              <a:extLst>
                <a:ext uri="{FF2B5EF4-FFF2-40B4-BE49-F238E27FC236}">
                  <a16:creationId xmlns:a16="http://schemas.microsoft.com/office/drawing/2014/main" id="{E10AA2A4-24B7-4403-8AC8-555666EA6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47" t="26563" r="33357" b="59064"/>
            <a:stretch>
              <a:fillRect/>
            </a:stretch>
          </p:blipFill>
          <p:spPr bwMode="auto">
            <a:xfrm>
              <a:off x="0" y="0"/>
              <a:ext cx="9144001" cy="74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9" name="photo.jpg">
            <a:extLst>
              <a:ext uri="{FF2B5EF4-FFF2-40B4-BE49-F238E27FC236}">
                <a16:creationId xmlns:a16="http://schemas.microsoft.com/office/drawing/2014/main" id="{22DECFD4-DF5F-4DFA-981C-586953EB2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127000"/>
            <a:ext cx="992716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89505" y="1608138"/>
            <a:ext cx="11101360" cy="52498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9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78644" indent="-321469">
              <a:lnSpc>
                <a:spcPct val="100000"/>
              </a:lnSpc>
              <a:spcBef>
                <a:spcPts val="169"/>
              </a:spcBef>
              <a:buSzPct val="100000"/>
              <a:buChar char="•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71525" indent="-257175">
              <a:lnSpc>
                <a:spcPct val="100000"/>
              </a:lnSpc>
              <a:spcBef>
                <a:spcPts val="169"/>
              </a:spcBef>
              <a:buSzPct val="100000"/>
              <a:buChar char="–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indent="-257175">
              <a:lnSpc>
                <a:spcPct val="100000"/>
              </a:lnSpc>
              <a:spcBef>
                <a:spcPts val="169"/>
              </a:spcBef>
              <a:buSzPct val="100000"/>
              <a:buChar char="•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85875" indent="-257175">
              <a:lnSpc>
                <a:spcPct val="100000"/>
              </a:lnSpc>
              <a:spcBef>
                <a:spcPts val="169"/>
              </a:spcBef>
              <a:buSzPct val="100000"/>
              <a:buChar char="»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0037282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5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914400"/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 defTabSz="914400"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914400"/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914400"/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04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2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1867" y="228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85950"/>
            <a:ext cx="10905067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5733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2935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74667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4167A6-7387-441C-9A00-9057ACDBC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paint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14451"/>
            <a:ext cx="10972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3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E767854-E039-4F7E-BF58-DA6E1D05F9D8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 cap="all" baseline="0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88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DE12C46-15FC-46B6-9E82-E75097A99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58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hf hdr="0" dt="0"/>
  <p:txStyles>
    <p:titleStyle>
      <a:lvl1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 spc="-38">
          <a:solidFill>
            <a:srgbClr val="404040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68263" indent="-68263" algn="l" defTabSz="685800" rtl="0" eaLnBrk="0" fontAlgn="base" hangingPunct="0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rgbClr val="404040"/>
          </a:solidFill>
          <a:latin typeface="+mn-lt"/>
          <a:ea typeface="+mn-ea"/>
          <a:cs typeface="+mn-cs"/>
        </a:defRPr>
      </a:lvl1pPr>
      <a:lvl2pPr marL="28733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300" kern="1200">
          <a:solidFill>
            <a:srgbClr val="404040"/>
          </a:solidFill>
          <a:latin typeface="+mn-lt"/>
          <a:ea typeface="+mn-ea"/>
          <a:cs typeface="+mn-cs"/>
        </a:defRPr>
      </a:lvl2pPr>
      <a:lvl3pPr marL="4238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561975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4pPr>
      <a:lvl5pPr marL="6985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4F77654-E97E-404F-BE15-1CF3DA56D39E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8D828C1F-191B-47F5-86D9-C8AD92C1F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Oval 6"/>
          <p:cNvSpPr/>
          <p:nvPr/>
        </p:nvSpPr>
        <p:spPr>
          <a:xfrm>
            <a:off x="11277600" y="6499225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9885" y="6499225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4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339F4B4-71CD-4597-83E7-EDFE80781F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1B6C1CBF-5396-4C99-8931-081C2A4C51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70EA7-721C-4381-8FC5-D24B2D90D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572EA0-5890-4BBD-A773-DA0E1A455909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F4EEF-6C13-4A4D-B449-69E99B0EB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CF527-6774-4C9F-B6D2-30232B67C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308478-AEC3-48FE-9F69-F9895B266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5666C3-0441-49EA-B7D4-353E36373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1867" y="228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4F6DB14-6390-44CA-BFB4-81D8BD4C3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85950"/>
            <a:ext cx="10905067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9E018BD-F8DA-4158-9055-BACB1F3179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5733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00A35CC7-6EBD-4D86-838B-CAA4A14A2C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2935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3DD24EEF-9F40-41D8-B0B7-041CB4DD40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74667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821F2AF-C9DF-4081-AB95-CE7F4231C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paint">
            <a:extLst>
              <a:ext uri="{FF2B5EF4-FFF2-40B4-BE49-F238E27FC236}">
                <a16:creationId xmlns:a16="http://schemas.microsoft.com/office/drawing/2014/main" id="{E888C920-206C-4EE2-A046-EAE4DD8EE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14451"/>
            <a:ext cx="10972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64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29E2C2-3D08-4507-B997-B62005BE963C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17D4D4-6DCC-44B9-B626-267B9B8D682B}"/>
              </a:ext>
            </a:extLst>
          </p:cNvPr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BEDA11-ADD7-4B35-B5C1-9D0909554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Text Placeholder 2">
            <a:extLst>
              <a:ext uri="{FF2B5EF4-FFF2-40B4-BE49-F238E27FC236}">
                <a16:creationId xmlns:a16="http://schemas.microsoft.com/office/drawing/2014/main" id="{3FFC2B92-06A2-46C3-A378-D9A78AFF43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00F77-CE39-45D9-BE25-0D06A9500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E767854-E039-4F7E-BF58-DA6E1D05F9D8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BABBB-E918-46A9-B4E8-BFB9AC071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 cap="all" baseline="0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6BCF-3DF7-4286-947A-433C341AC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88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6DCB481E-F303-421D-9A22-9F170F668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ACC7CD-0CBF-4C06-9D1A-94EEF2012ED4}"/>
              </a:ext>
            </a:extLst>
          </p:cNvPr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97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</p:sldLayoutIdLst>
  <p:hf hdr="0" dt="0"/>
  <p:txStyles>
    <p:titleStyle>
      <a:lvl1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 spc="-38">
          <a:solidFill>
            <a:srgbClr val="404040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68263" indent="-68263" algn="l" defTabSz="685800" rtl="0" eaLnBrk="0" fontAlgn="base" hangingPunct="0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rgbClr val="404040"/>
          </a:solidFill>
          <a:latin typeface="+mn-lt"/>
          <a:ea typeface="+mn-ea"/>
          <a:cs typeface="+mn-cs"/>
        </a:defRPr>
      </a:lvl1pPr>
      <a:lvl2pPr marL="28733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300" kern="1200">
          <a:solidFill>
            <a:srgbClr val="404040"/>
          </a:solidFill>
          <a:latin typeface="+mn-lt"/>
          <a:ea typeface="+mn-ea"/>
          <a:cs typeface="+mn-cs"/>
        </a:defRPr>
      </a:lvl2pPr>
      <a:lvl3pPr marL="4238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561975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4pPr>
      <a:lvl5pPr marL="6985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A795C1-2402-4D5B-95A8-E53511A093CD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6511E6-0C6B-4394-933F-2BF09FAE34CE}"/>
              </a:ext>
            </a:extLst>
          </p:cNvPr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1E83B-06BF-4078-A091-0EBA794E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7" name="Text Placeholder 2">
            <a:extLst>
              <a:ext uri="{FF2B5EF4-FFF2-40B4-BE49-F238E27FC236}">
                <a16:creationId xmlns:a16="http://schemas.microsoft.com/office/drawing/2014/main" id="{50B06D17-7795-4562-835D-3048B22948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F7AAB-2506-49B2-BDE2-2D8CBAD6E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506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E767854-E039-4F7E-BF58-DA6E1D05F9D8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B81C9-BD2D-420C-8E41-2D1DB0C9A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506" cap="all" baseline="0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30924-8688-46BC-BEBF-BC6E5DE9A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591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A53E4A8-2E03-4B02-891C-BEDE3420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E45CFD-081C-4A29-AC67-7ED45B6D6A8F}"/>
              </a:ext>
            </a:extLst>
          </p:cNvPr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55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</p:sldLayoutIdLst>
  <p:hf hdr="0" dt="0"/>
  <p:txStyles>
    <p:titleStyle>
      <a:lvl1pPr algn="l" defTabSz="514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kern="1200" spc="-28">
          <a:solidFill>
            <a:srgbClr val="404040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50800" indent="-50800" algn="l" defTabSz="514350" rtl="0" eaLnBrk="0" fontAlgn="base" hangingPunct="0">
        <a:lnSpc>
          <a:spcPct val="90000"/>
        </a:lnSpc>
        <a:spcBef>
          <a:spcPts val="675"/>
        </a:spcBef>
        <a:spcAft>
          <a:spcPts val="113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100" kern="1200">
          <a:solidFill>
            <a:srgbClr val="404040"/>
          </a:solidFill>
          <a:latin typeface="+mn-lt"/>
          <a:ea typeface="+mn-ea"/>
          <a:cs typeface="+mn-cs"/>
        </a:defRPr>
      </a:lvl1pPr>
      <a:lvl2pPr marL="214313" indent="-101600" algn="l" defTabSz="514350" rtl="0" eaLnBrk="0" fontAlgn="base" hangingPunct="0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anose="020F0502020204030204" pitchFamily="34" charset="0"/>
        <a:buChar char="◦"/>
        <a:defRPr sz="900" kern="1200">
          <a:solidFill>
            <a:srgbClr val="404040"/>
          </a:solidFill>
          <a:latin typeface="+mn-lt"/>
          <a:ea typeface="+mn-ea"/>
          <a:cs typeface="+mn-cs"/>
        </a:defRPr>
      </a:lvl2pPr>
      <a:lvl3pPr marL="317500" indent="-101600" algn="l" defTabSz="514350" rtl="0" eaLnBrk="0" fontAlgn="base" hangingPunct="0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anose="020F0502020204030204" pitchFamily="34" charset="0"/>
        <a:buChar char="◦"/>
        <a:defRPr sz="700" kern="1200">
          <a:solidFill>
            <a:srgbClr val="404040"/>
          </a:solidFill>
          <a:latin typeface="+mn-lt"/>
          <a:ea typeface="+mn-ea"/>
          <a:cs typeface="+mn-cs"/>
        </a:defRPr>
      </a:lvl3pPr>
      <a:lvl4pPr marL="420688" indent="-101600" algn="l" defTabSz="514350" rtl="0" eaLnBrk="0" fontAlgn="base" hangingPunct="0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anose="020F0502020204030204" pitchFamily="34" charset="0"/>
        <a:buChar char="◦"/>
        <a:defRPr sz="700" kern="1200">
          <a:solidFill>
            <a:srgbClr val="404040"/>
          </a:solidFill>
          <a:latin typeface="+mn-lt"/>
          <a:ea typeface="+mn-ea"/>
          <a:cs typeface="+mn-cs"/>
        </a:defRPr>
      </a:lvl4pPr>
      <a:lvl5pPr marL="523875" indent="-101600" algn="l" defTabSz="514350" rtl="0" eaLnBrk="0" fontAlgn="base" hangingPunct="0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anose="020F0502020204030204" pitchFamily="34" charset="0"/>
        <a:buChar char="◦"/>
        <a:defRPr sz="700" kern="1200">
          <a:solidFill>
            <a:srgbClr val="404040"/>
          </a:solidFill>
          <a:latin typeface="+mn-lt"/>
          <a:ea typeface="+mn-ea"/>
          <a:cs typeface="+mn-cs"/>
        </a:defRPr>
      </a:lvl5pPr>
      <a:lvl6pPr marL="6187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7312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8437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9562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ewd4l2rD2_U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e8SC6bny1SA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papers.ssrn.com/sol3/papers.cfm?abstract_id=3007972" TargetMode="External"/><Relationship Id="rId4" Type="http://schemas.openxmlformats.org/officeDocument/2006/relationships/hyperlink" Target="https://www.educationdive.com/news/8-global-trends-impacting-higher-ed/515272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Gu6Xz3Gof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 330 </a:t>
            </a:r>
            <a:br>
              <a:rPr lang="en-US" dirty="0"/>
            </a:br>
            <a:r>
              <a:rPr lang="en-US" dirty="0"/>
              <a:t>Week 1 – Class #2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January 16, 2018</a:t>
            </a:r>
          </a:p>
        </p:txBody>
      </p:sp>
    </p:spTree>
    <p:extLst>
      <p:ext uri="{BB962C8B-B14F-4D97-AF65-F5344CB8AC3E}">
        <p14:creationId xmlns:p14="http://schemas.microsoft.com/office/powerpoint/2010/main" val="42739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el 1"/>
          <p:cNvSpPr>
            <a:spLocks noGrp="1"/>
          </p:cNvSpPr>
          <p:nvPr>
            <p:ph type="title"/>
          </p:nvPr>
        </p:nvSpPr>
        <p:spPr>
          <a:xfrm>
            <a:off x="703545" y="3175"/>
            <a:ext cx="8229600" cy="1143000"/>
          </a:xfrm>
        </p:spPr>
        <p:txBody>
          <a:bodyPr/>
          <a:lstStyle/>
          <a:p>
            <a:r>
              <a:rPr lang="de-DE" altLang="en-US" dirty="0"/>
              <a:t>History</a:t>
            </a:r>
          </a:p>
        </p:txBody>
      </p:sp>
      <p:sp>
        <p:nvSpPr>
          <p:cNvPr id="136195" name="Textfeld 6"/>
          <p:cNvSpPr txBox="1">
            <a:spLocks noChangeArrowheads="1"/>
          </p:cNvSpPr>
          <p:nvPr/>
        </p:nvSpPr>
        <p:spPr bwMode="auto">
          <a:xfrm>
            <a:off x="3494762" y="6092826"/>
            <a:ext cx="6777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de-DE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https://www.youtube.com/watch?v=ewd4l2rD2_U</a:t>
            </a:r>
          </a:p>
        </p:txBody>
      </p:sp>
      <p:pic>
        <p:nvPicPr>
          <p:cNvPr id="136196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604484"/>
            <a:ext cx="6956425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90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308226" y="606176"/>
            <a:ext cx="9894012" cy="914400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“Individual Culture </a:t>
            </a:r>
            <a:br>
              <a:rPr lang="en-US" altLang="en-US" b="1" dirty="0"/>
            </a:br>
            <a:r>
              <a:rPr lang="en-US" altLang="en-US" b="1" dirty="0"/>
              <a:t>Exercise”</a:t>
            </a:r>
          </a:p>
        </p:txBody>
      </p:sp>
      <p:pic>
        <p:nvPicPr>
          <p:cNvPr id="11673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-341313"/>
            <a:ext cx="5562600" cy="7199313"/>
          </a:xfrm>
        </p:spPr>
      </p:pic>
    </p:spTree>
    <p:extLst>
      <p:ext uri="{BB962C8B-B14F-4D97-AF65-F5344CB8AC3E}">
        <p14:creationId xmlns:p14="http://schemas.microsoft.com/office/powerpoint/2010/main" val="1654737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</a:rPr>
              <a:t>In your groups…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800" b="1" dirty="0"/>
              <a:t>1) Introduce yourselves</a:t>
            </a:r>
          </a:p>
          <a:p>
            <a:pPr marL="0" indent="0">
              <a:buNone/>
            </a:pPr>
            <a:endParaRPr lang="en-US" altLang="en-US" sz="2800" b="1" dirty="0"/>
          </a:p>
          <a:p>
            <a:pPr marL="0" indent="0">
              <a:buNone/>
            </a:pPr>
            <a:r>
              <a:rPr lang="en-US" altLang="en-US" sz="2800" b="1" dirty="0"/>
              <a:t>2) Discuss individual culture and Hot Buttons exercise: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/>
              <a:t>Were there any surprises?  Realizations?</a:t>
            </a:r>
          </a:p>
          <a:p>
            <a:pPr marL="0" indent="0">
              <a:buNone/>
            </a:pPr>
            <a:r>
              <a:rPr lang="en-US" altLang="en-US" sz="2800" dirty="0"/>
              <a:t> </a:t>
            </a:r>
          </a:p>
          <a:p>
            <a:pPr marL="0" indent="0">
              <a:buNone/>
            </a:pPr>
            <a:r>
              <a:rPr lang="en-US" altLang="en-US" sz="2800" b="1" dirty="0"/>
              <a:t>3) Cultural “mind triggers” (Please note these on your paper)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/>
              <a:t>What Music reminds you of your home?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/>
              <a:t>What are your comfort foods?  Do they remind you of home?</a:t>
            </a:r>
          </a:p>
        </p:txBody>
      </p:sp>
    </p:spTree>
    <p:extLst>
      <p:ext uri="{BB962C8B-B14F-4D97-AF65-F5344CB8AC3E}">
        <p14:creationId xmlns:p14="http://schemas.microsoft.com/office/powerpoint/2010/main" val="82189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754" y="695434"/>
            <a:ext cx="6592616" cy="3687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0" y="421239"/>
            <a:ext cx="5396776" cy="468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44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754" y="695433"/>
            <a:ext cx="6990260" cy="3909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0" y="421239"/>
            <a:ext cx="5396776" cy="4683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350" y="5740"/>
            <a:ext cx="459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350" y="1023044"/>
            <a:ext cx="459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9992" y="740976"/>
            <a:ext cx="459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9992" y="1730691"/>
            <a:ext cx="459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24651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56" y="286603"/>
            <a:ext cx="7284182" cy="577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28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56" y="286603"/>
            <a:ext cx="7284182" cy="5772458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88397" y="1011981"/>
            <a:ext cx="50888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13822" y="2501590"/>
            <a:ext cx="508883" cy="757130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37676" y="3901760"/>
            <a:ext cx="508883" cy="757130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17189" y="4923365"/>
            <a:ext cx="508883" cy="757130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219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60" y="673181"/>
            <a:ext cx="11257859" cy="519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8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1 4"/>
          <p:cNvSpPr/>
          <p:nvPr/>
        </p:nvSpPr>
        <p:spPr>
          <a:xfrm>
            <a:off x="0" y="801666"/>
            <a:ext cx="6400799" cy="54112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1435569" y="3385946"/>
            <a:ext cx="3469417" cy="914400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“Are these the sources of my Hot Buttons?”</a:t>
            </a:r>
          </a:p>
        </p:txBody>
      </p:sp>
      <p:pic>
        <p:nvPicPr>
          <p:cNvPr id="11673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3906" y="-341313"/>
            <a:ext cx="5562600" cy="7199313"/>
          </a:xfrm>
        </p:spPr>
      </p:pic>
      <p:sp>
        <p:nvSpPr>
          <p:cNvPr id="2" name="Left Brace 1"/>
          <p:cNvSpPr/>
          <p:nvPr/>
        </p:nvSpPr>
        <p:spPr>
          <a:xfrm>
            <a:off x="5661764" y="-86107"/>
            <a:ext cx="1653435" cy="6944107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79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4E67-8EBA-426F-A424-11C1FCAA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Qualtrics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738E8-DBBC-4E6A-B4F1-2B885839B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Better understand our group’s Individual culture attributes….</a:t>
            </a:r>
          </a:p>
        </p:txBody>
      </p:sp>
    </p:spTree>
    <p:extLst>
      <p:ext uri="{BB962C8B-B14F-4D97-AF65-F5344CB8AC3E}">
        <p14:creationId xmlns:p14="http://schemas.microsoft.com/office/powerpoint/2010/main" val="418596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>
            <a:extLst>
              <a:ext uri="{FF2B5EF4-FFF2-40B4-BE49-F238E27FC236}">
                <a16:creationId xmlns:a16="http://schemas.microsoft.com/office/drawing/2014/main" id="{A6CB7F0A-C165-444F-B704-67B50CBCD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994" y="471099"/>
            <a:ext cx="8736012" cy="528637"/>
          </a:xfrm>
        </p:spPr>
        <p:txBody>
          <a:bodyPr/>
          <a:lstStyle/>
          <a:p>
            <a:pPr eaLnBrk="1" hangingPunct="1"/>
            <a:r>
              <a:rPr lang="en-US" altLang="en-US" sz="4000" b="1" u="sng" dirty="0">
                <a:latin typeface="+mn-lt"/>
              </a:rPr>
              <a:t>TODAY - Please sit …….By Birth Month</a:t>
            </a:r>
          </a:p>
        </p:txBody>
      </p:sp>
      <p:sp>
        <p:nvSpPr>
          <p:cNvPr id="115715" name="TextBox 16">
            <a:extLst>
              <a:ext uri="{FF2B5EF4-FFF2-40B4-BE49-F238E27FC236}">
                <a16:creationId xmlns:a16="http://schemas.microsoft.com/office/drawing/2014/main" id="{5F0EC93E-9A74-41A8-A088-E29C3C2F6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4" y="6215412"/>
            <a:ext cx="3670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>
                <a:solidFill>
                  <a:srgbClr val="000000"/>
                </a:solidFill>
              </a:rPr>
              <a:t>TEACH PODIUM</a:t>
            </a:r>
          </a:p>
        </p:txBody>
      </p:sp>
      <p:sp>
        <p:nvSpPr>
          <p:cNvPr id="115716" name="TextBox 17">
            <a:extLst>
              <a:ext uri="{FF2B5EF4-FFF2-40B4-BE49-F238E27FC236}">
                <a16:creationId xmlns:a16="http://schemas.microsoft.com/office/drawing/2014/main" id="{022AB517-B782-4A6D-9D96-2CFDFC61890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869363" y="3642520"/>
            <a:ext cx="4059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HALL WAY AND ENTRY DOORS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F989841D-58A9-4E6F-A760-6B5A303E33C6}"/>
              </a:ext>
            </a:extLst>
          </p:cNvPr>
          <p:cNvSpPr/>
          <p:nvPr/>
        </p:nvSpPr>
        <p:spPr>
          <a:xfrm>
            <a:off x="4908553" y="1358109"/>
            <a:ext cx="1671636" cy="132317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7E6960-81E5-4F2C-9E64-34E1D71ED191}"/>
              </a:ext>
            </a:extLst>
          </p:cNvPr>
          <p:cNvSpPr txBox="1"/>
          <p:nvPr/>
        </p:nvSpPr>
        <p:spPr>
          <a:xfrm flipH="1">
            <a:off x="5141914" y="1507334"/>
            <a:ext cx="12080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/>
              </a:rPr>
              <a:t>Mar -Apr</a:t>
            </a: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DEFCD504-9835-4F64-970D-97B4048B6F65}"/>
              </a:ext>
            </a:extLst>
          </p:cNvPr>
          <p:cNvSpPr/>
          <p:nvPr/>
        </p:nvSpPr>
        <p:spPr>
          <a:xfrm>
            <a:off x="7298932" y="2019698"/>
            <a:ext cx="1671635" cy="132317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81346E71-AE6D-4B3E-84AF-F541AE284D6D}"/>
              </a:ext>
            </a:extLst>
          </p:cNvPr>
          <p:cNvSpPr/>
          <p:nvPr/>
        </p:nvSpPr>
        <p:spPr>
          <a:xfrm>
            <a:off x="2674943" y="2074238"/>
            <a:ext cx="1720056" cy="132317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/>
              </a:rPr>
              <a:t>Jan - Feb</a:t>
            </a: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7956A4D2-E0A0-417D-B4AE-D5B42EAAE33E}"/>
              </a:ext>
            </a:extLst>
          </p:cNvPr>
          <p:cNvSpPr/>
          <p:nvPr/>
        </p:nvSpPr>
        <p:spPr>
          <a:xfrm>
            <a:off x="2685056" y="4468813"/>
            <a:ext cx="1720055" cy="121840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1B0E5790-6749-4FED-889A-81094D0F2FB7}"/>
              </a:ext>
            </a:extLst>
          </p:cNvPr>
          <p:cNvSpPr/>
          <p:nvPr/>
        </p:nvSpPr>
        <p:spPr>
          <a:xfrm>
            <a:off x="5029200" y="3467100"/>
            <a:ext cx="1560513" cy="142557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D837CD81-0926-450B-9FA9-15EAF5084B14}"/>
              </a:ext>
            </a:extLst>
          </p:cNvPr>
          <p:cNvSpPr/>
          <p:nvPr/>
        </p:nvSpPr>
        <p:spPr>
          <a:xfrm>
            <a:off x="7298932" y="4209645"/>
            <a:ext cx="1720054" cy="142557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119FC0D-8A2B-4823-A158-FEBC3755C8C1}"/>
              </a:ext>
            </a:extLst>
          </p:cNvPr>
          <p:cNvSpPr txBox="1"/>
          <p:nvPr/>
        </p:nvSpPr>
        <p:spPr>
          <a:xfrm flipH="1">
            <a:off x="7682312" y="2142678"/>
            <a:ext cx="12882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/>
              </a:rPr>
              <a:t>May - Jun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8B1219E-ABAB-4A28-B23C-3E912B87C089}"/>
              </a:ext>
            </a:extLst>
          </p:cNvPr>
          <p:cNvSpPr txBox="1"/>
          <p:nvPr/>
        </p:nvSpPr>
        <p:spPr>
          <a:xfrm flipH="1">
            <a:off x="5440363" y="3681413"/>
            <a:ext cx="106521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/>
              </a:rPr>
              <a:t>Sep - Oct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7AFA9CB-9713-4E9D-892D-C7C7ADA4AA0B}"/>
              </a:ext>
            </a:extLst>
          </p:cNvPr>
          <p:cNvSpPr txBox="1"/>
          <p:nvPr/>
        </p:nvSpPr>
        <p:spPr>
          <a:xfrm flipH="1">
            <a:off x="3129157" y="4501302"/>
            <a:ext cx="13235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/>
              </a:rPr>
              <a:t>Jul -Aug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61D8410-07EC-48F8-BF23-91458FFC82F5}"/>
              </a:ext>
            </a:extLst>
          </p:cNvPr>
          <p:cNvSpPr txBox="1"/>
          <p:nvPr/>
        </p:nvSpPr>
        <p:spPr>
          <a:xfrm flipH="1">
            <a:off x="7707310" y="4383823"/>
            <a:ext cx="12184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/>
              </a:rPr>
              <a:t>Nov - Dec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Cultural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Impacts on Operations	</a:t>
            </a:r>
          </a:p>
        </p:txBody>
      </p:sp>
      <p:sp>
        <p:nvSpPr>
          <p:cNvPr id="98307" name="TextBox 3"/>
          <p:cNvSpPr txBox="1">
            <a:spLocks noChangeArrowheads="1"/>
          </p:cNvSpPr>
          <p:nvPr/>
        </p:nvSpPr>
        <p:spPr bwMode="auto">
          <a:xfrm>
            <a:off x="776613" y="1981200"/>
            <a:ext cx="992061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History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– prohibited multinational team members</a:t>
            </a: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Gender Roles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women in the workforce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Etiquette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– proper and accepted behaviors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Doing business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contracts and business practices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Language and communications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multiple languages</a:t>
            </a: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Ethnic Issues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– accepted wardrobes and dress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Spirituality and Religion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work hours, prayer times, and team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members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Economic Concerns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use of local currency requirements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Traditions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holidays, meals and work breaks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Education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– capacity level of your workforce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85A87-929B-449F-AEB6-0F1CEE0D28B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923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</a:rPr>
              <a:t>Cultural “mind triggers”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/>
              <a:t>Music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/>
              <a:t>Food / smells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/>
              <a:t>Architecture / arts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/>
              <a:t>Clothing </a:t>
            </a:r>
          </a:p>
        </p:txBody>
      </p:sp>
    </p:spTree>
    <p:extLst>
      <p:ext uri="{BB962C8B-B14F-4D97-AF65-F5344CB8AC3E}">
        <p14:creationId xmlns:p14="http://schemas.microsoft.com/office/powerpoint/2010/main" val="201383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186" y="311655"/>
            <a:ext cx="11203279" cy="1450757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Take 5 minutes and write down your AHHH HAHHH’s from Individual Cultures /Hot Buttons exercises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176" y="1950302"/>
            <a:ext cx="10058400" cy="4023360"/>
          </a:xfrm>
        </p:spPr>
        <p:txBody>
          <a:bodyPr>
            <a:normAutofit fontScale="85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answer the following questions as quickly as you can and make sure to turn them in at the end of class.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was your biggest surprise from the individual culture activity?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you find a lot of similarities among your group members? 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you identify where your hot buttons might have originated? Why or why not?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there many common hot buttons among your group?  What were they?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was the BIGGEST AHHHH HHHHAAAAHHHH for you in completing this group activity?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5522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Cox Factoid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Dr. Cox has three children…can you guess their gender and ages?</a:t>
            </a:r>
          </a:p>
        </p:txBody>
      </p:sp>
    </p:spTree>
    <p:extLst>
      <p:ext uri="{BB962C8B-B14F-4D97-AF65-F5344CB8AC3E}">
        <p14:creationId xmlns:p14="http://schemas.microsoft.com/office/powerpoint/2010/main" val="2324039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4" y="286605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/>
              <a:t>Dr. Cox has three children…</a:t>
            </a:r>
            <a:br>
              <a:rPr lang="en-US" b="1" dirty="0"/>
            </a:br>
            <a:r>
              <a:rPr lang="en-US" b="1" dirty="0"/>
              <a:t>&amp; 2 granddaughters </a:t>
            </a:r>
            <a:r>
              <a:rPr lang="en-US" sz="2200" b="1" dirty="0"/>
              <a:t>(Evelyn 10 and Lydia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110" y="1737362"/>
            <a:ext cx="7543801" cy="4023360"/>
          </a:xfrm>
        </p:spPr>
        <p:txBody>
          <a:bodyPr>
            <a:normAutofit/>
          </a:bodyPr>
          <a:lstStyle/>
          <a:p>
            <a:r>
              <a:rPr lang="en-US" sz="3200" dirty="0"/>
              <a:t>Amber (34)</a:t>
            </a:r>
          </a:p>
          <a:p>
            <a:r>
              <a:rPr lang="en-US" sz="3200" dirty="0"/>
              <a:t>Sami (32)</a:t>
            </a:r>
          </a:p>
          <a:p>
            <a:r>
              <a:rPr lang="en-US" sz="3200" dirty="0"/>
              <a:t>Nash (10)</a:t>
            </a:r>
          </a:p>
          <a:p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197172"/>
            <a:ext cx="1402992" cy="18706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95" y="1737362"/>
            <a:ext cx="4696570" cy="3522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89139" y="3969915"/>
            <a:ext cx="2648156" cy="1986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3638895"/>
            <a:ext cx="4149214" cy="3111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88860" y="669434"/>
            <a:ext cx="3062634" cy="22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14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552" y="1653868"/>
            <a:ext cx="9188245" cy="7943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2060"/>
                </a:solidFill>
              </a:rPr>
              <a:t>Four Core Intercultural Competencies:</a:t>
            </a:r>
            <a:br>
              <a:rPr lang="en-US" sz="4400" b="1" dirty="0">
                <a:solidFill>
                  <a:srgbClr val="002060"/>
                </a:solidFill>
              </a:rPr>
            </a:br>
            <a:r>
              <a:rPr lang="en-US" sz="4400" b="1" dirty="0">
                <a:solidFill>
                  <a:srgbClr val="C00000"/>
                </a:solidFill>
              </a:rPr>
              <a:t/>
            </a:r>
            <a:br>
              <a:rPr lang="en-US" sz="4400" b="1" dirty="0">
                <a:solidFill>
                  <a:srgbClr val="C00000"/>
                </a:solidFill>
              </a:rPr>
            </a:b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1816100"/>
            <a:ext cx="8553450" cy="4396810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002060"/>
                </a:solidFill>
              </a:rPr>
              <a:t>Increasing Self-Awareness  </a:t>
            </a:r>
          </a:p>
          <a:p>
            <a:pPr lvl="1">
              <a:buFont typeface="Monotype Sorts" pitchFamily="2" charset="2"/>
              <a:buNone/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002060"/>
                </a:solidFill>
              </a:rPr>
              <a:t>Increasing Awareness of Others  </a:t>
            </a:r>
          </a:p>
          <a:p>
            <a:pPr lvl="1">
              <a:buFont typeface="Wingdings" pitchFamily="2" charset="2"/>
              <a:buChar char="§"/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002060"/>
                </a:solidFill>
              </a:rPr>
              <a:t>Learning to Manage Emotions  </a:t>
            </a:r>
          </a:p>
          <a:p>
            <a:pPr lvl="1">
              <a:buFont typeface="Wingdings" pitchFamily="2" charset="2"/>
              <a:buChar char="§"/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Learning to shift frames and adapt behavior  </a:t>
            </a:r>
          </a:p>
          <a:p>
            <a:pPr lvl="1"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C00000"/>
                </a:solidFill>
              </a:rPr>
              <a:t>						</a:t>
            </a:r>
          </a:p>
          <a:p>
            <a:pPr lvl="1"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C00000"/>
                </a:solidFill>
              </a:rPr>
              <a:t>						</a:t>
            </a:r>
          </a:p>
          <a:p>
            <a:pPr lvl="1"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Michael Vande Berg, PhD, © 2015</a:t>
            </a:r>
          </a:p>
          <a:p>
            <a:pPr lvl="1">
              <a:buFont typeface="Monotype Sorts" pitchFamily="2" charset="2"/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80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96925-AFD6-4D59-B360-3693E3788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CCDDE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CCDDE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39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723900"/>
            <a:ext cx="4267200" cy="426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2" name="Title 1"/>
          <p:cNvSpPr>
            <a:spLocks noGrp="1"/>
          </p:cNvSpPr>
          <p:nvPr>
            <p:ph type="title"/>
          </p:nvPr>
        </p:nvSpPr>
        <p:spPr>
          <a:xfrm>
            <a:off x="1199644" y="266701"/>
            <a:ext cx="8229600" cy="1600200"/>
          </a:xfrm>
        </p:spPr>
        <p:txBody>
          <a:bodyPr/>
          <a:lstStyle/>
          <a:p>
            <a:r>
              <a:rPr lang="en-US" altLang="en-US" sz="7200" b="1"/>
              <a:t>Technology</a:t>
            </a:r>
          </a:p>
        </p:txBody>
      </p:sp>
      <p:sp>
        <p:nvSpPr>
          <p:cNvPr id="83973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1371600" y="1892302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http://youtu.be/e8SC6bny1SA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859503-AF95-4B0C-9BC7-5EB70DF9AA75}"/>
              </a:ext>
            </a:extLst>
          </p:cNvPr>
          <p:cNvSpPr/>
          <p:nvPr/>
        </p:nvSpPr>
        <p:spPr>
          <a:xfrm>
            <a:off x="177800" y="5536455"/>
            <a:ext cx="10680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solidFill>
                  <a:srgbClr val="FFFFFF"/>
                </a:solidFill>
                <a:latin typeface="proxima nova"/>
              </a:rPr>
              <a:t>DEEP DIVE</a:t>
            </a:r>
            <a:r>
              <a:rPr lang="en-US" b="1" dirty="0">
                <a:solidFill>
                  <a:srgbClr val="0A0A0A"/>
                </a:solidFill>
                <a:latin typeface="ff-meta-serif-web-pro"/>
              </a:rPr>
              <a:t>8 global trends impacting higher ed  </a:t>
            </a:r>
            <a:r>
              <a:rPr lang="en-US" dirty="0"/>
              <a:t>By </a:t>
            </a:r>
            <a:r>
              <a:rPr lang="en-US" dirty="0" err="1"/>
              <a:t>Shalina</a:t>
            </a:r>
            <a:r>
              <a:rPr lang="en-US" dirty="0"/>
              <a:t> </a:t>
            </a:r>
            <a:r>
              <a:rPr lang="en-US" dirty="0" err="1"/>
              <a:t>Chatlani</a:t>
            </a:r>
            <a:r>
              <a:rPr lang="en-US" dirty="0"/>
              <a:t>, Published Jan. 24, 2018</a:t>
            </a:r>
            <a:r>
              <a:rPr lang="en-US" b="1" dirty="0">
                <a:solidFill>
                  <a:srgbClr val="0A0A0A"/>
                </a:solidFill>
                <a:latin typeface="ff-meta-serif-web-pro"/>
              </a:rPr>
              <a:t>	</a:t>
            </a:r>
            <a:r>
              <a:rPr lang="en-US" dirty="0">
                <a:hlinkClick r:id="rId4"/>
              </a:rPr>
              <a:t>https://www.educationdive.com/news/8-global-trends-impacting-higher-ed/515272/</a:t>
            </a:r>
            <a:endParaRPr lang="en-US" b="1" dirty="0">
              <a:solidFill>
                <a:srgbClr val="0A0A0A"/>
              </a:solidFill>
              <a:latin typeface="ff-meta-serif-web-pro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D4961-6702-4765-B1E4-8043C6346B0B}"/>
              </a:ext>
            </a:extLst>
          </p:cNvPr>
          <p:cNvSpPr/>
          <p:nvPr/>
        </p:nvSpPr>
        <p:spPr>
          <a:xfrm>
            <a:off x="538795" y="3320464"/>
            <a:ext cx="774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Cynthia L. </a:t>
            </a:r>
            <a:r>
              <a:rPr lang="en-US" dirty="0" err="1">
                <a:hlinkClick r:id="rId5"/>
              </a:rPr>
              <a:t>Estlund</a:t>
            </a:r>
            <a:r>
              <a:rPr lang="en-US" dirty="0"/>
              <a:t>, professor of law at the New York University School of Law, cited in a journal article McKinsey Global Institute researchers, who claim </a:t>
            </a:r>
            <a:r>
              <a:rPr lang="en-US" sz="2800" dirty="0"/>
              <a:t>“73 percent of the time for which humans are now paid ... is spent in activities that could be automated with existing technology.”</a:t>
            </a:r>
          </a:p>
        </p:txBody>
      </p:sp>
    </p:spTree>
    <p:extLst>
      <p:ext uri="{BB962C8B-B14F-4D97-AF65-F5344CB8AC3E}">
        <p14:creationId xmlns:p14="http://schemas.microsoft.com/office/powerpoint/2010/main" val="1009701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702C1-A685-4307-B6AB-237EAA43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26" y="108803"/>
            <a:ext cx="10058400" cy="1450757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Survey of 36 countries </a:t>
            </a:r>
            <a:r>
              <a:rPr lang="en-US" sz="3200" b="1" dirty="0">
                <a:latin typeface="+mn-lt"/>
              </a:rPr>
              <a:t>(n=20,000 over 18 </a:t>
            </a:r>
            <a:r>
              <a:rPr lang="en-US" sz="3200" b="1" dirty="0" err="1">
                <a:latin typeface="+mn-lt"/>
              </a:rPr>
              <a:t>yrs</a:t>
            </a:r>
            <a:r>
              <a:rPr lang="en-US" sz="3200" b="1" dirty="0">
                <a:latin typeface="+mn-lt"/>
              </a:rPr>
              <a:t> old)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31D639-16D2-4A14-9BAA-0AF6D4380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624" y="2082800"/>
            <a:ext cx="10209002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E5E2-8B6E-4A03-B455-7F3213A0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1654F4-6413-4FE2-89B8-5359E3957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143" y="1511300"/>
            <a:ext cx="10112338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4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EF28C7-D7AE-43CD-AD35-2DC373684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05525"/>
            <a:ext cx="7825876" cy="243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4DBD91-9CD4-43F4-9F0D-5911B4969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693333"/>
            <a:ext cx="9908305" cy="1212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1AC48F-7E4C-4366-B0C2-DD15FFD9BC70}"/>
              </a:ext>
            </a:extLst>
          </p:cNvPr>
          <p:cNvSpPr txBox="1"/>
          <p:nvPr/>
        </p:nvSpPr>
        <p:spPr>
          <a:xfrm>
            <a:off x="2235200" y="4813300"/>
            <a:ext cx="6819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/>
              <a:t>INTERNET PRIVACY</a:t>
            </a:r>
          </a:p>
        </p:txBody>
      </p:sp>
    </p:spTree>
    <p:extLst>
      <p:ext uri="{BB962C8B-B14F-4D97-AF65-F5344CB8AC3E}">
        <p14:creationId xmlns:p14="http://schemas.microsoft.com/office/powerpoint/2010/main" val="72295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January 16</a:t>
            </a:r>
            <a:r>
              <a:rPr lang="en-US" sz="5400" b="1" baseline="30000" dirty="0"/>
              <a:t>th</a:t>
            </a:r>
            <a:r>
              <a:rPr lang="en-US" sz="5400" b="1" dirty="0"/>
              <a:t> 		</a:t>
            </a:r>
            <a:r>
              <a:rPr lang="en-US" sz="5400" b="1" i="1" dirty="0"/>
              <a:t>Plans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0" y="1737360"/>
            <a:ext cx="10058400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Where we left off….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i="1" dirty="0"/>
              <a:t>Levels</a:t>
            </a:r>
            <a:r>
              <a:rPr lang="en-US" sz="2200" b="1" dirty="0"/>
              <a:t> 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History of the World in less than 5 minutes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Complete Group Exercises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/>
              <a:t>Individual Culture / Hot Buttons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/>
              <a:t>5 minute AAAHHH HAAAHHHH briefing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Cox Factoid #2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Technology??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Our Global Foot Print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Next Week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2093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5468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17077-1D01-417D-9105-AE3492428E1B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4E9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-88900"/>
            <a:ext cx="975360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Text Box 3"/>
          <p:cNvSpPr txBox="1">
            <a:spLocks noChangeArrowheads="1"/>
          </p:cNvSpPr>
          <p:nvPr/>
        </p:nvSpPr>
        <p:spPr bwMode="auto">
          <a:xfrm>
            <a:off x="1570038" y="6772276"/>
            <a:ext cx="25447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http://www.lib.utexas.edu/maps/world.html</a:t>
            </a:r>
          </a:p>
        </p:txBody>
      </p:sp>
      <p:pic>
        <p:nvPicPr>
          <p:cNvPr id="125957" name="Picture 17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713" y="4111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8" name="Picture 1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2066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9" name="Picture 19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00" y="491807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0" name="Picture 20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763" y="54340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1" name="Picture 21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063" y="2393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2" name="Picture 22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988" y="35687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3" name="Picture 23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34020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4" name="Picture 24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138" y="8143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5" name="Picture 25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75" y="13065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6" name="Picture 26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2653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7" name="Picture 27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13" y="52784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8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51403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9" name="Picture 29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2673350"/>
            <a:ext cx="381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70" name="Text Box 30"/>
          <p:cNvSpPr txBox="1">
            <a:spLocks noChangeArrowheads="1"/>
          </p:cNvSpPr>
          <p:nvPr/>
        </p:nvSpPr>
        <p:spPr bwMode="auto">
          <a:xfrm>
            <a:off x="3375026" y="-69850"/>
            <a:ext cx="6226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TECH 330  Global Footprint</a:t>
            </a:r>
          </a:p>
        </p:txBody>
      </p:sp>
      <p:pic>
        <p:nvPicPr>
          <p:cNvPr id="125971" name="Picture 31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525" y="30337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2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275" y="5842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3" name="Picture 24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63" y="57467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4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163" y="6477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5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4171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6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4646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7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28067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8" name="Picture 27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41671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9" name="Picture 29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31924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0" name="Picture 29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1841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1" name="Picture 22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13" y="20256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2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41925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3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601027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4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52038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5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6424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6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5577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7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3187700"/>
            <a:ext cx="381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8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47672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9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3857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0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665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1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5572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2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30019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3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3886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4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40259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5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7099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6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6424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7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975" y="61356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8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60182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9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182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0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7795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1" name="Picture 28" descr="MCj043258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638" y="4767264"/>
            <a:ext cx="51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2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275" y="571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3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488" y="63738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4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25" y="838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5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1508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6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525" y="155257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7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55864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8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57769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9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7286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0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5763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1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11731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2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188" y="2692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3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3509963"/>
            <a:ext cx="381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4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2811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5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5461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6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61277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7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869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8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563" y="203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457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5468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76BB5933-5F2A-4FB0-B608-665D74761776}" type="slidenum">
              <a:rPr lang="en-US" altLang="en-US" sz="1800">
                <a:solidFill>
                  <a:srgbClr val="E4E9E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31</a:t>
            </a:fld>
            <a:endParaRPr lang="en-US" altLang="en-US" sz="1800">
              <a:solidFill>
                <a:srgbClr val="E4E9EF"/>
              </a:solidFill>
              <a:latin typeface="Arial" panose="020B0604020202020204" pitchFamily="34" charset="0"/>
            </a:endParaRPr>
          </a:p>
        </p:txBody>
      </p:sp>
      <p:pic>
        <p:nvPicPr>
          <p:cNvPr id="1157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71438"/>
            <a:ext cx="9753600" cy="70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Text Box 3"/>
          <p:cNvSpPr txBox="1">
            <a:spLocks noChangeArrowheads="1"/>
          </p:cNvSpPr>
          <p:nvPr/>
        </p:nvSpPr>
        <p:spPr bwMode="auto">
          <a:xfrm>
            <a:off x="1570038" y="6772276"/>
            <a:ext cx="25447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http://www.lib.utexas.edu/maps/world.html</a:t>
            </a:r>
          </a:p>
        </p:txBody>
      </p:sp>
      <p:pic>
        <p:nvPicPr>
          <p:cNvPr id="115718" name="Picture 1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890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Picture 19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20256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Picture 20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24003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1" name="Picture 21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3238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2" name="Picture 22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2608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3" name="Picture 23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2812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4" name="Picture 24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50" y="18938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5" name="Picture 25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8" y="22621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6" name="Picture 26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1717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7" name="Picture 27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1333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8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25" y="255307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9" name="Picture 29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272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30" name="Text Box 30"/>
          <p:cNvSpPr txBox="1">
            <a:spLocks noChangeArrowheads="1"/>
          </p:cNvSpPr>
          <p:nvPr/>
        </p:nvSpPr>
        <p:spPr bwMode="auto">
          <a:xfrm>
            <a:off x="3375026" y="-69850"/>
            <a:ext cx="6226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Dr. Cox’s Global Footprint</a:t>
            </a:r>
          </a:p>
        </p:txBody>
      </p:sp>
      <p:pic>
        <p:nvPicPr>
          <p:cNvPr id="115731" name="Picture 31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0" y="3213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2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24717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3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23558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4" name="Picture 24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20161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5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3210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6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247967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7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35988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8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6067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9" name="Picture 27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41287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40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1320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41" name="Picture 29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14573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42" name="Picture 29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524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43" name="Picture 22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75" y="33480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44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3048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45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3757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47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3155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48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17478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49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263207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35671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05" y="12328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3558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8" descr="MCj04325860000[1]">
            <a:extLst>
              <a:ext uri="{FF2B5EF4-FFF2-40B4-BE49-F238E27FC236}">
                <a16:creationId xmlns:a16="http://schemas.microsoft.com/office/drawing/2014/main" id="{BBB8F32F-922E-4253-9DE1-8309F90FA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16547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8" descr="MCj04325860000[1]">
            <a:extLst>
              <a:ext uri="{FF2B5EF4-FFF2-40B4-BE49-F238E27FC236}">
                <a16:creationId xmlns:a16="http://schemas.microsoft.com/office/drawing/2014/main" id="{550D530D-4E4A-47FB-BA99-CD94B9141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083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958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QUIZ #1 launches TODAY at NOON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/>
              <a:t>KEEP YOUR INDIVIDUAL CULTURES SHEET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i="1" dirty="0"/>
              <a:t>Turn in the AHHH HAHHH from Individual Cultures and Hot Buttons exercises </a:t>
            </a:r>
          </a:p>
          <a:p>
            <a:pPr marL="0" indent="0">
              <a:buNone/>
            </a:pPr>
            <a:endParaRPr lang="en-US" sz="3600" b="1" i="1" dirty="0"/>
          </a:p>
          <a:p>
            <a:pPr marL="0" indent="0">
              <a:buNone/>
            </a:pPr>
            <a:r>
              <a:rPr lang="en-US" sz="3600" b="1" i="1" u="sng" dirty="0"/>
              <a:t>Next Tuesday: </a:t>
            </a:r>
            <a:r>
              <a:rPr lang="en-US" sz="3600" b="1" i="1" dirty="0"/>
              <a:t>Levels Activity and Worldwide Education</a:t>
            </a:r>
          </a:p>
          <a:p>
            <a:pPr marL="0" indent="0">
              <a:buNone/>
            </a:pPr>
            <a:r>
              <a:rPr lang="en-US" sz="3600" b="1" i="1" dirty="0"/>
              <a:t>Complete HW#1 – In Week #2 folder</a:t>
            </a:r>
          </a:p>
          <a:p>
            <a:pPr marL="0" indent="0">
              <a:buNone/>
            </a:pPr>
            <a:endParaRPr lang="en-US" sz="3600" b="1" i="1" dirty="0"/>
          </a:p>
          <a:p>
            <a:pPr marL="0" indent="0">
              <a:buNone/>
            </a:pPr>
            <a:r>
              <a:rPr lang="en-US" sz="3600" b="1" i="1" dirty="0"/>
              <a:t>HAVE A GREAT WEEKEND!    PLEASE BE SAFE!</a:t>
            </a:r>
          </a:p>
          <a:p>
            <a:pPr marL="0" indent="0">
              <a:buNone/>
            </a:pPr>
            <a:endParaRPr lang="en-US" sz="3600" b="1" i="1" dirty="0"/>
          </a:p>
          <a:p>
            <a:pPr>
              <a:buFont typeface="Wingdings" panose="05000000000000000000" pitchFamily="2" charset="2"/>
              <a:buChar char="§"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77252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Music and Culture</a:t>
            </a:r>
          </a:p>
        </p:txBody>
      </p:sp>
      <p:sp>
        <p:nvSpPr>
          <p:cNvPr id="157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>
                <a:hlinkClick r:id="rId2"/>
              </a:rPr>
              <a:t>https://youtu.be/PGu6Xz3GofU</a:t>
            </a:r>
            <a:endParaRPr lang="en-US" altLang="en-US" sz="2800" b="1" dirty="0"/>
          </a:p>
          <a:p>
            <a:endParaRPr lang="en-US" altLang="en-US" sz="2800" b="1" dirty="0"/>
          </a:p>
          <a:p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6731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02F4-3A17-4A9A-BE51-8FD78D15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935038"/>
            <a:ext cx="755015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75" b="1" dirty="0">
                <a:solidFill>
                  <a:srgbClr val="002060"/>
                </a:solidFill>
              </a:rPr>
              <a:t>Four core intercultural phases:</a:t>
            </a:r>
            <a:br>
              <a:rPr lang="en-US" sz="3675" b="1" dirty="0">
                <a:solidFill>
                  <a:srgbClr val="002060"/>
                </a:solidFill>
              </a:rPr>
            </a:br>
            <a:r>
              <a:rPr lang="en-US" sz="2100" b="1" dirty="0">
                <a:solidFill>
                  <a:srgbClr val="C00000"/>
                </a:solidFill>
              </a:rPr>
              <a:t/>
            </a:r>
            <a:br>
              <a:rPr lang="en-US" sz="2100" b="1" dirty="0">
                <a:solidFill>
                  <a:srgbClr val="C00000"/>
                </a:solidFill>
              </a:rPr>
            </a:br>
            <a:endParaRPr lang="en-US" sz="21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0E398-D735-4BE4-B6C2-D51884BF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0" y="1816100"/>
            <a:ext cx="8553450" cy="4114800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</a:rPr>
              <a:t>Increasing Self-Awareness  </a:t>
            </a:r>
          </a:p>
          <a:p>
            <a:pPr lvl="1">
              <a:buFont typeface="Monotype Sorts" pitchFamily="2" charset="2"/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</a:rPr>
              <a:t>Increasing Awareness of Others  </a:t>
            </a:r>
          </a:p>
          <a:p>
            <a:pPr lvl="1">
              <a:buFont typeface="Wingdings" pitchFamily="2" charset="2"/>
              <a:buChar char="§"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</a:rPr>
              <a:t>Learning to Manage Emotions  </a:t>
            </a:r>
          </a:p>
          <a:p>
            <a:pPr lvl="1">
              <a:buFont typeface="Wingdings" pitchFamily="2" charset="2"/>
              <a:buChar char="§"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Learning to shift frames and adapt behavior  </a:t>
            </a:r>
          </a:p>
          <a:p>
            <a:pPr lvl="1">
              <a:buFont typeface="Monotype Sorts" pitchFamily="2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</a:rPr>
              <a:t>						</a:t>
            </a:r>
          </a:p>
          <a:p>
            <a:pPr lvl="1">
              <a:buFont typeface="Monotype Sorts" pitchFamily="2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</a:rPr>
              <a:t>						</a:t>
            </a:r>
          </a:p>
          <a:p>
            <a:pPr lvl="1">
              <a:buFont typeface="Monotype Sorts" pitchFamily="2" charset="2"/>
              <a:buNone/>
              <a:defRPr/>
            </a:pPr>
            <a:r>
              <a:rPr lang="en-US" sz="1800" b="1" dirty="0">
                <a:solidFill>
                  <a:srgbClr val="FF0000"/>
                </a:solidFill>
              </a:rPr>
              <a:t>Michael Vande Berg, PhD, © 2015</a:t>
            </a:r>
          </a:p>
          <a:p>
            <a:pPr lvl="1">
              <a:buFont typeface="Monotype Sorts" pitchFamily="2" charset="2"/>
              <a:buNone/>
              <a:defRPr/>
            </a:pPr>
            <a:endParaRPr lang="en-US" sz="1800" b="1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endParaRPr lang="en-US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0A11-A7DF-4439-A4F4-59042F8B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89" y="1317625"/>
            <a:ext cx="8842375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650" dirty="0"/>
              <a:t/>
            </a:r>
            <a:br>
              <a:rPr lang="en-US" sz="1650" dirty="0"/>
            </a:br>
            <a:r>
              <a:rPr lang="en-US" sz="3300" b="1" dirty="0"/>
              <a:t>Culture is the shared assumptions, values, and beliefs of a group of people which result in characteristic behaviors. (</a:t>
            </a:r>
            <a:r>
              <a:rPr lang="en-US" sz="3300" b="1" dirty="0" err="1"/>
              <a:t>Storti</a:t>
            </a:r>
            <a:r>
              <a:rPr lang="en-US" sz="3300" b="1" dirty="0"/>
              <a:t>, 1999)</a:t>
            </a:r>
            <a:endParaRPr lang="en-US" dirty="0"/>
          </a:p>
        </p:txBody>
      </p:sp>
      <p:pic>
        <p:nvPicPr>
          <p:cNvPr id="136195" name="Picture 2">
            <a:extLst>
              <a:ext uri="{FF2B5EF4-FFF2-40B4-BE49-F238E27FC236}">
                <a16:creationId xmlns:a16="http://schemas.microsoft.com/office/drawing/2014/main" id="{4BC2CD24-9FD8-4A61-9BB8-3376B3908C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2164" y="2362200"/>
            <a:ext cx="5584825" cy="40401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4201B-57DA-42F1-84FA-2544E5B0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538" y="1071564"/>
            <a:ext cx="5657850" cy="4714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Economies</a:t>
            </a:r>
          </a:p>
        </p:txBody>
      </p:sp>
      <p:sp>
        <p:nvSpPr>
          <p:cNvPr id="130051" name="Content Placeholder 2">
            <a:extLst>
              <a:ext uri="{FF2B5EF4-FFF2-40B4-BE49-F238E27FC236}">
                <a16:creationId xmlns:a16="http://schemas.microsoft.com/office/drawing/2014/main" id="{D8FC9625-28C9-40F4-8224-545CE1048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3300" y="2171701"/>
            <a:ext cx="1828800" cy="327977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/>
          </a:p>
        </p:txBody>
      </p:sp>
      <p:sp>
        <p:nvSpPr>
          <p:cNvPr id="113668" name="TextBox 4">
            <a:extLst>
              <a:ext uri="{FF2B5EF4-FFF2-40B4-BE49-F238E27FC236}">
                <a16:creationId xmlns:a16="http://schemas.microsoft.com/office/drawing/2014/main" id="{BA2F936E-8CFF-4466-A48B-643C94BC9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5715001"/>
            <a:ext cx="28003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825">
                <a:solidFill>
                  <a:srgbClr val="000000"/>
                </a:solidFill>
              </a:rPr>
              <a:t>www.worldbank.org 2012</a:t>
            </a:r>
          </a:p>
        </p:txBody>
      </p:sp>
      <p:pic>
        <p:nvPicPr>
          <p:cNvPr id="130053" name="Picture 2">
            <a:extLst>
              <a:ext uri="{FF2B5EF4-FFF2-40B4-BE49-F238E27FC236}">
                <a16:creationId xmlns:a16="http://schemas.microsoft.com/office/drawing/2014/main" id="{E2BCDAF6-F238-4F77-B08C-791BC831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6" y="1757363"/>
            <a:ext cx="6429375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BCB81-E52C-46DB-B030-10F356C9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239" y="914400"/>
            <a:ext cx="7297737" cy="647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does this picture reflect culture?</a:t>
            </a:r>
          </a:p>
        </p:txBody>
      </p:sp>
      <p:sp>
        <p:nvSpPr>
          <p:cNvPr id="132099" name="Content Placeholder 2">
            <a:extLst>
              <a:ext uri="{FF2B5EF4-FFF2-40B4-BE49-F238E27FC236}">
                <a16:creationId xmlns:a16="http://schemas.microsoft.com/office/drawing/2014/main" id="{2B2CE890-1213-4CC6-ACB5-25578E578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2100" name="Picture 2">
            <a:extLst>
              <a:ext uri="{FF2B5EF4-FFF2-40B4-BE49-F238E27FC236}">
                <a16:creationId xmlns:a16="http://schemas.microsoft.com/office/drawing/2014/main" id="{4C12E1E4-3C79-4579-B7D8-E14624A97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563688"/>
            <a:ext cx="90551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259214-F78F-4265-AEBD-3935295D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Robert F. Cox, Ph.D. - ETIC Conference August 10-11, 2015   Bali, Indonesia</a:t>
            </a:r>
          </a:p>
        </p:txBody>
      </p:sp>
      <p:sp>
        <p:nvSpPr>
          <p:cNvPr id="132102" name="Slide Number Placeholder 3">
            <a:extLst>
              <a:ext uri="{FF2B5EF4-FFF2-40B4-BE49-F238E27FC236}">
                <a16:creationId xmlns:a16="http://schemas.microsoft.com/office/drawing/2014/main" id="{A1520BD1-9323-4EC0-BDA9-3A9EC475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B1BB25-3D2B-4BF9-BD5F-2C0198616D8C}" type="slidenum">
              <a:rPr lang="en-US" altLang="en-US" sz="1200">
                <a:solidFill>
                  <a:srgbClr val="FFFFFF"/>
                </a:solidFill>
              </a:rPr>
              <a:pPr/>
              <a:t>7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F499-6496-44BC-9500-1084DE7F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34147" name="Content Placeholder 5">
            <a:extLst>
              <a:ext uri="{FF2B5EF4-FFF2-40B4-BE49-F238E27FC236}">
                <a16:creationId xmlns:a16="http://schemas.microsoft.com/office/drawing/2014/main" id="{AF008745-B9B2-4EC8-85B5-23FD0DDF0D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6575" y="1073150"/>
            <a:ext cx="8623300" cy="48514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D26A4-5EC1-4A28-93D9-69863980B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4149" name="Slide Number Placeholder 4">
            <a:extLst>
              <a:ext uri="{FF2B5EF4-FFF2-40B4-BE49-F238E27FC236}">
                <a16:creationId xmlns:a16="http://schemas.microsoft.com/office/drawing/2014/main" id="{72B38A88-8ACB-4626-AF8A-98D09DC9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D4CFBB-E7BB-42B5-8EB9-674015B78549}" type="slidenum">
              <a:rPr lang="en-US" altLang="en-US" sz="900">
                <a:solidFill>
                  <a:srgbClr val="FFFFFF"/>
                </a:solidFill>
              </a:rPr>
              <a:pPr/>
              <a:t>8</a:t>
            </a:fld>
            <a:endParaRPr lang="en-US" altLang="en-US"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E8FCC-5940-4A48-94FF-9C5CAF87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35171" name="Content Placeholder 5">
            <a:extLst>
              <a:ext uri="{FF2B5EF4-FFF2-40B4-BE49-F238E27FC236}">
                <a16:creationId xmlns:a16="http://schemas.microsoft.com/office/drawing/2014/main" id="{DB2926CC-D824-4FC1-951D-6F93D70D04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6325" y="-12700"/>
            <a:ext cx="3951288" cy="70231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6224D-79BE-44AD-B968-1EE34CEC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5173" name="Slide Number Placeholder 4">
            <a:extLst>
              <a:ext uri="{FF2B5EF4-FFF2-40B4-BE49-F238E27FC236}">
                <a16:creationId xmlns:a16="http://schemas.microsoft.com/office/drawing/2014/main" id="{481C7CE5-EF28-4EF7-82D1-DB516EA0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34AAD3-2C11-4B00-8172-C8CF058015B1}" type="slidenum">
              <a:rPr lang="en-US" altLang="en-US" sz="900">
                <a:solidFill>
                  <a:srgbClr val="FFFFFF"/>
                </a:solidFill>
              </a:rPr>
              <a:pPr/>
              <a:t>9</a:t>
            </a:fld>
            <a:endParaRPr lang="en-US" altLang="en-US" sz="900">
              <a:solidFill>
                <a:srgbClr val="FFFFFF"/>
              </a:solidFill>
            </a:endParaRPr>
          </a:p>
        </p:txBody>
      </p:sp>
      <p:pic>
        <p:nvPicPr>
          <p:cNvPr id="135174" name="Picture 6">
            <a:extLst>
              <a:ext uri="{FF2B5EF4-FFF2-40B4-BE49-F238E27FC236}">
                <a16:creationId xmlns:a16="http://schemas.microsoft.com/office/drawing/2014/main" id="{C92B4A52-DD7C-4604-884F-01A11E542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119063"/>
            <a:ext cx="3657600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9.xml><?xml version="1.0" encoding="utf-8"?>
<a:theme xmlns:a="http://schemas.openxmlformats.org/drawingml/2006/main" name="4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763</Words>
  <Application>Microsoft Office PowerPoint</Application>
  <PresentationFormat>Widescreen</PresentationFormat>
  <Paragraphs>134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33</vt:i4>
      </vt:variant>
    </vt:vector>
  </HeadingPairs>
  <TitlesOfParts>
    <vt:vector size="58" baseType="lpstr">
      <vt:lpstr>Arial</vt:lpstr>
      <vt:lpstr>Arial Black</vt:lpstr>
      <vt:lpstr>Calibri</vt:lpstr>
      <vt:lpstr>Calibri Light</vt:lpstr>
      <vt:lpstr>Century Gothic</vt:lpstr>
      <vt:lpstr>Courier New</vt:lpstr>
      <vt:lpstr>ff-meta-serif-web-pro</vt:lpstr>
      <vt:lpstr>Franklin Gothic Book</vt:lpstr>
      <vt:lpstr>Impact</vt:lpstr>
      <vt:lpstr>Monotype Sorts</vt:lpstr>
      <vt:lpstr>Palatino Linotype</vt:lpstr>
      <vt:lpstr>proxima nova</vt:lpstr>
      <vt:lpstr>Tahoma</vt:lpstr>
      <vt:lpstr>Times New Roman</vt:lpstr>
      <vt:lpstr>Wingdings</vt:lpstr>
      <vt:lpstr>Wingdings 2</vt:lpstr>
      <vt:lpstr>1_Retrospect</vt:lpstr>
      <vt:lpstr>Retrospect</vt:lpstr>
      <vt:lpstr>Contemporary Portrait</vt:lpstr>
      <vt:lpstr>2_Retrospect</vt:lpstr>
      <vt:lpstr>Executive</vt:lpstr>
      <vt:lpstr>1_Office Theme</vt:lpstr>
      <vt:lpstr>2_Contemporary Portrait</vt:lpstr>
      <vt:lpstr>3_Retrospect</vt:lpstr>
      <vt:lpstr>4_Retrospect</vt:lpstr>
      <vt:lpstr>TECH 330  Week 1 – Class #2</vt:lpstr>
      <vt:lpstr>TODAY - Please sit …….By Birth Month</vt:lpstr>
      <vt:lpstr>January 16th   Plans for Today</vt:lpstr>
      <vt:lpstr>Four core intercultural phases:  </vt:lpstr>
      <vt:lpstr> Culture is the shared assumptions, values, and beliefs of a group of people which result in characteristic behaviors. (Storti, 1999)</vt:lpstr>
      <vt:lpstr>Economies</vt:lpstr>
      <vt:lpstr>How does this picture reflect culture?</vt:lpstr>
      <vt:lpstr>PowerPoint Presentation</vt:lpstr>
      <vt:lpstr>PowerPoint Presentation</vt:lpstr>
      <vt:lpstr>History</vt:lpstr>
      <vt:lpstr>“Individual Culture  Exercise”</vt:lpstr>
      <vt:lpstr>In your groups…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“Are these the sources of my Hot Buttons?”</vt:lpstr>
      <vt:lpstr>Qualtrics Survey</vt:lpstr>
      <vt:lpstr>Cultural Impacts on Operations </vt:lpstr>
      <vt:lpstr>Cultural “mind triggers”</vt:lpstr>
      <vt:lpstr>Take 5 minutes and write down your AHHH HAHHH’s from Individual Cultures /Hot Buttons exercises </vt:lpstr>
      <vt:lpstr>Cox Factoid #2</vt:lpstr>
      <vt:lpstr>Dr. Cox has three children… &amp; 2 granddaughters (Evelyn 10 and Lydia 6)</vt:lpstr>
      <vt:lpstr>Four Core Intercultural Competencies:  </vt:lpstr>
      <vt:lpstr>Technology</vt:lpstr>
      <vt:lpstr>Survey of 36 countries (n=20,000 over 18 yrs old)</vt:lpstr>
      <vt:lpstr>PowerPoint Presentation</vt:lpstr>
      <vt:lpstr>PowerPoint Presentation</vt:lpstr>
      <vt:lpstr>PowerPoint Presentation</vt:lpstr>
      <vt:lpstr>PowerPoint Presentation</vt:lpstr>
      <vt:lpstr>QUIZ #1 launches TODAY at NOON</vt:lpstr>
      <vt:lpstr>Music and Culture</vt:lpstr>
    </vt:vector>
  </TitlesOfParts>
  <Company>Engineering Computer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330  Week 1 – Class #2</dc:title>
  <dc:creator>Cox, Robert F</dc:creator>
  <cp:lastModifiedBy>Benson, Annette K</cp:lastModifiedBy>
  <cp:revision>19</cp:revision>
  <cp:lastPrinted>2020-01-15T18:56:02Z</cp:lastPrinted>
  <dcterms:created xsi:type="dcterms:W3CDTF">2017-08-22T16:09:01Z</dcterms:created>
  <dcterms:modified xsi:type="dcterms:W3CDTF">2020-06-11T15:11:07Z</dcterms:modified>
</cp:coreProperties>
</file>