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853" r:id="rId2"/>
    <p:sldMasterId id="2147483865" r:id="rId3"/>
    <p:sldMasterId id="2147483889" r:id="rId4"/>
    <p:sldMasterId id="2147483944" r:id="rId5"/>
    <p:sldMasterId id="2147483950" r:id="rId6"/>
  </p:sldMasterIdLst>
  <p:notesMasterIdLst>
    <p:notesMasterId r:id="rId37"/>
  </p:notesMasterIdLst>
  <p:handoutMasterIdLst>
    <p:handoutMasterId r:id="rId38"/>
  </p:handoutMasterIdLst>
  <p:sldIdLst>
    <p:sldId id="572" r:id="rId7"/>
    <p:sldId id="571" r:id="rId8"/>
    <p:sldId id="567" r:id="rId9"/>
    <p:sldId id="519" r:id="rId10"/>
    <p:sldId id="523" r:id="rId11"/>
    <p:sldId id="520" r:id="rId12"/>
    <p:sldId id="534" r:id="rId13"/>
    <p:sldId id="279" r:id="rId14"/>
    <p:sldId id="537" r:id="rId15"/>
    <p:sldId id="514" r:id="rId16"/>
    <p:sldId id="515" r:id="rId17"/>
    <p:sldId id="568" r:id="rId18"/>
    <p:sldId id="564" r:id="rId19"/>
    <p:sldId id="529" r:id="rId20"/>
    <p:sldId id="530" r:id="rId21"/>
    <p:sldId id="561" r:id="rId22"/>
    <p:sldId id="560" r:id="rId23"/>
    <p:sldId id="550" r:id="rId24"/>
    <p:sldId id="551" r:id="rId25"/>
    <p:sldId id="552" r:id="rId26"/>
    <p:sldId id="553" r:id="rId27"/>
    <p:sldId id="554" r:id="rId28"/>
    <p:sldId id="555" r:id="rId29"/>
    <p:sldId id="556" r:id="rId30"/>
    <p:sldId id="557" r:id="rId31"/>
    <p:sldId id="558" r:id="rId32"/>
    <p:sldId id="559" r:id="rId33"/>
    <p:sldId id="565" r:id="rId34"/>
    <p:sldId id="573" r:id="rId35"/>
    <p:sldId id="569" r:id="rId36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94660"/>
  </p:normalViewPr>
  <p:slideViewPr>
    <p:cSldViewPr>
      <p:cViewPr varScale="1">
        <p:scale>
          <a:sx n="105" d="100"/>
          <a:sy n="105" d="100"/>
        </p:scale>
        <p:origin x="1302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8D933-C93C-4A5B-9086-7FCE858419D1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84C80-D88B-4DDB-89A9-C16CD78B7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09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D08488A-35F1-4CD7-9314-2D153DD66B19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F3D913B-0445-45AB-9D32-48089063F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46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52BCAD4-AAA5-4EB7-9B4A-BD5377AB1477}" type="slidenum">
              <a:rPr lang="en-US" altLang="en-US" sz="1200" smtClean="0">
                <a:solidFill>
                  <a:srgbClr val="000000"/>
                </a:solidFill>
              </a:rPr>
              <a:pPr/>
              <a:t>5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320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183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521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401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007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141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581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105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241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204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403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srgbClr val="637052"/>
                </a:solidFill>
              </a:rPr>
              <a:pPr/>
              <a:t>‹#›</a:t>
            </a:fld>
            <a:endParaRPr lang="en-US" dirty="0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86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552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110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997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0024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049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8868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53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8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2855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52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7913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261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7536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8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5" y="6459788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185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4362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8952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4781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686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6997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0176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2516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0886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2114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439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3106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2101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8564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0003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785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6832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6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1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906464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4500" spc="-2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/>
          <a:lstStyle>
            <a:lvl1pPr marL="0" indent="0" algn="l">
              <a:buNone/>
              <a:defRPr sz="1350" cap="all" spc="113" baseline="0">
                <a:solidFill>
                  <a:schemeClr val="tx2"/>
                </a:solidFill>
                <a:latin typeface="+mj-lt"/>
              </a:defRPr>
            </a:lvl1pPr>
            <a:lvl2pPr marL="257175" indent="0" algn="ctr">
              <a:buNone/>
              <a:defRPr sz="1350"/>
            </a:lvl2pPr>
            <a:lvl3pPr marL="514350" indent="0" algn="ctr">
              <a:buNone/>
              <a:defRPr sz="1350"/>
            </a:lvl3pPr>
            <a:lvl4pPr marL="771525" indent="0" algn="ctr">
              <a:buNone/>
              <a:defRPr sz="1125"/>
            </a:lvl4pPr>
            <a:lvl5pPr marL="1028700" indent="0" algn="ctr">
              <a:buNone/>
              <a:defRPr sz="1125"/>
            </a:lvl5pPr>
            <a:lvl6pPr marL="1285875" indent="0" algn="ctr">
              <a:buNone/>
              <a:defRPr sz="1125"/>
            </a:lvl6pPr>
            <a:lvl7pPr marL="1543050" indent="0" algn="ctr">
              <a:buNone/>
              <a:defRPr sz="1125"/>
            </a:lvl7pPr>
            <a:lvl8pPr marL="1800225" indent="0" algn="ctr">
              <a:buNone/>
              <a:defRPr sz="1125"/>
            </a:lvl8pPr>
            <a:lvl9pPr marL="2057400" indent="0" algn="ctr">
              <a:buNone/>
              <a:defRPr sz="112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3A366A9-BA76-4C50-A6F8-47229E7492E4}" type="datetime1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Robert F. Cox, Ph.D. - ETIC Conference August 10-11, 2015   Bali, Indonesia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9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ABACDF7-8E95-4447-A175-46EFEBA8E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635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 sz="3038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575" b="1"/>
            </a:lvl1pPr>
            <a:lvl2pPr>
              <a:defRPr sz="1575" b="1"/>
            </a:lvl2pPr>
            <a:lvl3pPr>
              <a:defRPr sz="1575" b="1"/>
            </a:lvl3pPr>
            <a:lvl4pPr>
              <a:defRPr sz="1575" b="1"/>
            </a:lvl4pPr>
            <a:lvl5pPr>
              <a:defRPr sz="1575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51B41B3-D5B8-4502-960D-EC8C6956C40F}" type="datetime1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9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76F2057-2BCC-4323-84E0-ED91D2737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975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6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1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449A605-FE9C-4802-981B-1C44866BC33B}" type="datetime1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Robert F. Cox, Ph.D. - ETIC Conference August 10-11, 2015   Bali, Indonesia</a:t>
            </a:r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FC8E2A7-774A-406A-AD45-D347CCC3A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759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AC0D4FB-CA21-4DE8-81DB-C0C006CB8DC8}" type="datetime1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Robert F. Cox, Ph.D. - ETIC Conference August 10-11, 2015   Bali, Indonesia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28CD853-D830-44B4-995C-682C28D59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255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lternate slide with graphic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6" y="6075363"/>
            <a:ext cx="13684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" name="Shape 40"/>
          <p:cNvSpPr/>
          <p:nvPr/>
        </p:nvSpPr>
        <p:spPr>
          <a:xfrm>
            <a:off x="0" y="127000"/>
            <a:ext cx="9144000" cy="744538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013">
              <a:solidFill>
                <a:srgbClr val="FFFFFF"/>
              </a:solidFill>
            </a:endParaRPr>
          </a:p>
        </p:txBody>
      </p:sp>
      <p:sp>
        <p:nvSpPr>
          <p:cNvPr id="5" name="Shape 41"/>
          <p:cNvSpPr/>
          <p:nvPr/>
        </p:nvSpPr>
        <p:spPr>
          <a:xfrm>
            <a:off x="0" y="0"/>
            <a:ext cx="9144000" cy="120650"/>
          </a:xfrm>
          <a:prstGeom prst="rect">
            <a:avLst/>
          </a:prstGeom>
          <a:solidFill>
            <a:srgbClr val="B1810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013">
              <a:solidFill>
                <a:srgbClr val="FFFFFF"/>
              </a:solidFill>
            </a:endParaRPr>
          </a:p>
        </p:txBody>
      </p: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0" y="138113"/>
            <a:ext cx="9144000" cy="741362"/>
            <a:chOff x="0" y="0"/>
            <a:chExt cx="9144000" cy="741151"/>
          </a:xfrm>
        </p:grpSpPr>
        <p:sp>
          <p:nvSpPr>
            <p:cNvPr id="7" name="Shape 42"/>
            <p:cNvSpPr/>
            <p:nvPr/>
          </p:nvSpPr>
          <p:spPr>
            <a:xfrm>
              <a:off x="0" y="0"/>
              <a:ext cx="9144000" cy="74115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sz="1013">
                <a:solidFill>
                  <a:srgbClr val="000000"/>
                </a:solidFill>
              </a:endParaRPr>
            </a:p>
          </p:txBody>
        </p:sp>
        <p:pic>
          <p:nvPicPr>
            <p:cNvPr id="8" name="image7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47" t="26563" r="33357" b="59064"/>
            <a:stretch>
              <a:fillRect/>
            </a:stretch>
          </p:blipFill>
          <p:spPr bwMode="auto">
            <a:xfrm>
              <a:off x="0" y="0"/>
              <a:ext cx="9144001" cy="74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pic>
        <p:nvPicPr>
          <p:cNvPr id="9" name="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27000"/>
            <a:ext cx="74453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367129" y="1608138"/>
            <a:ext cx="8326020" cy="524986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69"/>
              </a:spcBef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78644" indent="-321469">
              <a:lnSpc>
                <a:spcPct val="100000"/>
              </a:lnSpc>
              <a:spcBef>
                <a:spcPts val="169"/>
              </a:spcBef>
              <a:buSzPct val="100000"/>
              <a:buChar char="•"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71525" indent="-257175">
              <a:lnSpc>
                <a:spcPct val="100000"/>
              </a:lnSpc>
              <a:spcBef>
                <a:spcPts val="169"/>
              </a:spcBef>
              <a:buSzPct val="100000"/>
              <a:buChar char="–"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indent="-257175">
              <a:lnSpc>
                <a:spcPct val="100000"/>
              </a:lnSpc>
              <a:spcBef>
                <a:spcPts val="169"/>
              </a:spcBef>
              <a:buSzPct val="100000"/>
              <a:buChar char="•"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85875" indent="-257175">
              <a:lnSpc>
                <a:spcPct val="100000"/>
              </a:lnSpc>
              <a:spcBef>
                <a:spcPts val="169"/>
              </a:spcBef>
              <a:buSzPct val="100000"/>
              <a:buChar char="»"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34527742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2286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Date Placeholder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3EE92C49-D368-42ED-91B8-5BF280C9B6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9189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371FF-2B1D-4A5D-8CB4-03FD8E9312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88096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246B9-3BAC-4886-AC8A-18A18734E9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52569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0E54A-47FA-430D-A6D9-4F8F0BB167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02087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6CD7C-5ED2-4A5C-AA07-1182F4FE64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0260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056A8-54F8-4292-A4F0-F9989D7040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929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1C360-7AE4-4E27-BCC1-A8F8EDDCBA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9297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2C408-3FAB-48F0-BE37-9020784E2F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2870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B7D20-886F-4D12-8662-50497DA099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41070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4EEAC-AACB-4A1E-9ACB-AD96CA2EAD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360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3490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97B9F-9807-44A7-8E60-74CD01B3A9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3233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912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31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97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32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pPr defTabSz="342900"/>
            <a:fld id="{98624D31-43A5-475A-80CF-332C9F6DCF35}" type="datetimeFigureOut">
              <a:rPr lang="en-US" smtClean="0"/>
              <a:pPr defTabSz="34290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pPr defTabSz="34290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defTabSz="342900"/>
            <a:fld id="{4FAB73BC-B049-4115-A692-8D63A059BFB8}" type="slidenum">
              <a:rPr lang="en-US" smtClean="0"/>
              <a:pPr defTabSz="34290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010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7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2" y="6459788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81BC4AA1-5CE9-4325-B05B-FC708C3CEDBC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6/11/2020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788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6459788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614C837A-859E-4495-9283-617E5062446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12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97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7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40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5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40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506">
                <a:solidFill>
                  <a:srgbClr val="FFFFFF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E767854-E039-4F7E-BF58-DA6E1D05F9D8}" type="datetime1">
              <a:rPr lang="en-US"/>
              <a:pPr>
                <a:defRPr/>
              </a:pPr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6" y="6459540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506" cap="all" baseline="0">
                <a:solidFill>
                  <a:srgbClr val="FFFFFF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US"/>
              <a:t>Robert F. Cox, Ph.D. - ETIC Conference August 10-11, 2015   Bali, Indonesia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9" y="6459540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591">
                <a:solidFill>
                  <a:srgbClr val="FFFFFF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EDE12C46-15FC-46B6-9E82-E75097A99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82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</p:sldLayoutIdLst>
  <p:hf hdr="0" dt="0"/>
  <p:txStyles>
    <p:titleStyle>
      <a:lvl1pPr algn="l" defTabSz="5143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kern="1200" spc="-28">
          <a:solidFill>
            <a:srgbClr val="404040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>
          <a:solidFill>
            <a:srgbClr val="404040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>
          <a:solidFill>
            <a:srgbClr val="404040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>
          <a:solidFill>
            <a:srgbClr val="404040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>
          <a:solidFill>
            <a:srgbClr val="404040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85000"/>
        </a:lnSpc>
        <a:spcBef>
          <a:spcPct val="0"/>
        </a:spcBef>
        <a:spcAft>
          <a:spcPct val="0"/>
        </a:spcAft>
        <a:defRPr sz="2700">
          <a:solidFill>
            <a:srgbClr val="404040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85000"/>
        </a:lnSpc>
        <a:spcBef>
          <a:spcPct val="0"/>
        </a:spcBef>
        <a:spcAft>
          <a:spcPct val="0"/>
        </a:spcAft>
        <a:defRPr sz="2700">
          <a:solidFill>
            <a:srgbClr val="404040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85000"/>
        </a:lnSpc>
        <a:spcBef>
          <a:spcPct val="0"/>
        </a:spcBef>
        <a:spcAft>
          <a:spcPct val="0"/>
        </a:spcAft>
        <a:defRPr sz="2700">
          <a:solidFill>
            <a:srgbClr val="404040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85000"/>
        </a:lnSpc>
        <a:spcBef>
          <a:spcPct val="0"/>
        </a:spcBef>
        <a:spcAft>
          <a:spcPct val="0"/>
        </a:spcAft>
        <a:defRPr sz="27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51197" indent="-51197" algn="l" defTabSz="514350" rtl="0" eaLnBrk="0" fontAlgn="base" hangingPunct="0">
        <a:lnSpc>
          <a:spcPct val="90000"/>
        </a:lnSpc>
        <a:spcBef>
          <a:spcPts val="675"/>
        </a:spcBef>
        <a:spcAft>
          <a:spcPts val="113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125" kern="1200">
          <a:solidFill>
            <a:srgbClr val="404040"/>
          </a:solidFill>
          <a:latin typeface="+mn-lt"/>
          <a:ea typeface="+mn-ea"/>
          <a:cs typeface="+mn-cs"/>
        </a:defRPr>
      </a:lvl1pPr>
      <a:lvl2pPr marL="215504" indent="-102394" algn="l" defTabSz="514350" rtl="0" eaLnBrk="0" fontAlgn="base" hangingPunct="0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anose="020F0502020204030204" pitchFamily="34" charset="0"/>
        <a:buChar char="◦"/>
        <a:defRPr sz="975" kern="1200">
          <a:solidFill>
            <a:srgbClr val="404040"/>
          </a:solidFill>
          <a:latin typeface="+mn-lt"/>
          <a:ea typeface="+mn-ea"/>
          <a:cs typeface="+mn-cs"/>
        </a:defRPr>
      </a:lvl2pPr>
      <a:lvl3pPr marL="317897" indent="-102394" algn="l" defTabSz="514350" rtl="0" eaLnBrk="0" fontAlgn="base" hangingPunct="0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anose="020F0502020204030204" pitchFamily="34" charset="0"/>
        <a:buChar char="◦"/>
        <a:defRPr sz="750" kern="1200">
          <a:solidFill>
            <a:srgbClr val="404040"/>
          </a:solidFill>
          <a:latin typeface="+mn-lt"/>
          <a:ea typeface="+mn-ea"/>
          <a:cs typeface="+mn-cs"/>
        </a:defRPr>
      </a:lvl3pPr>
      <a:lvl4pPr marL="421481" indent="-102394" algn="l" defTabSz="514350" rtl="0" eaLnBrk="0" fontAlgn="base" hangingPunct="0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anose="020F0502020204030204" pitchFamily="34" charset="0"/>
        <a:buChar char="◦"/>
        <a:defRPr sz="750" kern="1200">
          <a:solidFill>
            <a:srgbClr val="404040"/>
          </a:solidFill>
          <a:latin typeface="+mn-lt"/>
          <a:ea typeface="+mn-ea"/>
          <a:cs typeface="+mn-cs"/>
        </a:defRPr>
      </a:lvl4pPr>
      <a:lvl5pPr marL="523875" indent="-102394" algn="l" defTabSz="514350" rtl="0" eaLnBrk="0" fontAlgn="base" hangingPunct="0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anose="020F0502020204030204" pitchFamily="34" charset="0"/>
        <a:buChar char="◦"/>
        <a:defRPr sz="750" kern="1200">
          <a:solidFill>
            <a:srgbClr val="404040"/>
          </a:solidFill>
          <a:latin typeface="+mn-lt"/>
          <a:ea typeface="+mn-ea"/>
          <a:cs typeface="+mn-cs"/>
        </a:defRPr>
      </a:lvl5pPr>
      <a:lvl6pPr marL="61875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itchFamily="34" charset="0"/>
        <a:buChar char="◦"/>
        <a:defRPr sz="7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73125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itchFamily="34" charset="0"/>
        <a:buChar char="◦"/>
        <a:defRPr sz="7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84375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itchFamily="34" charset="0"/>
        <a:buChar char="◦"/>
        <a:defRPr sz="7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95625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itchFamily="34" charset="0"/>
        <a:buChar char="◦"/>
        <a:defRPr sz="7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2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82C73C1-AFA5-4C40-BA31-4F5E87F319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7" descr="pain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14450"/>
            <a:ext cx="822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10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499IbhoBeK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GRt71WHHbqc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GRt71WHHbqc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Ujjppb7UiXI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Ujjppb7UiXI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9600" dirty="0" smtClean="0"/>
              <a:t>Sept 3… start here!!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90863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35" y="968619"/>
            <a:ext cx="8370304" cy="492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9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355806"/>
            <a:ext cx="7543800" cy="67056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Is the Internet a Right or a Privilege? </a:t>
            </a:r>
            <a:r>
              <a:rPr lang="en-US" sz="2000" b="1" dirty="0"/>
              <a:t>(3.75 </a:t>
            </a:r>
            <a:r>
              <a:rPr lang="en-US" sz="2000" b="1" dirty="0" err="1"/>
              <a:t>mins</a:t>
            </a:r>
            <a:r>
              <a:rPr lang="en-US" sz="2000" b="1" dirty="0"/>
              <a:t>)</a:t>
            </a:r>
          </a:p>
        </p:txBody>
      </p:sp>
      <p:pic>
        <p:nvPicPr>
          <p:cNvPr id="6" name="Onlinemedien 5">
            <a:hlinkClick r:id="" action="ppaction://media"/>
            <a:extLst>
              <a:ext uri="{FF2B5EF4-FFF2-40B4-BE49-F238E27FC236}">
                <a16:creationId xmlns:a16="http://schemas.microsoft.com/office/drawing/2014/main" id="{BF69434B-A4BE-473B-9938-2F2BA0F4AE0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72533" y="1143000"/>
            <a:ext cx="8398934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79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609600"/>
            <a:ext cx="4867856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75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533400" y="935038"/>
            <a:ext cx="7550150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75" b="1" dirty="0">
                <a:solidFill>
                  <a:srgbClr val="002060"/>
                </a:solidFill>
              </a:rPr>
              <a:t>Four core intercultural phases:</a:t>
            </a:r>
            <a:br>
              <a:rPr lang="en-US" sz="3675" b="1" dirty="0">
                <a:solidFill>
                  <a:srgbClr val="002060"/>
                </a:solidFill>
              </a:rPr>
            </a:br>
            <a:r>
              <a:rPr lang="en-US" sz="2100" b="1" dirty="0">
                <a:solidFill>
                  <a:srgbClr val="C00000"/>
                </a:solidFill>
              </a:rPr>
              <a:t/>
            </a:r>
            <a:br>
              <a:rPr lang="en-US" sz="2100" b="1" dirty="0">
                <a:solidFill>
                  <a:srgbClr val="C00000"/>
                </a:solidFill>
              </a:rPr>
            </a:br>
            <a:endParaRPr lang="en-US" sz="21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361950" y="1816100"/>
            <a:ext cx="8553450" cy="4114800"/>
          </a:xfrm>
        </p:spPr>
        <p:txBody>
          <a:bodyPr>
            <a:normAutofit fontScale="92500" lnSpcReduction="10000"/>
          </a:bodyPr>
          <a:lstStyle/>
          <a:p>
            <a:pPr lvl="1"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rgbClr val="002060"/>
                </a:solidFill>
              </a:rPr>
              <a:t>Increasing Self-Awareness  </a:t>
            </a:r>
          </a:p>
          <a:p>
            <a:pPr lvl="1">
              <a:buFont typeface="Monotype Sorts" pitchFamily="2" charset="2"/>
              <a:buNone/>
              <a:defRPr/>
            </a:pPr>
            <a:endParaRPr lang="en-US" b="1" dirty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rgbClr val="002060"/>
                </a:solidFill>
              </a:rPr>
              <a:t>Increasing Awareness of Others  </a:t>
            </a:r>
          </a:p>
          <a:p>
            <a:pPr lvl="1">
              <a:buFont typeface="Wingdings" pitchFamily="2" charset="2"/>
              <a:buChar char="§"/>
              <a:defRPr/>
            </a:pPr>
            <a:endParaRPr lang="en-US" b="1" dirty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rgbClr val="002060"/>
                </a:solidFill>
              </a:rPr>
              <a:t>Learning to Manage Emotions  </a:t>
            </a:r>
          </a:p>
          <a:p>
            <a:pPr lvl="1">
              <a:buFont typeface="Wingdings" pitchFamily="2" charset="2"/>
              <a:buChar char="§"/>
              <a:defRPr/>
            </a:pPr>
            <a:endParaRPr lang="en-US" b="1" dirty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Learning to shift frames and adapt behavior  </a:t>
            </a:r>
          </a:p>
          <a:p>
            <a:pPr lvl="1">
              <a:buFont typeface="Monotype Sorts" pitchFamily="2" charset="2"/>
              <a:buNone/>
              <a:defRPr/>
            </a:pPr>
            <a:r>
              <a:rPr lang="en-US" sz="1800" b="1" dirty="0">
                <a:solidFill>
                  <a:srgbClr val="C00000"/>
                </a:solidFill>
              </a:rPr>
              <a:t>						</a:t>
            </a:r>
          </a:p>
          <a:p>
            <a:pPr lvl="1">
              <a:buFont typeface="Monotype Sorts" pitchFamily="2" charset="2"/>
              <a:buNone/>
              <a:defRPr/>
            </a:pPr>
            <a:r>
              <a:rPr lang="en-US" sz="1800" b="1" dirty="0">
                <a:solidFill>
                  <a:srgbClr val="C00000"/>
                </a:solidFill>
              </a:rPr>
              <a:t>						</a:t>
            </a:r>
          </a:p>
          <a:p>
            <a:pPr lvl="1">
              <a:buFont typeface="Monotype Sorts" pitchFamily="2" charset="2"/>
              <a:buNone/>
              <a:defRPr/>
            </a:pPr>
            <a:r>
              <a:rPr lang="en-US" sz="1800" b="1" dirty="0">
                <a:solidFill>
                  <a:srgbClr val="FF0000"/>
                </a:solidFill>
              </a:rPr>
              <a:t>Michael Vande Berg, PhD, © 2015</a:t>
            </a:r>
          </a:p>
          <a:p>
            <a:pPr lvl="1">
              <a:buFont typeface="Monotype Sorts" pitchFamily="2" charset="2"/>
              <a:buNone/>
              <a:defRPr/>
            </a:pPr>
            <a:endParaRPr lang="en-US" sz="1800" b="1" dirty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§"/>
              <a:defRPr/>
            </a:pPr>
            <a:endParaRPr lang="en-US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05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+mn-lt"/>
              </a:rPr>
              <a:t>Cox Factoid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300" b="1" dirty="0"/>
              <a:t>True or False ?</a:t>
            </a:r>
          </a:p>
          <a:p>
            <a:endParaRPr lang="en-US" sz="3300" b="1" dirty="0"/>
          </a:p>
          <a:p>
            <a:r>
              <a:rPr lang="en-US" sz="3300" b="1" dirty="0"/>
              <a:t>Dr. Cox was the Hokie Bird </a:t>
            </a:r>
          </a:p>
          <a:p>
            <a:r>
              <a:rPr lang="en-US" sz="3300" b="1" dirty="0"/>
              <a:t>mascot at Virginia Tech in 1983?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228599"/>
            <a:ext cx="2075865" cy="363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38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+mn-lt"/>
              </a:rPr>
              <a:t>Cox Factoid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835" y="2216786"/>
            <a:ext cx="5377815" cy="3017520"/>
          </a:xfrm>
        </p:spPr>
        <p:txBody>
          <a:bodyPr>
            <a:normAutofit/>
          </a:bodyPr>
          <a:lstStyle/>
          <a:p>
            <a:r>
              <a:rPr lang="en-US" sz="3300" b="1" dirty="0"/>
              <a:t>Look at the progression of the HOKIE bird!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925" y="1002625"/>
            <a:ext cx="2969665" cy="428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35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276F2057-2BCC-4323-84E0-ED91D273733D}" type="slidenum">
              <a:rPr lang="en-US"/>
              <a:pPr defTabSz="685800">
                <a:defRPr/>
              </a:pPr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76200"/>
            <a:ext cx="6457426" cy="645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59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676400"/>
            <a:ext cx="7543800" cy="1450757"/>
          </a:xfrm>
        </p:spPr>
        <p:txBody>
          <a:bodyPr>
            <a:noAutofit/>
          </a:bodyPr>
          <a:lstStyle/>
          <a:p>
            <a:r>
              <a:rPr lang="en-US" sz="8800" b="1" dirty="0">
                <a:latin typeface="+mn-lt"/>
              </a:rPr>
              <a:t>LEVELS GROUP ACTIVITY</a:t>
            </a:r>
          </a:p>
        </p:txBody>
      </p:sp>
    </p:spTree>
    <p:extLst>
      <p:ext uri="{BB962C8B-B14F-4D97-AF65-F5344CB8AC3E}">
        <p14:creationId xmlns:p14="http://schemas.microsoft.com/office/powerpoint/2010/main" val="2450269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+mn-lt"/>
              </a:rPr>
              <a:t>Levels</a:t>
            </a:r>
            <a:r>
              <a:rPr lang="en-US" dirty="0"/>
              <a:t> Group Activity – Level 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2241948"/>
            <a:ext cx="7928136" cy="3017044"/>
          </a:xfrm>
        </p:spPr>
        <p:txBody>
          <a:bodyPr/>
          <a:lstStyle/>
          <a:p>
            <a:pPr marL="342900" indent="-342900">
              <a:buClrTx/>
              <a:buSzPct val="120000"/>
              <a:buFont typeface="+mj-lt"/>
              <a:buAutoNum type="arabicPeriod"/>
            </a:pPr>
            <a:r>
              <a:rPr lang="en-US" sz="1800" dirty="0"/>
              <a:t>Sit Quietly with your eyes closed and listen carefully while </a:t>
            </a:r>
            <a:r>
              <a:rPr lang="en-US" sz="1800" dirty="0" smtClean="0"/>
              <a:t>the professor reads </a:t>
            </a:r>
            <a:r>
              <a:rPr lang="en-US" sz="1800" dirty="0"/>
              <a:t>the Level passage.</a:t>
            </a:r>
          </a:p>
          <a:p>
            <a:pPr marL="342900" indent="-342900">
              <a:buClrTx/>
              <a:buSzPct val="120000"/>
              <a:buFont typeface="+mj-lt"/>
              <a:buAutoNum type="arabicPeriod"/>
            </a:pPr>
            <a:r>
              <a:rPr lang="en-US" sz="1800" dirty="0"/>
              <a:t>After the passage has been read aloud, take one minute to reflect on what was just read.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F2057-2BCC-4323-84E0-ED91D273733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42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01" y="952742"/>
            <a:ext cx="8851784" cy="497912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F2057-2BCC-4323-84E0-ED91D273733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7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36013" cy="5286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u="sng" dirty="0" smtClean="0">
                <a:latin typeface="+mn-lt"/>
              </a:rPr>
              <a:t>TODAY - Please sit …no more than 6 per table</a:t>
            </a:r>
          </a:p>
        </p:txBody>
      </p:sp>
      <p:sp>
        <p:nvSpPr>
          <p:cNvPr id="113667" name="TextBox 16"/>
          <p:cNvSpPr txBox="1">
            <a:spLocks noChangeArrowheads="1"/>
          </p:cNvSpPr>
          <p:nvPr/>
        </p:nvSpPr>
        <p:spPr bwMode="auto">
          <a:xfrm>
            <a:off x="5207000" y="6319391"/>
            <a:ext cx="3111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000000"/>
                </a:solidFill>
              </a:rPr>
              <a:t>TEACH PODIUM</a:t>
            </a:r>
          </a:p>
        </p:txBody>
      </p:sp>
      <p:sp>
        <p:nvSpPr>
          <p:cNvPr id="113668" name="TextBox 17"/>
          <p:cNvSpPr txBox="1">
            <a:spLocks noChangeArrowheads="1"/>
          </p:cNvSpPr>
          <p:nvPr/>
        </p:nvSpPr>
        <p:spPr bwMode="auto">
          <a:xfrm rot="5400000">
            <a:off x="-1646237" y="3433762"/>
            <a:ext cx="4059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HALL WAY AND ENTRY DOORS</a:t>
            </a:r>
          </a:p>
        </p:txBody>
      </p:sp>
      <p:sp>
        <p:nvSpPr>
          <p:cNvPr id="2" name="Hexagon 1"/>
          <p:cNvSpPr/>
          <p:nvPr/>
        </p:nvSpPr>
        <p:spPr>
          <a:xfrm>
            <a:off x="1371600" y="825500"/>
            <a:ext cx="1335088" cy="99853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1543050" y="1031875"/>
            <a:ext cx="106521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MET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9" name="Hexagon 38"/>
          <p:cNvSpPr/>
          <p:nvPr/>
        </p:nvSpPr>
        <p:spPr>
          <a:xfrm>
            <a:off x="5257800" y="5050114"/>
            <a:ext cx="1335088" cy="99853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Hexagon 39"/>
          <p:cNvSpPr/>
          <p:nvPr/>
        </p:nvSpPr>
        <p:spPr>
          <a:xfrm>
            <a:off x="1371600" y="2209800"/>
            <a:ext cx="1600200" cy="99853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IET &amp;</a:t>
            </a:r>
          </a:p>
          <a:p>
            <a:pPr algn="ctr"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OLS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42" name="Hexagon 41"/>
          <p:cNvSpPr/>
          <p:nvPr/>
        </p:nvSpPr>
        <p:spPr>
          <a:xfrm>
            <a:off x="1258922" y="4778068"/>
            <a:ext cx="1624238" cy="99853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Hexagon 42"/>
          <p:cNvSpPr/>
          <p:nvPr/>
        </p:nvSpPr>
        <p:spPr>
          <a:xfrm>
            <a:off x="5074444" y="2304586"/>
            <a:ext cx="1335088" cy="100012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 flipH="1">
            <a:off x="5463416" y="5253194"/>
            <a:ext cx="10652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MET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 flipH="1">
            <a:off x="5392738" y="2473325"/>
            <a:ext cx="106521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OLS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 flipH="1">
            <a:off x="1551246" y="4764336"/>
            <a:ext cx="133191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OLS &amp; BME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0" name="Hexagon 19"/>
          <p:cNvSpPr/>
          <p:nvPr/>
        </p:nvSpPr>
        <p:spPr>
          <a:xfrm>
            <a:off x="5074444" y="3657393"/>
            <a:ext cx="2012156" cy="99853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ETTE &amp;</a:t>
            </a:r>
          </a:p>
          <a:p>
            <a:pPr algn="ctr"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OLS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1" name="Hexagon 20"/>
          <p:cNvSpPr/>
          <p:nvPr/>
        </p:nvSpPr>
        <p:spPr>
          <a:xfrm>
            <a:off x="1258921" y="3546337"/>
            <a:ext cx="1825555" cy="99853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CGT &amp;</a:t>
            </a:r>
          </a:p>
          <a:p>
            <a:pPr algn="ctr"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OLS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4" name="Hexagon 23"/>
          <p:cNvSpPr/>
          <p:nvPr/>
        </p:nvSpPr>
        <p:spPr>
          <a:xfrm>
            <a:off x="5087696" y="850201"/>
            <a:ext cx="1335088" cy="100012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5369547" y="1104657"/>
            <a:ext cx="106521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OLS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2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+mn-lt"/>
              </a:rPr>
              <a:t>Levels</a:t>
            </a:r>
            <a:r>
              <a:rPr lang="en-US" dirty="0"/>
              <a:t> Group Activity – Level One 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2241948"/>
            <a:ext cx="7928136" cy="3017044"/>
          </a:xfrm>
        </p:spPr>
        <p:txBody>
          <a:bodyPr/>
          <a:lstStyle/>
          <a:p>
            <a:pPr marL="0" indent="0">
              <a:buClrTx/>
              <a:buSzPct val="120000"/>
              <a:buNone/>
            </a:pPr>
            <a:r>
              <a:rPr lang="en-US" sz="1800" dirty="0"/>
              <a:t>As a group, answer the following questions and be prepared to share your answers with the class:</a:t>
            </a:r>
          </a:p>
          <a:p>
            <a:pPr marL="609600" lvl="2" indent="-342900">
              <a:buClrTx/>
              <a:buSzPct val="120000"/>
              <a:buFont typeface="Wingdings" panose="05000000000000000000" pitchFamily="2" charset="2"/>
              <a:buChar char="§"/>
            </a:pPr>
            <a:r>
              <a:rPr lang="en-US" sz="1800" dirty="0"/>
              <a:t>How did this make you feel?</a:t>
            </a:r>
          </a:p>
          <a:p>
            <a:pPr marL="609600" lvl="2" indent="-342900">
              <a:buClrTx/>
              <a:buSzPct val="120000"/>
              <a:buFont typeface="Wingdings" panose="05000000000000000000" pitchFamily="2" charset="2"/>
              <a:buChar char="§"/>
            </a:pPr>
            <a:r>
              <a:rPr lang="en-US" sz="1800" dirty="0"/>
              <a:t>What emotions could you identify?</a:t>
            </a:r>
          </a:p>
          <a:p>
            <a:pPr marL="609600" lvl="2" indent="-342900">
              <a:buClrTx/>
              <a:buSzPct val="120000"/>
              <a:buFont typeface="Wingdings" panose="05000000000000000000" pitchFamily="2" charset="2"/>
              <a:buChar char="§"/>
            </a:pPr>
            <a:r>
              <a:rPr lang="en-US" sz="1800" dirty="0"/>
              <a:t>If you were living at Level 1, what would be your priorities?.... motivations?</a:t>
            </a:r>
          </a:p>
          <a:p>
            <a:pPr marL="609600" lvl="2" indent="-342900">
              <a:buClrTx/>
              <a:buSzPct val="120000"/>
              <a:buFont typeface="Wingdings" panose="05000000000000000000" pitchFamily="2" charset="2"/>
              <a:buChar char="§"/>
            </a:pPr>
            <a:r>
              <a:rPr lang="en-US" sz="1800" dirty="0"/>
              <a:t>How would you try to double your income and move to Level 2?</a:t>
            </a:r>
          </a:p>
          <a:p>
            <a:pPr marL="609600" lvl="2" indent="-342900">
              <a:buClrTx/>
              <a:buSzPct val="120000"/>
              <a:buFont typeface="Wingdings" panose="05000000000000000000" pitchFamily="2" charset="2"/>
              <a:buChar char="§"/>
            </a:pPr>
            <a:r>
              <a:rPr lang="en-US" sz="1800" dirty="0"/>
              <a:t>What technology would you desire to obtain?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F2057-2BCC-4323-84E0-ED91D273733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93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04" y="1041507"/>
            <a:ext cx="8528567" cy="479731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F2057-2BCC-4323-84E0-ED91D273733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63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+mn-lt"/>
              </a:rPr>
              <a:t>Levels</a:t>
            </a:r>
            <a:r>
              <a:rPr lang="en-US" dirty="0"/>
              <a:t> Group Activity – Level Two 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2241948"/>
            <a:ext cx="7928136" cy="3017044"/>
          </a:xfrm>
        </p:spPr>
        <p:txBody>
          <a:bodyPr/>
          <a:lstStyle/>
          <a:p>
            <a:pPr marL="0" indent="0">
              <a:buClrTx/>
              <a:buSzPct val="120000"/>
              <a:buNone/>
            </a:pPr>
            <a:r>
              <a:rPr lang="en-US" sz="1800" dirty="0"/>
              <a:t>As a group, answer the following questions and be prepared to share your answers with the class:</a:t>
            </a:r>
          </a:p>
          <a:p>
            <a:pPr marL="609600" lvl="2" indent="-342900">
              <a:buClrTx/>
              <a:buSzPct val="120000"/>
              <a:buFont typeface="Wingdings" panose="05000000000000000000" pitchFamily="2" charset="2"/>
              <a:buChar char="§"/>
            </a:pPr>
            <a:r>
              <a:rPr lang="en-US" sz="1800" dirty="0"/>
              <a:t>How did this make you feel?</a:t>
            </a:r>
          </a:p>
          <a:p>
            <a:pPr marL="609600" lvl="2" indent="-342900">
              <a:buClrTx/>
              <a:buSzPct val="120000"/>
              <a:buFont typeface="Wingdings" panose="05000000000000000000" pitchFamily="2" charset="2"/>
              <a:buChar char="§"/>
            </a:pPr>
            <a:r>
              <a:rPr lang="en-US" sz="1800" dirty="0"/>
              <a:t>What emotions could you identify?</a:t>
            </a:r>
          </a:p>
          <a:p>
            <a:pPr marL="609600" lvl="2" indent="-342900">
              <a:buClrTx/>
              <a:buSzPct val="120000"/>
              <a:buFont typeface="Wingdings" panose="05000000000000000000" pitchFamily="2" charset="2"/>
              <a:buChar char="§"/>
            </a:pPr>
            <a:r>
              <a:rPr lang="en-US" sz="1800" dirty="0"/>
              <a:t>If you were living at Level 2, what would be your priorities?.... motivations?</a:t>
            </a:r>
          </a:p>
          <a:p>
            <a:pPr marL="609600" lvl="2" indent="-342900">
              <a:buClrTx/>
              <a:buSzPct val="120000"/>
              <a:buFont typeface="Wingdings" panose="05000000000000000000" pitchFamily="2" charset="2"/>
              <a:buChar char="§"/>
            </a:pPr>
            <a:r>
              <a:rPr lang="en-US" sz="1800" dirty="0"/>
              <a:t>How would you try to double your income and move to Level 3?</a:t>
            </a:r>
          </a:p>
          <a:p>
            <a:pPr marL="609600" lvl="2" indent="-342900">
              <a:buClrTx/>
              <a:buSzPct val="120000"/>
              <a:buFont typeface="Wingdings" panose="05000000000000000000" pitchFamily="2" charset="2"/>
              <a:buChar char="§"/>
            </a:pPr>
            <a:r>
              <a:rPr lang="en-US" sz="1800" dirty="0"/>
              <a:t>What technology would you desire to obtain?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F2057-2BCC-4323-84E0-ED91D273733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46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37" y="1086542"/>
            <a:ext cx="8205089" cy="46153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F2057-2BCC-4323-84E0-ED91D273733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36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+mn-lt"/>
              </a:rPr>
              <a:t>Levels</a:t>
            </a:r>
            <a:r>
              <a:rPr lang="en-US" dirty="0"/>
              <a:t> Group Activity – Level Three 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2241948"/>
            <a:ext cx="7928136" cy="3017044"/>
          </a:xfrm>
        </p:spPr>
        <p:txBody>
          <a:bodyPr/>
          <a:lstStyle/>
          <a:p>
            <a:pPr marL="0" indent="0">
              <a:buClrTx/>
              <a:buSzPct val="120000"/>
              <a:buNone/>
            </a:pPr>
            <a:r>
              <a:rPr lang="en-US" sz="1800" dirty="0"/>
              <a:t>As a group, answer the following questions and be prepared to share your answers with the class:</a:t>
            </a:r>
          </a:p>
          <a:p>
            <a:pPr marL="609600" lvl="2" indent="-342900">
              <a:buClrTx/>
              <a:buSzPct val="120000"/>
              <a:buFont typeface="Wingdings" panose="05000000000000000000" pitchFamily="2" charset="2"/>
              <a:buChar char="§"/>
            </a:pPr>
            <a:r>
              <a:rPr lang="en-US" sz="1800" dirty="0"/>
              <a:t>How did this make you feel?</a:t>
            </a:r>
          </a:p>
          <a:p>
            <a:pPr marL="609600" lvl="2" indent="-342900">
              <a:buClrTx/>
              <a:buSzPct val="120000"/>
              <a:buFont typeface="Wingdings" panose="05000000000000000000" pitchFamily="2" charset="2"/>
              <a:buChar char="§"/>
            </a:pPr>
            <a:r>
              <a:rPr lang="en-US" sz="1800" dirty="0"/>
              <a:t>What emotions could you identify?</a:t>
            </a:r>
          </a:p>
          <a:p>
            <a:pPr marL="609600" lvl="2" indent="-342900">
              <a:buClrTx/>
              <a:buSzPct val="120000"/>
              <a:buFont typeface="Wingdings" panose="05000000000000000000" pitchFamily="2" charset="2"/>
              <a:buChar char="§"/>
            </a:pPr>
            <a:r>
              <a:rPr lang="en-US" sz="1800" dirty="0"/>
              <a:t>YOU MIGHT BE living at Level 3, what would be your priorities?.... motivations?</a:t>
            </a:r>
          </a:p>
          <a:p>
            <a:pPr marL="609600" lvl="2" indent="-342900">
              <a:buClrTx/>
              <a:buSzPct val="120000"/>
              <a:buFont typeface="Wingdings" panose="05000000000000000000" pitchFamily="2" charset="2"/>
              <a:buChar char="§"/>
            </a:pPr>
            <a:r>
              <a:rPr lang="en-US" sz="1800" dirty="0"/>
              <a:t>How would you try to double your income and move to Level 4?</a:t>
            </a:r>
          </a:p>
          <a:p>
            <a:pPr marL="609600" lvl="2" indent="-342900">
              <a:buClrTx/>
              <a:buSzPct val="120000"/>
              <a:buFont typeface="Wingdings" panose="05000000000000000000" pitchFamily="2" charset="2"/>
              <a:buChar char="§"/>
            </a:pPr>
            <a:r>
              <a:rPr lang="en-US" sz="1800" dirty="0"/>
              <a:t>What technology would you desire to obtain?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F2057-2BCC-4323-84E0-ED91D273733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97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42" y="1072754"/>
            <a:ext cx="7836107" cy="440781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F2057-2BCC-4323-84E0-ED91D273733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26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+mn-lt"/>
              </a:rPr>
              <a:t>Levels</a:t>
            </a:r>
            <a:r>
              <a:rPr lang="en-US" dirty="0"/>
              <a:t> Group Activity – Level FOUR 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2241948"/>
            <a:ext cx="7928136" cy="3017044"/>
          </a:xfrm>
        </p:spPr>
        <p:txBody>
          <a:bodyPr/>
          <a:lstStyle/>
          <a:p>
            <a:pPr marL="0" indent="0">
              <a:buClrTx/>
              <a:buSzPct val="120000"/>
              <a:buNone/>
            </a:pPr>
            <a:r>
              <a:rPr lang="en-US" sz="1800" dirty="0"/>
              <a:t>As a group, answer the following questions and be prepared to share your answers with the class:</a:t>
            </a:r>
          </a:p>
          <a:p>
            <a:pPr marL="609600" lvl="2" indent="-342900">
              <a:buClrTx/>
              <a:buSzPct val="120000"/>
              <a:buFont typeface="Wingdings" panose="05000000000000000000" pitchFamily="2" charset="2"/>
              <a:buChar char="§"/>
            </a:pPr>
            <a:r>
              <a:rPr lang="en-US" sz="1800" dirty="0"/>
              <a:t>How did this make you feel?</a:t>
            </a:r>
          </a:p>
          <a:p>
            <a:pPr marL="609600" lvl="2" indent="-342900">
              <a:buClrTx/>
              <a:buSzPct val="120000"/>
              <a:buFont typeface="Wingdings" panose="05000000000000000000" pitchFamily="2" charset="2"/>
              <a:buChar char="§"/>
            </a:pPr>
            <a:r>
              <a:rPr lang="en-US" sz="1800" dirty="0"/>
              <a:t>What emotions could you identify?</a:t>
            </a:r>
          </a:p>
          <a:p>
            <a:pPr marL="609600" lvl="2" indent="-342900">
              <a:buClrTx/>
              <a:buSzPct val="120000"/>
              <a:buFont typeface="Wingdings" panose="05000000000000000000" pitchFamily="2" charset="2"/>
              <a:buChar char="§"/>
            </a:pPr>
            <a:r>
              <a:rPr lang="en-US" sz="1800" dirty="0"/>
              <a:t>YOU ARE living at Level 4, what are your priorities?.... motivations?</a:t>
            </a:r>
          </a:p>
          <a:p>
            <a:pPr marL="609600" lvl="2" indent="-342900">
              <a:buClrTx/>
              <a:buSzPct val="120000"/>
              <a:buFont typeface="Wingdings" panose="05000000000000000000" pitchFamily="2" charset="2"/>
              <a:buChar char="§"/>
            </a:pPr>
            <a:r>
              <a:rPr lang="en-US" sz="1800" dirty="0"/>
              <a:t>How can you help those at Levels 1 &amp; 2?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F2057-2BCC-4323-84E0-ED91D273733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6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F2057-2BCC-4323-84E0-ED91D273733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0"/>
            <a:ext cx="4683468" cy="833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99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533400" y="935038"/>
            <a:ext cx="7550150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75" b="1" dirty="0">
                <a:solidFill>
                  <a:srgbClr val="002060"/>
                </a:solidFill>
              </a:rPr>
              <a:t>Four core intercultural phases:</a:t>
            </a:r>
            <a:br>
              <a:rPr lang="en-US" sz="3675" b="1" dirty="0">
                <a:solidFill>
                  <a:srgbClr val="002060"/>
                </a:solidFill>
              </a:rPr>
            </a:br>
            <a:r>
              <a:rPr lang="en-US" sz="2100" b="1" dirty="0">
                <a:solidFill>
                  <a:srgbClr val="C00000"/>
                </a:solidFill>
              </a:rPr>
              <a:t/>
            </a:r>
            <a:br>
              <a:rPr lang="en-US" sz="2100" b="1" dirty="0">
                <a:solidFill>
                  <a:srgbClr val="C00000"/>
                </a:solidFill>
              </a:rPr>
            </a:br>
            <a:endParaRPr lang="en-US" sz="21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361950" y="1816100"/>
            <a:ext cx="8553450" cy="4114800"/>
          </a:xfrm>
        </p:spPr>
        <p:txBody>
          <a:bodyPr>
            <a:normAutofit fontScale="92500" lnSpcReduction="10000"/>
          </a:bodyPr>
          <a:lstStyle/>
          <a:p>
            <a:pPr lvl="1"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rgbClr val="002060"/>
                </a:solidFill>
              </a:rPr>
              <a:t>Increasing Self-Awareness  </a:t>
            </a:r>
          </a:p>
          <a:p>
            <a:pPr lvl="1">
              <a:buFont typeface="Monotype Sorts" pitchFamily="2" charset="2"/>
              <a:buNone/>
              <a:defRPr/>
            </a:pPr>
            <a:endParaRPr lang="en-US" b="1" dirty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rgbClr val="002060"/>
                </a:solidFill>
              </a:rPr>
              <a:t>Increasing Awareness of Others  </a:t>
            </a:r>
          </a:p>
          <a:p>
            <a:pPr lvl="1">
              <a:buFont typeface="Wingdings" pitchFamily="2" charset="2"/>
              <a:buChar char="§"/>
              <a:defRPr/>
            </a:pPr>
            <a:endParaRPr lang="en-US" b="1" dirty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rgbClr val="002060"/>
                </a:solidFill>
              </a:rPr>
              <a:t>Learning to Manage Emotions  </a:t>
            </a:r>
          </a:p>
          <a:p>
            <a:pPr lvl="1">
              <a:buFont typeface="Wingdings" pitchFamily="2" charset="2"/>
              <a:buChar char="§"/>
              <a:defRPr/>
            </a:pPr>
            <a:endParaRPr lang="en-US" b="1" dirty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Learning to shift frames and adapt behavior  </a:t>
            </a:r>
          </a:p>
          <a:p>
            <a:pPr lvl="1">
              <a:buFont typeface="Monotype Sorts" pitchFamily="2" charset="2"/>
              <a:buNone/>
              <a:defRPr/>
            </a:pPr>
            <a:r>
              <a:rPr lang="en-US" sz="1800" b="1" dirty="0">
                <a:solidFill>
                  <a:srgbClr val="C00000"/>
                </a:solidFill>
              </a:rPr>
              <a:t>						</a:t>
            </a:r>
          </a:p>
          <a:p>
            <a:pPr lvl="1">
              <a:buFont typeface="Monotype Sorts" pitchFamily="2" charset="2"/>
              <a:buNone/>
              <a:defRPr/>
            </a:pPr>
            <a:r>
              <a:rPr lang="en-US" sz="1800" b="1" dirty="0">
                <a:solidFill>
                  <a:srgbClr val="C00000"/>
                </a:solidFill>
              </a:rPr>
              <a:t>						</a:t>
            </a:r>
          </a:p>
          <a:p>
            <a:pPr lvl="1">
              <a:buFont typeface="Monotype Sorts" pitchFamily="2" charset="2"/>
              <a:buNone/>
              <a:defRPr/>
            </a:pPr>
            <a:r>
              <a:rPr lang="en-US" sz="1800" b="1" dirty="0">
                <a:solidFill>
                  <a:srgbClr val="FF0000"/>
                </a:solidFill>
              </a:rPr>
              <a:t>Michael Vande Berg, PhD, © 2015</a:t>
            </a:r>
          </a:p>
          <a:p>
            <a:pPr lvl="1">
              <a:buFont typeface="Monotype Sorts" pitchFamily="2" charset="2"/>
              <a:buNone/>
              <a:defRPr/>
            </a:pPr>
            <a:endParaRPr lang="en-US" sz="1800" b="1" dirty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§"/>
              <a:defRPr/>
            </a:pPr>
            <a:endParaRPr lang="en-US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7409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3828196"/>
          </a:xfrm>
        </p:spPr>
        <p:txBody>
          <a:bodyPr/>
          <a:lstStyle/>
          <a:p>
            <a:r>
              <a:rPr lang="en-US" b="1" dirty="0" smtClean="0"/>
              <a:t>SEPTEMBER 3</a:t>
            </a:r>
            <a:r>
              <a:rPr lang="en-US" b="1" baseline="30000" dirty="0" smtClean="0"/>
              <a:t>rd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we STOPPED  Here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89640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+mn-lt"/>
              </a:rPr>
              <a:t>September 3rd </a:t>
            </a:r>
            <a:br>
              <a:rPr lang="en-US" sz="4800" b="1" dirty="0" smtClean="0">
                <a:latin typeface="+mn-lt"/>
              </a:rPr>
            </a:br>
            <a:r>
              <a:rPr lang="en-US" sz="4800" b="1" dirty="0" smtClean="0">
                <a:latin typeface="+mn-lt"/>
              </a:rPr>
              <a:t>- </a:t>
            </a:r>
            <a:r>
              <a:rPr lang="en-US" sz="4800" b="1" dirty="0">
                <a:latin typeface="+mn-lt"/>
              </a:rPr>
              <a:t>Today’s Activities: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8016240" cy="4023360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800" b="1" dirty="0" smtClean="0"/>
              <a:t>Education Group Exercise</a:t>
            </a:r>
          </a:p>
          <a:p>
            <a:pPr>
              <a:buClr>
                <a:srgbClr val="00206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800" b="1" dirty="0" smtClean="0"/>
              <a:t> A young girls perspective on education</a:t>
            </a:r>
          </a:p>
          <a:p>
            <a:pPr>
              <a:buClr>
                <a:srgbClr val="00206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800" b="1" dirty="0" smtClean="0"/>
              <a:t>Shifting </a:t>
            </a:r>
            <a:r>
              <a:rPr lang="en-US" sz="2800" b="1" dirty="0"/>
              <a:t>Frames </a:t>
            </a:r>
            <a:r>
              <a:rPr lang="en-US" sz="2800" b="1" dirty="0" smtClean="0"/>
              <a:t>???</a:t>
            </a:r>
          </a:p>
          <a:p>
            <a:pPr>
              <a:buClr>
                <a:srgbClr val="00206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800" b="1" smtClean="0"/>
              <a:t>Cox Factoid…</a:t>
            </a:r>
            <a:endParaRPr lang="en-US" sz="2800" b="1" dirty="0"/>
          </a:p>
          <a:p>
            <a:pPr>
              <a:buClr>
                <a:srgbClr val="00206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800" b="1" dirty="0" smtClean="0"/>
              <a:t>LEVELING </a:t>
            </a:r>
            <a:r>
              <a:rPr lang="en-US" sz="2800" b="1" dirty="0"/>
              <a:t>ACTIVITY </a:t>
            </a:r>
            <a:endParaRPr lang="en-US" sz="2800" b="1" dirty="0" smtClean="0"/>
          </a:p>
          <a:p>
            <a:pPr>
              <a:buClr>
                <a:srgbClr val="00206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800" b="1" dirty="0" smtClean="0"/>
              <a:t>Start discussion of Business Cultures</a:t>
            </a:r>
          </a:p>
          <a:p>
            <a:pPr>
              <a:buClr>
                <a:srgbClr val="00206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800" b="1" dirty="0" smtClean="0"/>
              <a:t>Business Cultures Group Exercise</a:t>
            </a:r>
          </a:p>
        </p:txBody>
      </p:sp>
    </p:spTree>
    <p:extLst>
      <p:ext uri="{BB962C8B-B14F-4D97-AF65-F5344CB8AC3E}">
        <p14:creationId xmlns:p14="http://schemas.microsoft.com/office/powerpoint/2010/main" val="1201186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36013" cy="5286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u="sng" dirty="0" smtClean="0">
                <a:latin typeface="+mn-lt"/>
              </a:rPr>
              <a:t>TODAY - Please sit …no more than 6 per table</a:t>
            </a:r>
          </a:p>
        </p:txBody>
      </p:sp>
      <p:sp>
        <p:nvSpPr>
          <p:cNvPr id="113667" name="TextBox 16"/>
          <p:cNvSpPr txBox="1">
            <a:spLocks noChangeArrowheads="1"/>
          </p:cNvSpPr>
          <p:nvPr/>
        </p:nvSpPr>
        <p:spPr bwMode="auto">
          <a:xfrm>
            <a:off x="5207000" y="6319391"/>
            <a:ext cx="3111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000000"/>
                </a:solidFill>
              </a:rPr>
              <a:t>TEACH PODIUM</a:t>
            </a:r>
          </a:p>
        </p:txBody>
      </p:sp>
      <p:sp>
        <p:nvSpPr>
          <p:cNvPr id="113668" name="TextBox 17"/>
          <p:cNvSpPr txBox="1">
            <a:spLocks noChangeArrowheads="1"/>
          </p:cNvSpPr>
          <p:nvPr/>
        </p:nvSpPr>
        <p:spPr bwMode="auto">
          <a:xfrm rot="5400000">
            <a:off x="-1646237" y="3433762"/>
            <a:ext cx="4059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HALL WAY AND ENTRY DOORS</a:t>
            </a:r>
          </a:p>
        </p:txBody>
      </p:sp>
      <p:sp>
        <p:nvSpPr>
          <p:cNvPr id="2" name="Hexagon 1"/>
          <p:cNvSpPr/>
          <p:nvPr/>
        </p:nvSpPr>
        <p:spPr>
          <a:xfrm>
            <a:off x="1371600" y="825500"/>
            <a:ext cx="1335088" cy="99853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 flipH="1">
            <a:off x="1543050" y="1031875"/>
            <a:ext cx="106521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+mn-lt"/>
              </a:rPr>
              <a:t>MET</a:t>
            </a:r>
            <a:endParaRPr lang="en-US" sz="32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9" name="Hexagon 38"/>
          <p:cNvSpPr/>
          <p:nvPr/>
        </p:nvSpPr>
        <p:spPr>
          <a:xfrm>
            <a:off x="5257800" y="5050114"/>
            <a:ext cx="1335088" cy="99853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Hexagon 39"/>
          <p:cNvSpPr/>
          <p:nvPr/>
        </p:nvSpPr>
        <p:spPr>
          <a:xfrm>
            <a:off x="1371600" y="2209800"/>
            <a:ext cx="1600200" cy="99853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IET &amp;</a:t>
            </a:r>
          </a:p>
          <a:p>
            <a:pPr algn="ctr"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OLS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42" name="Hexagon 41"/>
          <p:cNvSpPr/>
          <p:nvPr/>
        </p:nvSpPr>
        <p:spPr>
          <a:xfrm>
            <a:off x="1258922" y="4778068"/>
            <a:ext cx="1624238" cy="99853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Hexagon 42"/>
          <p:cNvSpPr/>
          <p:nvPr/>
        </p:nvSpPr>
        <p:spPr>
          <a:xfrm>
            <a:off x="5074444" y="2304586"/>
            <a:ext cx="1335088" cy="100012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 flipH="1">
            <a:off x="5463416" y="5253194"/>
            <a:ext cx="10652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+mn-lt"/>
              </a:rPr>
              <a:t>MET</a:t>
            </a:r>
            <a:endParaRPr lang="en-US" sz="32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 flipH="1">
            <a:off x="5392738" y="2473325"/>
            <a:ext cx="106521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+mn-lt"/>
              </a:rPr>
              <a:t>OLS</a:t>
            </a:r>
            <a:endParaRPr lang="en-US" sz="32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 flipH="1">
            <a:off x="1551246" y="4764336"/>
            <a:ext cx="133191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+mn-lt"/>
              </a:rPr>
              <a:t>OLS &amp; BME</a:t>
            </a:r>
            <a:endParaRPr lang="en-US" sz="32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0" name="Hexagon 19"/>
          <p:cNvSpPr/>
          <p:nvPr/>
        </p:nvSpPr>
        <p:spPr>
          <a:xfrm>
            <a:off x="5074444" y="3657393"/>
            <a:ext cx="2012156" cy="99853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ETTE &amp;</a:t>
            </a:r>
          </a:p>
          <a:p>
            <a:pPr algn="ctr"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OLS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1" name="Hexagon 20"/>
          <p:cNvSpPr/>
          <p:nvPr/>
        </p:nvSpPr>
        <p:spPr>
          <a:xfrm>
            <a:off x="1258921" y="3546337"/>
            <a:ext cx="1825555" cy="99853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CGT &amp;</a:t>
            </a:r>
          </a:p>
          <a:p>
            <a:pPr algn="ctr"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OLS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4" name="Hexagon 23"/>
          <p:cNvSpPr/>
          <p:nvPr/>
        </p:nvSpPr>
        <p:spPr>
          <a:xfrm>
            <a:off x="5087696" y="850201"/>
            <a:ext cx="1335088" cy="100012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 flipH="1">
            <a:off x="5369547" y="1104657"/>
            <a:ext cx="106521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+mn-lt"/>
              </a:rPr>
              <a:t>OLS</a:t>
            </a:r>
            <a:endParaRPr lang="en-US" sz="3200" b="1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042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+mn-lt"/>
              </a:rPr>
              <a:t>Group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618" y="2249256"/>
            <a:ext cx="8077029" cy="3017520"/>
          </a:xfrm>
        </p:spPr>
        <p:txBody>
          <a:bodyPr>
            <a:noAutofit/>
          </a:bodyPr>
          <a:lstStyle/>
          <a:p>
            <a:r>
              <a:rPr lang="en-US" sz="1800" b="1" dirty="0"/>
              <a:t>Based on </a:t>
            </a:r>
            <a:r>
              <a:rPr lang="en-US" sz="1800" b="1" dirty="0" smtClean="0"/>
              <a:t>our class discussions</a:t>
            </a:r>
            <a:r>
              <a:rPr lang="en-US" sz="1800" b="1" dirty="0"/>
              <a:t>, and your past experiences, please prepare a response to the following questions: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800" b="1" dirty="0"/>
              <a:t>Discuss existing technology  / systems that could increase worldwide educational opportunities and impact?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800" b="1" dirty="0"/>
              <a:t>What are the major obstacles to these proposed technologies?</a:t>
            </a:r>
          </a:p>
          <a:p>
            <a:r>
              <a:rPr lang="en-US" sz="1350" b="1" dirty="0"/>
              <a:t> </a:t>
            </a:r>
            <a:endParaRPr lang="en-US" sz="1350" dirty="0"/>
          </a:p>
          <a:p>
            <a:endParaRPr lang="en-US" sz="1350" b="1" dirty="0"/>
          </a:p>
        </p:txBody>
      </p:sp>
    </p:spTree>
    <p:extLst>
      <p:ext uri="{BB962C8B-B14F-4D97-AF65-F5344CB8AC3E}">
        <p14:creationId xmlns:p14="http://schemas.microsoft.com/office/powerpoint/2010/main" val="3691784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238" y="914400"/>
            <a:ext cx="7297737" cy="6477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does this picture reflect culture?</a:t>
            </a:r>
          </a:p>
        </p:txBody>
      </p:sp>
      <p:sp>
        <p:nvSpPr>
          <p:cNvPr id="111619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pic>
        <p:nvPicPr>
          <p:cNvPr id="1116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6931"/>
            <a:ext cx="8021637" cy="381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62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013157C-720A-4365-B661-60F4C94FD127}" type="slidenum">
              <a:rPr lang="en-US" altLang="en-US" sz="1200">
                <a:solidFill>
                  <a:srgbClr val="FFFFFF"/>
                </a:solidFill>
              </a:rPr>
              <a:pPr/>
              <a:t>5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382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381000"/>
            <a:ext cx="7543800" cy="97536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Learning World looks at how IT is boosting education worldwide - learning world </a:t>
            </a:r>
            <a:r>
              <a:rPr lang="en-US" sz="1500" b="1" dirty="0"/>
              <a:t>(4 </a:t>
            </a:r>
            <a:r>
              <a:rPr lang="en-US" sz="1500" b="1" dirty="0" err="1"/>
              <a:t>mins</a:t>
            </a:r>
            <a:r>
              <a:rPr lang="en-US" sz="1500" b="1" dirty="0"/>
              <a:t>)</a:t>
            </a:r>
          </a:p>
        </p:txBody>
      </p:sp>
      <p:pic>
        <p:nvPicPr>
          <p:cNvPr id="7" name="Onlinemedien 6">
            <a:hlinkClick r:id="" action="ppaction://media"/>
            <a:extLst>
              <a:ext uri="{FF2B5EF4-FFF2-40B4-BE49-F238E27FC236}">
                <a16:creationId xmlns:a16="http://schemas.microsoft.com/office/drawing/2014/main" id="{977E17BD-C5FD-4352-83D9-D6354E56ABC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6135" y="1356361"/>
            <a:ext cx="8511729" cy="478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48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Learning World looks at how IT is boosting education worldwide - learning world </a:t>
            </a:r>
            <a:r>
              <a:rPr lang="en-US" sz="1500" b="1" dirty="0"/>
              <a:t>(4 </a:t>
            </a:r>
            <a:r>
              <a:rPr lang="en-US" sz="1500" b="1" dirty="0" err="1"/>
              <a:t>mins</a:t>
            </a:r>
            <a:r>
              <a:rPr lang="en-US" sz="1500" b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https://youtu.be/GRt71WHHbqc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477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DD0AB2AD-B5CA-4CE6-81A8-4545E5E14C60}"/>
              </a:ext>
            </a:extLst>
          </p:cNvPr>
          <p:cNvSpPr/>
          <p:nvPr/>
        </p:nvSpPr>
        <p:spPr>
          <a:xfrm>
            <a:off x="0" y="1060191"/>
            <a:ext cx="9144000" cy="49405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070" y="1024522"/>
            <a:ext cx="7845860" cy="1088068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Aksheta</a:t>
            </a:r>
            <a:r>
              <a:rPr lang="en-US" dirty="0"/>
              <a:t> </a:t>
            </a:r>
            <a:r>
              <a:rPr lang="en-US" dirty="0" err="1"/>
              <a:t>Kanuganti</a:t>
            </a:r>
            <a:r>
              <a:rPr lang="en-US" dirty="0"/>
              <a:t> - Education for all </a:t>
            </a:r>
            <a:r>
              <a:rPr lang="en-US" sz="1500" b="1" dirty="0"/>
              <a:t>(7 mins)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Onlinemedien 3">
            <a:hlinkClick r:id="" action="ppaction://media"/>
            <a:extLst>
              <a:ext uri="{FF2B5EF4-FFF2-40B4-BE49-F238E27FC236}">
                <a16:creationId xmlns:a16="http://schemas.microsoft.com/office/drawing/2014/main" id="{E1766388-78DE-42AD-9A3E-43AF03BCE10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69216" y="1744678"/>
            <a:ext cx="7205566" cy="405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7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70" y="3298859"/>
            <a:ext cx="7845860" cy="108806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Published on Mar 18, 2015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Aksheta</a:t>
            </a:r>
            <a:r>
              <a:rPr lang="en-US" dirty="0"/>
              <a:t> </a:t>
            </a:r>
            <a:r>
              <a:rPr lang="en-US" dirty="0" err="1"/>
              <a:t>Kanuganti</a:t>
            </a:r>
            <a:r>
              <a:rPr lang="en-US" dirty="0"/>
              <a:t> captivates the audience with her passion and urges everyone to never take education for granted. </a:t>
            </a:r>
            <a:r>
              <a:rPr lang="en-US" sz="1500" b="1" dirty="0"/>
              <a:t>(7 </a:t>
            </a:r>
            <a:r>
              <a:rPr lang="en-US" sz="1500" b="1" dirty="0" err="1"/>
              <a:t>mins</a:t>
            </a:r>
            <a:r>
              <a:rPr lang="en-US" sz="1500" b="1" dirty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900" y="825373"/>
            <a:ext cx="7543800" cy="470027"/>
          </a:xfrm>
        </p:spPr>
        <p:txBody>
          <a:bodyPr>
            <a:noAutofit/>
          </a:bodyPr>
          <a:lstStyle/>
          <a:p>
            <a:r>
              <a:rPr lang="en-US" sz="2800" dirty="0">
                <a:hlinkClick r:id="rId2"/>
              </a:rPr>
              <a:t>https://youtu.be/Ujjppb7UiXI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7145560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4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5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9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5.xml><?xml version="1.0" encoding="utf-8"?>
<a:theme xmlns:a="http://schemas.openxmlformats.org/drawingml/2006/main" name="7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6.xml><?xml version="1.0" encoding="utf-8"?>
<a:theme xmlns:a="http://schemas.openxmlformats.org/drawingml/2006/main" name="3_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277</TotalTime>
  <Words>736</Words>
  <Application>Microsoft Office PowerPoint</Application>
  <PresentationFormat>On-screen Show (4:3)</PresentationFormat>
  <Paragraphs>124</Paragraphs>
  <Slides>30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Arial</vt:lpstr>
      <vt:lpstr>Arial Black</vt:lpstr>
      <vt:lpstr>Calibri</vt:lpstr>
      <vt:lpstr>Calibri Light</vt:lpstr>
      <vt:lpstr>Monotype Sorts</vt:lpstr>
      <vt:lpstr>Tahoma</vt:lpstr>
      <vt:lpstr>Times New Roman</vt:lpstr>
      <vt:lpstr>Wingdings</vt:lpstr>
      <vt:lpstr>Retrospect</vt:lpstr>
      <vt:lpstr>4_Retrospect</vt:lpstr>
      <vt:lpstr>5_Retrospect</vt:lpstr>
      <vt:lpstr>9_Retrospect</vt:lpstr>
      <vt:lpstr>7_Retrospect</vt:lpstr>
      <vt:lpstr>3_Contemporary Portrait</vt:lpstr>
      <vt:lpstr>PowerPoint Presentation</vt:lpstr>
      <vt:lpstr>TODAY - Please sit …no more than 6 per table</vt:lpstr>
      <vt:lpstr>September 3rd  - Today’s Activities:</vt:lpstr>
      <vt:lpstr>Group Exercise</vt:lpstr>
      <vt:lpstr>How does this picture reflect culture?</vt:lpstr>
      <vt:lpstr>Learning World looks at how IT is boosting education worldwide - learning world (4 mins)</vt:lpstr>
      <vt:lpstr>Learning World looks at how IT is boosting education worldwide - learning world (4 mins)</vt:lpstr>
      <vt:lpstr>Aksheta Kanuganti - Education for all (7 mins) </vt:lpstr>
      <vt:lpstr>Published on Mar 18, 2015 Aksheta Kanuganti captivates the audience with her passion and urges everyone to never take education for granted. (7 mins) </vt:lpstr>
      <vt:lpstr>PowerPoint Presentation</vt:lpstr>
      <vt:lpstr>Is the Internet a Right or a Privilege? (3.75 mins)</vt:lpstr>
      <vt:lpstr>PowerPoint Presentation</vt:lpstr>
      <vt:lpstr>Four core intercultural phases:  </vt:lpstr>
      <vt:lpstr>Cox Factoid #2</vt:lpstr>
      <vt:lpstr>Cox Factoid</vt:lpstr>
      <vt:lpstr>PowerPoint Presentation</vt:lpstr>
      <vt:lpstr>LEVELS GROUP ACTIVITY</vt:lpstr>
      <vt:lpstr>Levels Group Activity – Level One</vt:lpstr>
      <vt:lpstr>PowerPoint Presentation</vt:lpstr>
      <vt:lpstr>Levels Group Activity – Level One Reflection</vt:lpstr>
      <vt:lpstr>PowerPoint Presentation</vt:lpstr>
      <vt:lpstr>Levels Group Activity – Level Two Reflection</vt:lpstr>
      <vt:lpstr>PowerPoint Presentation</vt:lpstr>
      <vt:lpstr>Levels Group Activity – Level Three Reflection</vt:lpstr>
      <vt:lpstr>PowerPoint Presentation</vt:lpstr>
      <vt:lpstr>Levels Group Activity – Level FOUR Reflection</vt:lpstr>
      <vt:lpstr>PowerPoint Presentation</vt:lpstr>
      <vt:lpstr>Four core intercultural phases:  </vt:lpstr>
      <vt:lpstr>SEPTEMBER 3rd  we STOPPED  Here</vt:lpstr>
      <vt:lpstr>TODAY - Please sit …no more than 6 per table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</dc:title>
  <dc:creator>Robert</dc:creator>
  <cp:lastModifiedBy>Benson, Annette K</cp:lastModifiedBy>
  <cp:revision>218</cp:revision>
  <cp:lastPrinted>2018-09-04T18:11:48Z</cp:lastPrinted>
  <dcterms:created xsi:type="dcterms:W3CDTF">2013-08-22T01:48:12Z</dcterms:created>
  <dcterms:modified xsi:type="dcterms:W3CDTF">2020-06-11T15:30:36Z</dcterms:modified>
</cp:coreProperties>
</file>