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9" r:id="rId2"/>
    <p:sldMasterId id="2147483793" r:id="rId3"/>
    <p:sldMasterId id="2147483805" r:id="rId4"/>
    <p:sldMasterId id="2147483817" r:id="rId5"/>
    <p:sldMasterId id="2147483829" r:id="rId6"/>
    <p:sldMasterId id="2147483841" r:id="rId7"/>
  </p:sldMasterIdLst>
  <p:notesMasterIdLst>
    <p:notesMasterId r:id="rId58"/>
  </p:notesMasterIdLst>
  <p:handoutMasterIdLst>
    <p:handoutMasterId r:id="rId59"/>
  </p:handoutMasterIdLst>
  <p:sldIdLst>
    <p:sldId id="553" r:id="rId8"/>
    <p:sldId id="551" r:id="rId9"/>
    <p:sldId id="554" r:id="rId10"/>
    <p:sldId id="555" r:id="rId11"/>
    <p:sldId id="526" r:id="rId12"/>
    <p:sldId id="552" r:id="rId13"/>
    <p:sldId id="556" r:id="rId14"/>
    <p:sldId id="505" r:id="rId15"/>
    <p:sldId id="507" r:id="rId16"/>
    <p:sldId id="506" r:id="rId17"/>
    <p:sldId id="508" r:id="rId18"/>
    <p:sldId id="548" r:id="rId19"/>
    <p:sldId id="509" r:id="rId20"/>
    <p:sldId id="510" r:id="rId21"/>
    <p:sldId id="512" r:id="rId22"/>
    <p:sldId id="493" r:id="rId23"/>
    <p:sldId id="340" r:id="rId24"/>
    <p:sldId id="402" r:id="rId25"/>
    <p:sldId id="384" r:id="rId26"/>
    <p:sldId id="385" r:id="rId27"/>
    <p:sldId id="358" r:id="rId28"/>
    <p:sldId id="438" r:id="rId29"/>
    <p:sldId id="541" r:id="rId30"/>
    <p:sldId id="542" r:id="rId31"/>
    <p:sldId id="543" r:id="rId32"/>
    <p:sldId id="367" r:id="rId33"/>
    <p:sldId id="544" r:id="rId34"/>
    <p:sldId id="416" r:id="rId35"/>
    <p:sldId id="417" r:id="rId36"/>
    <p:sldId id="377" r:id="rId37"/>
    <p:sldId id="368" r:id="rId38"/>
    <p:sldId id="427" r:id="rId39"/>
    <p:sldId id="429" r:id="rId40"/>
    <p:sldId id="430" r:id="rId41"/>
    <p:sldId id="369" r:id="rId42"/>
    <p:sldId id="463" r:id="rId43"/>
    <p:sldId id="433" r:id="rId44"/>
    <p:sldId id="484" r:id="rId45"/>
    <p:sldId id="370" r:id="rId46"/>
    <p:sldId id="371" r:id="rId47"/>
    <p:sldId id="372" r:id="rId48"/>
    <p:sldId id="373" r:id="rId49"/>
    <p:sldId id="431" r:id="rId50"/>
    <p:sldId id="378" r:id="rId51"/>
    <p:sldId id="379" r:id="rId52"/>
    <p:sldId id="380" r:id="rId53"/>
    <p:sldId id="381" r:id="rId54"/>
    <p:sldId id="374" r:id="rId55"/>
    <p:sldId id="376" r:id="rId56"/>
    <p:sldId id="375" r:id="rId5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13" autoAdjust="0"/>
    <p:restoredTop sz="87687" autoAdjust="0"/>
  </p:normalViewPr>
  <p:slideViewPr>
    <p:cSldViewPr>
      <p:cViewPr varScale="1">
        <p:scale>
          <a:sx n="97" d="100"/>
          <a:sy n="97" d="100"/>
        </p:scale>
        <p:origin x="1380"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A5B8D933-C93C-4A5B-9086-7FCE858419D1}" type="datetimeFigureOut">
              <a:rPr lang="en-US" smtClean="0"/>
              <a:t>6/11/2020</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B4D84C80-D88B-4DDB-89A9-C16CD78B73EB}" type="slidenum">
              <a:rPr lang="en-US" smtClean="0"/>
              <a:t>‹#›</a:t>
            </a:fld>
            <a:endParaRPr lang="en-US"/>
          </a:p>
        </p:txBody>
      </p:sp>
    </p:spTree>
    <p:extLst>
      <p:ext uri="{BB962C8B-B14F-4D97-AF65-F5344CB8AC3E}">
        <p14:creationId xmlns:p14="http://schemas.microsoft.com/office/powerpoint/2010/main" val="253020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D08488A-35F1-4CD7-9314-2D153DD66B19}" type="datetimeFigureOut">
              <a:rPr lang="en-US" smtClean="0"/>
              <a:t>6/11/2020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F3D913B-0445-45AB-9D32-48089063F212}" type="slidenum">
              <a:rPr lang="en-US" smtClean="0"/>
              <a:t>‹#›</a:t>
            </a:fld>
            <a:endParaRPr lang="en-US"/>
          </a:p>
        </p:txBody>
      </p:sp>
    </p:spTree>
    <p:extLst>
      <p:ext uri="{BB962C8B-B14F-4D97-AF65-F5344CB8AC3E}">
        <p14:creationId xmlns:p14="http://schemas.microsoft.com/office/powerpoint/2010/main" val="424434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endParaRPr lang="en-US" altLang="en-US"/>
          </a:p>
        </p:txBody>
      </p:sp>
      <p:sp>
        <p:nvSpPr>
          <p:cNvPr id="12698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AAA2F82-1C0A-4126-988F-37BC936EBCD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459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endParaRPr lang="en-US" altLang="en-US"/>
          </a:p>
        </p:txBody>
      </p:sp>
      <p:sp>
        <p:nvSpPr>
          <p:cNvPr id="131076"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7E1F57-D6D0-4B71-BD81-73FC1DCC2EE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1130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a:p>
        </p:txBody>
      </p:sp>
      <p:sp>
        <p:nvSpPr>
          <p:cNvPr id="13312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496371-04C8-4379-BC25-A2FAC64005A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3163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Fix USA</a:t>
            </a:r>
          </a:p>
        </p:txBody>
      </p:sp>
      <p:sp>
        <p:nvSpPr>
          <p:cNvPr id="4" name="Foliennummernplatzhalter 3"/>
          <p:cNvSpPr>
            <a:spLocks noGrp="1"/>
          </p:cNvSpPr>
          <p:nvPr>
            <p:ph type="sldNum" sz="quarter" idx="10"/>
          </p:nvPr>
        </p:nvSpPr>
        <p:spPr/>
        <p:txBody>
          <a:bodyPr/>
          <a:lstStyle/>
          <a:p>
            <a:fld id="{4F3D913B-0445-45AB-9D32-48089063F212}" type="slidenum">
              <a:rPr lang="en-US" smtClean="0"/>
              <a:t>26</a:t>
            </a:fld>
            <a:endParaRPr lang="en-US"/>
          </a:p>
        </p:txBody>
      </p:sp>
    </p:spTree>
    <p:extLst>
      <p:ext uri="{BB962C8B-B14F-4D97-AF65-F5344CB8AC3E}">
        <p14:creationId xmlns:p14="http://schemas.microsoft.com/office/powerpoint/2010/main" val="290910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r>
              <a:rPr lang="en-US" baseline="0" dirty="0"/>
              <a:t> – Introduction to Cultural Dimensions/Power distance</a:t>
            </a:r>
            <a:endParaRPr lang="en-US" dirty="0"/>
          </a:p>
          <a:p>
            <a:endParaRPr lang="en-US" dirty="0"/>
          </a:p>
          <a:p>
            <a:r>
              <a:rPr lang="en-US" dirty="0"/>
              <a:t>-Hofstede is known</a:t>
            </a:r>
            <a:r>
              <a:rPr lang="en-US" baseline="0" dirty="0"/>
              <a:t> as a Social Psychologist or a Business Anthropologist from the Netherlands. He had former training in Engineering and worked for IBM. He worked as a management trainer and manager of personnel research. He gathered survey information from IBM employees in 70 countries and developed a Cultural Dimensions theory, which presents us with 6 dichotomous cultural patterns. He developed an index for each cultural pattern which he has used to ranked various cultural groups. </a:t>
            </a:r>
          </a:p>
          <a:p>
            <a:endParaRPr lang="en-US" baseline="0" dirty="0"/>
          </a:p>
          <a:p>
            <a:r>
              <a:rPr lang="en-US" baseline="0" dirty="0"/>
              <a:t>-Power Distance – We will spend the majority of our time focusing on this cultural dimension</a:t>
            </a:r>
          </a:p>
          <a:p>
            <a:r>
              <a:rPr lang="en-US" baseline="0" dirty="0"/>
              <a:t>-Individualism vs. Collectivism- This is probably one of the most discussed cultural dimensions. Hofstede’s index for this explores the degree to which people in society are integrated in groups. In collectivist cultures the good of the group is considered ahead of the good of the individual.</a:t>
            </a:r>
          </a:p>
          <a:p>
            <a:r>
              <a:rPr lang="en-US" baseline="0" dirty="0"/>
              <a:t>-The uncertainty and avoidance index measures the degree to which society is tolerant with ambiguity. Societies who are not as tolerant with ambiguity opt for stiff codes of behavior, guidelines, laws, on rely on absolute truths.</a:t>
            </a:r>
          </a:p>
          <a:p>
            <a:r>
              <a:rPr lang="en-US" baseline="0" dirty="0"/>
              <a:t>-Masculine cultures are defined as those that have a preference for achievement, heroism, assertiveness, and material rewards for success. Its counterpart represents a preference for cooperation, modesty, caring for the weak and quality of life</a:t>
            </a:r>
          </a:p>
          <a:p>
            <a:r>
              <a:rPr lang="en-US" baseline="0" dirty="0"/>
              <a:t>-Long-term orientated societies have emphasis on persistence while short-term societies have an emphasis on quick results. Long-term societies tend to save and be thrifty while shorter term emphasis spending</a:t>
            </a:r>
          </a:p>
          <a:p>
            <a:r>
              <a:rPr lang="en-US" baseline="0" dirty="0"/>
              <a:t>-Indulgent society believe themselves to in control of their own life and emotions while restrained societies believe other factors dictate their life and emotions</a:t>
            </a:r>
            <a:endParaRPr lang="en-US" dirty="0"/>
          </a:p>
        </p:txBody>
      </p:sp>
      <p:sp>
        <p:nvSpPr>
          <p:cNvPr id="4" name="Slide Number Placeholder 3"/>
          <p:cNvSpPr>
            <a:spLocks noGrp="1"/>
          </p:cNvSpPr>
          <p:nvPr>
            <p:ph type="sldNum" sz="quarter" idx="10"/>
          </p:nvPr>
        </p:nvSpPr>
        <p:spPr/>
        <p:txBody>
          <a:bodyPr/>
          <a:lstStyle/>
          <a:p>
            <a:fld id="{AFCA0EA3-4B0A-48B2-AB50-30E6B6F9847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7150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A0EA3-4B0A-48B2-AB50-30E6B6F9847A}" type="slidenum">
              <a:rPr lang="en-US" smtClean="0"/>
              <a:t>32</a:t>
            </a:fld>
            <a:endParaRPr lang="en-US"/>
          </a:p>
        </p:txBody>
      </p:sp>
    </p:spTree>
    <p:extLst>
      <p:ext uri="{BB962C8B-B14F-4D97-AF65-F5344CB8AC3E}">
        <p14:creationId xmlns:p14="http://schemas.microsoft.com/office/powerpoint/2010/main" val="237399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A0EA3-4B0A-48B2-AB50-30E6B6F9847A}" type="slidenum">
              <a:rPr lang="en-US" smtClean="0"/>
              <a:t>33</a:t>
            </a:fld>
            <a:endParaRPr lang="en-US"/>
          </a:p>
        </p:txBody>
      </p:sp>
    </p:spTree>
    <p:extLst>
      <p:ext uri="{BB962C8B-B14F-4D97-AF65-F5344CB8AC3E}">
        <p14:creationId xmlns:p14="http://schemas.microsoft.com/office/powerpoint/2010/main" val="262805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largest population of International students comes from China. At 80 it has a high PDI score. In general it is a society that believes inequalities amongst people are acceptable. The subordinate-superior relationship tends to be polarized and there is no defense against power abuse by superiors. Individuals are influenced by formal authority and sanctions and are in general optimistic about people’s capacity for leadership and initiative. People should not have aspirations beyond their rank. </a:t>
            </a:r>
          </a:p>
          <a:p>
            <a:endParaRPr lang="en-US" baseline="0" dirty="0"/>
          </a:p>
          <a:p>
            <a:pPr marL="171450" indent="-171450">
              <a:buFontTx/>
              <a:buChar char="-"/>
            </a:pPr>
            <a:r>
              <a:rPr lang="en-US" baseline="0" dirty="0"/>
              <a:t>Our second largest population comes from India. It also has a high PDI score. They tend to be dependent on the boss or the power holder for directions. They have acceptance of un-equal rights between the power-privileged and those who are lesser down in the pecking order. Immediate superiors seem to be accessible but one layer above is less so. Management directs, gives reasons to ones work and rewards in exchange for loyalty. Employees expect to be directed clearly as to their functions and what is expected of them. Attitudes toward managers are formal. Communication is top down and directive in its style and often feedback which is negative is never offered up the ladder. </a:t>
            </a:r>
          </a:p>
          <a:p>
            <a:pPr marL="171450" indent="-171450">
              <a:buFontTx/>
              <a:buChar char="-"/>
            </a:pPr>
            <a:r>
              <a:rPr lang="en-US" baseline="0" dirty="0"/>
              <a:t>Germany- direct and participative communication and meeting style is common, control is disliked and leadership is challenged to show expertise and best accepted when its based upon expertise</a:t>
            </a:r>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4E7864F0-E0DB-4D70-A58A-68A45C6FA492}" type="slidenum">
              <a:rPr lang="en-US" smtClean="0"/>
              <a:t>34</a:t>
            </a:fld>
            <a:endParaRPr lang="en-US"/>
          </a:p>
        </p:txBody>
      </p:sp>
    </p:spTree>
    <p:extLst>
      <p:ext uri="{BB962C8B-B14F-4D97-AF65-F5344CB8AC3E}">
        <p14:creationId xmlns:p14="http://schemas.microsoft.com/office/powerpoint/2010/main" val="129695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864F0-E0DB-4D70-A58A-68A45C6FA492}" type="slidenum">
              <a:rPr lang="en-US" smtClean="0"/>
              <a:t>43</a:t>
            </a:fld>
            <a:endParaRPr lang="en-US"/>
          </a:p>
        </p:txBody>
      </p:sp>
    </p:spTree>
    <p:extLst>
      <p:ext uri="{BB962C8B-B14F-4D97-AF65-F5344CB8AC3E}">
        <p14:creationId xmlns:p14="http://schemas.microsoft.com/office/powerpoint/2010/main" val="23825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18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23852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82540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EE184-F908-40BB-8487-B84E286A2AAC}" type="datetime1">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94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CFC87F-0B04-4CFE-B808-37DF9D806A60}" type="datetime1">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solidFill>
                  <a:schemeClr val="tx1"/>
                </a:solidFill>
              </a:defRPr>
            </a:lvl1pPr>
          </a:lstStyle>
          <a:p>
            <a:fld id="{6113E31D-E2AB-40D1-8B51-AFA5AFEF393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9554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DE289B-23C1-4829-A215-7311892188B8}" type="datetime1">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04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B3AD7A-2D5A-456D-BF5B-8BAE51EE7545}" type="datetime1">
              <a:rPr lang="en-US" smtClean="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33486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EF513E-BD4F-4B2F-9A8D-FE547ACE3CB4}" type="datetime1">
              <a:rPr lang="en-US" smtClean="0"/>
              <a:pPr/>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8105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13951B-8C21-44AF-9BE3-60389490869E}" type="datetime1">
              <a:rPr lang="en-US" smtClean="0"/>
              <a:pPr/>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20479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63B0EC-E150-42A8-B7D8-2002C00B41F7}" type="datetime1">
              <a:rPr lang="en-US" smtClean="0"/>
              <a:pPr/>
              <a:t>6/11/2020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01608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5F6FAA6-AFFC-4E0E-8AEF-ED1F9D81C852}" type="datetime1">
              <a:rPr lang="en-US" smtClean="0"/>
              <a:pPr/>
              <a:t>6/11/2020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354593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446552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6010507-133E-4D28-A132-5B6F2523F8AF}" type="datetime1">
              <a:rPr lang="en-US" smtClean="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7436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DAB99-15EA-4F62-944B-1B370A865D02}" type="datetime1">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65292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B73AE-27C1-41F7-A142-9B18F543CB45}" type="datetime1">
              <a:rPr lang="en-US" smtClean="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10801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371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4575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151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159606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8" name="Footer Placeholder 7"/>
          <p:cNvSpPr>
            <a:spLocks noGrp="1"/>
          </p:cNvSpPr>
          <p:nvPr>
            <p:ph type="ftr" sz="quarter" idx="11"/>
          </p:nvPr>
        </p:nvSpPr>
        <p:spPr/>
        <p:txBody>
          <a:bodyPr/>
          <a:lstStyle/>
          <a:p>
            <a:endParaRPr lang="en-US" dirty="0">
              <a:solidFill>
                <a:srgbClr val="F0A22E">
                  <a:shade val="75000"/>
                </a:srgbClr>
              </a:solidFill>
            </a:endParaRPr>
          </a:p>
        </p:txBody>
      </p:sp>
      <p:sp>
        <p:nvSpPr>
          <p:cNvPr id="9" name="Slide Number Placeholder 8"/>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520808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4" name="Footer Placeholder 3"/>
          <p:cNvSpPr>
            <a:spLocks noGrp="1"/>
          </p:cNvSpPr>
          <p:nvPr>
            <p:ph type="ftr" sz="quarter" idx="11"/>
          </p:nvPr>
        </p:nvSpPr>
        <p:spPr/>
        <p:txBody>
          <a:bodyPr/>
          <a:lstStyle/>
          <a:p>
            <a:endParaRPr lang="en-US" dirty="0">
              <a:solidFill>
                <a:srgbClr val="F0A22E">
                  <a:shade val="75000"/>
                </a:srgbClr>
              </a:solidFill>
            </a:endParaRPr>
          </a:p>
        </p:txBody>
      </p:sp>
      <p:sp>
        <p:nvSpPr>
          <p:cNvPr id="5" name="Slide Number Placeholder 4"/>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8548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solidFill>
                <a:srgbClr val="F0A22E">
                  <a:shade val="75000"/>
                </a:srgbClr>
              </a:solidFill>
            </a:endParaRPr>
          </a:p>
        </p:txBody>
      </p:sp>
      <p:sp>
        <p:nvSpPr>
          <p:cNvPr id="9" name="Slide Number Placeholder 8"/>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60552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753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594072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176299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886563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097806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33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763560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014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09563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21687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467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778310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6/11/2020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08474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dirty="0"/>
              <a:pPr/>
              <a:t>6/11/2020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637874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37313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4567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56740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8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1630163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02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28649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2237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8" name="Footer Placeholder 7"/>
          <p:cNvSpPr>
            <a:spLocks noGrp="1"/>
          </p:cNvSpPr>
          <p:nvPr>
            <p:ph type="ftr" sz="quarter" idx="11"/>
          </p:nvPr>
        </p:nvSpPr>
        <p:spPr/>
        <p:txBody>
          <a:bodyPr/>
          <a:lstStyle/>
          <a:p>
            <a:endParaRPr lang="en-US" dirty="0">
              <a:solidFill>
                <a:srgbClr val="F0A22E">
                  <a:shade val="75000"/>
                </a:srgbClr>
              </a:solidFill>
            </a:endParaRPr>
          </a:p>
        </p:txBody>
      </p:sp>
      <p:sp>
        <p:nvSpPr>
          <p:cNvPr id="9" name="Slide Number Placeholder 8"/>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518228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91958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6/11/2020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97321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dirty="0"/>
              <a:pPr/>
              <a:t>6/11/2020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3251665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14727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63873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60753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058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1846265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1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8137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4" name="Footer Placeholder 3"/>
          <p:cNvSpPr>
            <a:spLocks noGrp="1"/>
          </p:cNvSpPr>
          <p:nvPr>
            <p:ph type="ftr" sz="quarter" idx="11"/>
          </p:nvPr>
        </p:nvSpPr>
        <p:spPr/>
        <p:txBody>
          <a:bodyPr/>
          <a:lstStyle/>
          <a:p>
            <a:endParaRPr lang="en-US" dirty="0">
              <a:solidFill>
                <a:srgbClr val="F0A22E">
                  <a:shade val="75000"/>
                </a:srgbClr>
              </a:solidFill>
            </a:endParaRPr>
          </a:p>
        </p:txBody>
      </p:sp>
      <p:sp>
        <p:nvSpPr>
          <p:cNvPr id="5" name="Slide Number Placeholder 4"/>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690349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29025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818876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40908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dirty="0"/>
              <a:t>6/11/2020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62662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8895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14990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590607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4"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4500" spc="-2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3A366A9-BA76-4C50-A6F8-47229E7492E4}" type="datetime1">
              <a:rPr lang="en-US"/>
              <a:pPr>
                <a:defRPr/>
              </a:pPr>
              <a:t>6/11/2020</a:t>
            </a:fld>
            <a:endParaRPr lang="en-US"/>
          </a:p>
        </p:txBody>
      </p:sp>
      <p:sp>
        <p:nvSpPr>
          <p:cNvPr id="8"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r>
              <a:rPr lang="en-US"/>
              <a:t>Robert F. Cox, Ph.D. - ETIC Conference August 10-11, 2015   Bali, Indonesia</a:t>
            </a:r>
            <a:endParaRPr lang="en-US" dirty="0"/>
          </a:p>
        </p:txBody>
      </p:sp>
      <p:sp>
        <p:nvSpPr>
          <p:cNvPr id="9" name="Slide Number Placeholder 5"/>
          <p:cNvSpPr>
            <a:spLocks noGrp="1"/>
          </p:cNvSpPr>
          <p:nvPr>
            <p:ph type="sldNum" sz="quarter" idx="12"/>
          </p:nvPr>
        </p:nvSpPr>
        <p:spPr/>
        <p:txBody>
          <a:bodyPr/>
          <a:lstStyle>
            <a:lvl1pPr eaLnBrk="0" fontAlgn="base" hangingPunct="0">
              <a:spcBef>
                <a:spcPct val="0"/>
              </a:spcBef>
              <a:spcAft>
                <a:spcPct val="0"/>
              </a:spcAft>
              <a:defRPr sz="900">
                <a:latin typeface="Times New Roman" panose="02020603050405020304" pitchFamily="18" charset="0"/>
              </a:defRPr>
            </a:lvl1pPr>
          </a:lstStyle>
          <a:p>
            <a:pPr>
              <a:defRPr/>
            </a:pPr>
            <a:fld id="{6ABACDF7-8E95-4447-A175-46EFEBA8EABC}" type="slidenum">
              <a:rPr lang="en-US"/>
              <a:pPr>
                <a:defRPr/>
              </a:pPr>
              <a:t>‹#›</a:t>
            </a:fld>
            <a:endParaRPr lang="en-US"/>
          </a:p>
        </p:txBody>
      </p:sp>
    </p:spTree>
    <p:extLst>
      <p:ext uri="{BB962C8B-B14F-4D97-AF65-F5344CB8AC3E}">
        <p14:creationId xmlns:p14="http://schemas.microsoft.com/office/powerpoint/2010/main" val="3599150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sz="3038" b="1"/>
            </a:lvl1pPr>
          </a:lstStyle>
          <a:p>
            <a:r>
              <a:rPr lang="en-US" dirty="0"/>
              <a:t>Click to edit Master title style</a:t>
            </a:r>
          </a:p>
        </p:txBody>
      </p:sp>
      <p:sp>
        <p:nvSpPr>
          <p:cNvPr id="3" name="Content Placeholder 2"/>
          <p:cNvSpPr>
            <a:spLocks noGrp="1"/>
          </p:cNvSpPr>
          <p:nvPr>
            <p:ph idx="1"/>
          </p:nvPr>
        </p:nvSpPr>
        <p:spPr/>
        <p:txBody>
          <a:bodyPr/>
          <a:lstStyle>
            <a:lvl1pPr>
              <a:defRPr sz="1575" b="1"/>
            </a:lvl1pPr>
            <a:lvl2pPr>
              <a:defRPr sz="1575" b="1"/>
            </a:lvl2pPr>
            <a:lvl3pPr>
              <a:defRPr sz="1575" b="1"/>
            </a:lvl3pPr>
            <a:lvl4pPr>
              <a:defRPr sz="1575" b="1"/>
            </a:lvl4pPr>
            <a:lvl5pPr>
              <a:defRPr sz="1575"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51B41B3-D5B8-4502-960D-EC8C6956C40F}" type="datetime1">
              <a:rPr lang="en-US"/>
              <a:pPr>
                <a:defRPr/>
              </a:pPr>
              <a:t>6/11/2020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sz="900">
                <a:latin typeface="Times New Roman" panose="02020603050405020304" pitchFamily="18" charset="0"/>
              </a:defRPr>
            </a:lvl1pPr>
          </a:lstStyle>
          <a:p>
            <a:pPr>
              <a:defRPr/>
            </a:pPr>
            <a:fld id="{276F2057-2BCC-4323-84E0-ED91D273733D}" type="slidenum">
              <a:rPr lang="en-US"/>
              <a:pPr>
                <a:defRPr/>
              </a:pPr>
              <a:t>‹#›</a:t>
            </a:fld>
            <a:endParaRPr lang="en-US"/>
          </a:p>
        </p:txBody>
      </p:sp>
    </p:spTree>
    <p:extLst>
      <p:ext uri="{BB962C8B-B14F-4D97-AF65-F5344CB8AC3E}">
        <p14:creationId xmlns:p14="http://schemas.microsoft.com/office/powerpoint/2010/main" val="24122553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6"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449A605-FE9C-4802-981B-1C44866BC33B}" type="datetime1">
              <a:rPr lang="en-US"/>
              <a:pPr>
                <a:defRPr/>
              </a:pPr>
              <a:t>6/11/2020</a:t>
            </a:fld>
            <a:endParaRPr lang="en-US"/>
          </a:p>
        </p:txBody>
      </p:sp>
      <p:sp>
        <p:nvSpPr>
          <p:cNvPr id="5" name="Footer Placeholder 7"/>
          <p:cNvSpPr>
            <a:spLocks noGrp="1"/>
          </p:cNvSpPr>
          <p:nvPr>
            <p:ph type="ftr" sz="quarter" idx="11"/>
          </p:nvPr>
        </p:nvSpPr>
        <p:spPr/>
        <p:txBody>
          <a:bodyPr/>
          <a:lstStyle>
            <a:lvl1pPr eaLnBrk="0" fontAlgn="base" hangingPunct="0">
              <a:spcBef>
                <a:spcPct val="0"/>
              </a:spcBef>
              <a:spcAft>
                <a:spcPct val="0"/>
              </a:spcAft>
              <a:defRPr>
                <a:solidFill>
                  <a:srgbClr val="FFFFFF"/>
                </a:solidFill>
                <a:latin typeface="Times New Roman" panose="02020603050405020304" pitchFamily="18" charset="0"/>
              </a:defRPr>
            </a:lvl1pPr>
          </a:lstStyle>
          <a:p>
            <a:pPr>
              <a:defRPr/>
            </a:pPr>
            <a:r>
              <a:rPr lang="en-US"/>
              <a:t>Robert F. Cox, Ph.D. - ETIC Conference August 10-11, 2015   Bali, Indonesia</a:t>
            </a:r>
            <a:endParaRPr lang="en-US" dirty="0"/>
          </a:p>
        </p:txBody>
      </p:sp>
      <p:sp>
        <p:nvSpPr>
          <p:cNvPr id="6"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FC8E2A7-774A-406A-AD45-D347CCC3AEB3}" type="slidenum">
              <a:rPr lang="en-US"/>
              <a:pPr>
                <a:defRPr/>
              </a:pPr>
              <a:t>‹#›</a:t>
            </a:fld>
            <a:endParaRPr lang="en-US"/>
          </a:p>
        </p:txBody>
      </p:sp>
    </p:spTree>
    <p:extLst>
      <p:ext uri="{BB962C8B-B14F-4D97-AF65-F5344CB8AC3E}">
        <p14:creationId xmlns:p14="http://schemas.microsoft.com/office/powerpoint/2010/main" val="303843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solidFill>
                <a:srgbClr val="F0A22E">
                  <a:shade val="75000"/>
                </a:srgbClr>
              </a:solidFill>
            </a:endParaRPr>
          </a:p>
        </p:txBody>
      </p:sp>
      <p:sp>
        <p:nvSpPr>
          <p:cNvPr id="9" name="Slide Number Placeholder 8"/>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8579125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AC0D4FB-CA21-4DE8-81DB-C0C006CB8DC8}" type="datetime1">
              <a:rPr lang="en-US"/>
              <a:pPr>
                <a:defRPr/>
              </a:pPr>
              <a:t>6/11/2020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r>
              <a:rPr lang="en-US"/>
              <a:t>Robert F. Cox, Ph.D. - ETIC Conference August 10-11, 2015   Bali, Indonesia</a:t>
            </a:r>
            <a:endParaRPr lang="en-US" dirty="0"/>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28CD853-D830-44B4-995C-682C28D595B9}" type="slidenum">
              <a:rPr lang="en-US"/>
              <a:pPr>
                <a:defRPr/>
              </a:pPr>
              <a:t>‹#›</a:t>
            </a:fld>
            <a:endParaRPr lang="en-US"/>
          </a:p>
        </p:txBody>
      </p:sp>
    </p:spTree>
    <p:extLst>
      <p:ext uri="{BB962C8B-B14F-4D97-AF65-F5344CB8AC3E}">
        <p14:creationId xmlns:p14="http://schemas.microsoft.com/office/powerpoint/2010/main" val="1901894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alternate slide with graphic header">
    <p:spTree>
      <p:nvGrpSpPr>
        <p:cNvPr id="1" name=""/>
        <p:cNvGrpSpPr/>
        <p:nvPr/>
      </p:nvGrpSpPr>
      <p:grpSpPr>
        <a:xfrm>
          <a:off x="0" y="0"/>
          <a:ext cx="0" cy="0"/>
          <a:chOff x="0" y="0"/>
          <a:chExt cx="0" cy="0"/>
        </a:xfrm>
      </p:grpSpPr>
      <p:pic>
        <p:nvPicPr>
          <p:cNvPr id="3" name="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26" y="6075363"/>
            <a:ext cx="13684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Shape 40"/>
          <p:cNvSpPr/>
          <p:nvPr/>
        </p:nvSpPr>
        <p:spPr>
          <a:xfrm>
            <a:off x="0" y="127000"/>
            <a:ext cx="9144000" cy="744538"/>
          </a:xfrm>
          <a:prstGeom prst="rect">
            <a:avLst/>
          </a:prstGeom>
          <a:solidFill>
            <a:srgbClr val="D9D9D9"/>
          </a:solidFill>
          <a:ln w="12700">
            <a:miter lim="400000"/>
          </a:ln>
        </p:spPr>
        <p:txBody>
          <a:bodyPr lIns="0" tIns="0" rIns="0" bIns="0" anchor="ctr"/>
          <a:lstStyle/>
          <a:p>
            <a:pPr algn="ctr">
              <a:defRPr>
                <a:solidFill>
                  <a:srgbClr val="FFFFFF"/>
                </a:solidFill>
              </a:defRPr>
            </a:pPr>
            <a:endParaRPr sz="1013">
              <a:solidFill>
                <a:srgbClr val="FFFFFF"/>
              </a:solidFill>
            </a:endParaRPr>
          </a:p>
        </p:txBody>
      </p:sp>
      <p:sp>
        <p:nvSpPr>
          <p:cNvPr id="5" name="Shape 41"/>
          <p:cNvSpPr/>
          <p:nvPr/>
        </p:nvSpPr>
        <p:spPr>
          <a:xfrm>
            <a:off x="0" y="0"/>
            <a:ext cx="9144000" cy="120650"/>
          </a:xfrm>
          <a:prstGeom prst="rect">
            <a:avLst/>
          </a:prstGeom>
          <a:solidFill>
            <a:srgbClr val="B1810B"/>
          </a:solidFill>
          <a:ln w="12700">
            <a:miter lim="400000"/>
          </a:ln>
        </p:spPr>
        <p:txBody>
          <a:bodyPr lIns="0" tIns="0" rIns="0" bIns="0" anchor="ctr"/>
          <a:lstStyle/>
          <a:p>
            <a:pPr algn="ctr">
              <a:defRPr>
                <a:solidFill>
                  <a:srgbClr val="FFFFFF"/>
                </a:solidFill>
              </a:defRPr>
            </a:pPr>
            <a:endParaRPr sz="1013">
              <a:solidFill>
                <a:srgbClr val="FFFFFF"/>
              </a:solidFill>
            </a:endParaRPr>
          </a:p>
        </p:txBody>
      </p:sp>
      <p:grpSp>
        <p:nvGrpSpPr>
          <p:cNvPr id="6" name="Group 44"/>
          <p:cNvGrpSpPr>
            <a:grpSpLocks/>
          </p:cNvGrpSpPr>
          <p:nvPr/>
        </p:nvGrpSpPr>
        <p:grpSpPr bwMode="auto">
          <a:xfrm>
            <a:off x="0" y="138113"/>
            <a:ext cx="9144000" cy="741362"/>
            <a:chOff x="0" y="0"/>
            <a:chExt cx="9144000" cy="741151"/>
          </a:xfrm>
        </p:grpSpPr>
        <p:sp>
          <p:nvSpPr>
            <p:cNvPr id="7" name="Shape 42"/>
            <p:cNvSpPr/>
            <p:nvPr/>
          </p:nvSpPr>
          <p:spPr>
            <a:xfrm>
              <a:off x="0" y="0"/>
              <a:ext cx="9144000" cy="741151"/>
            </a:xfrm>
            <a:prstGeom prst="rect">
              <a:avLst/>
            </a:prstGeom>
            <a:solidFill>
              <a:srgbClr val="FFFFFF"/>
            </a:solidFill>
            <a:ln w="12700" cap="flat">
              <a:noFill/>
              <a:miter lim="400000"/>
            </a:ln>
            <a:effectLst/>
          </p:spPr>
          <p:txBody>
            <a:bodyPr lIns="0" tIns="0" rIns="0" bIns="0" anchor="ctr"/>
            <a:lstStyle/>
            <a:p>
              <a:pPr>
                <a:defRPr/>
              </a:pPr>
              <a:endParaRPr sz="1013">
                <a:solidFill>
                  <a:srgbClr val="000000"/>
                </a:solidFill>
              </a:endParaRPr>
            </a:p>
          </p:txBody>
        </p:sp>
        <p:pic>
          <p:nvPicPr>
            <p:cNvPr id="8" name="image7.png"/>
            <p:cNvPicPr>
              <a:picLocks noChangeAspect="1" noChangeArrowheads="1"/>
            </p:cNvPicPr>
            <p:nvPr/>
          </p:nvPicPr>
          <p:blipFill>
            <a:blip r:embed="rId3">
              <a:extLst>
                <a:ext uri="{28A0092B-C50C-407E-A947-70E740481C1C}">
                  <a14:useLocalDpi xmlns:a14="http://schemas.microsoft.com/office/drawing/2010/main" val="0"/>
                </a:ext>
              </a:extLst>
            </a:blip>
            <a:srcRect l="15547" t="26563" r="33357" b="59064"/>
            <a:stretch>
              <a:fillRect/>
            </a:stretch>
          </p:blipFill>
          <p:spPr bwMode="auto">
            <a:xfrm>
              <a:off x="0" y="0"/>
              <a:ext cx="9144001" cy="7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pic>
        <p:nvPicPr>
          <p:cNvPr id="9" name="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127000"/>
            <a:ext cx="744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5" name="Shape 45"/>
          <p:cNvSpPr>
            <a:spLocks noGrp="1"/>
          </p:cNvSpPr>
          <p:nvPr>
            <p:ph type="body" idx="1"/>
          </p:nvPr>
        </p:nvSpPr>
        <p:spPr>
          <a:xfrm>
            <a:off x="367129" y="1608138"/>
            <a:ext cx="8326020" cy="5249862"/>
          </a:xfrm>
          <a:prstGeom prst="rect">
            <a:avLst/>
          </a:prstGeom>
        </p:spPr>
        <p:txBody>
          <a:bodyPr/>
          <a:lstStyle>
            <a:lvl1pPr>
              <a:lnSpc>
                <a:spcPct val="100000"/>
              </a:lnSpc>
              <a:spcBef>
                <a:spcPts val="169"/>
              </a:spcBef>
              <a:defRPr sz="1800">
                <a:solidFill>
                  <a:srgbClr val="000000"/>
                </a:solidFill>
                <a:latin typeface="Arial"/>
                <a:ea typeface="Arial"/>
                <a:cs typeface="Arial"/>
                <a:sym typeface="Arial"/>
              </a:defRPr>
            </a:lvl1pPr>
            <a:lvl2pPr marL="578644" indent="-321469">
              <a:lnSpc>
                <a:spcPct val="100000"/>
              </a:lnSpc>
              <a:spcBef>
                <a:spcPts val="169"/>
              </a:spcBef>
              <a:buSzPct val="100000"/>
              <a:buChar char="•"/>
              <a:defRPr sz="1800">
                <a:solidFill>
                  <a:srgbClr val="000000"/>
                </a:solidFill>
                <a:latin typeface="Arial"/>
                <a:ea typeface="Arial"/>
                <a:cs typeface="Arial"/>
                <a:sym typeface="Arial"/>
              </a:defRPr>
            </a:lvl2pPr>
            <a:lvl3pPr marL="771525" indent="-257175">
              <a:lnSpc>
                <a:spcPct val="100000"/>
              </a:lnSpc>
              <a:spcBef>
                <a:spcPts val="169"/>
              </a:spcBef>
              <a:buSzPct val="100000"/>
              <a:buChar char="–"/>
              <a:defRPr sz="1800">
                <a:solidFill>
                  <a:srgbClr val="000000"/>
                </a:solidFill>
                <a:latin typeface="Arial"/>
                <a:ea typeface="Arial"/>
                <a:cs typeface="Arial"/>
                <a:sym typeface="Arial"/>
              </a:defRPr>
            </a:lvl3pPr>
            <a:lvl4pPr marL="1028700" indent="-257175">
              <a:lnSpc>
                <a:spcPct val="100000"/>
              </a:lnSpc>
              <a:spcBef>
                <a:spcPts val="169"/>
              </a:spcBef>
              <a:buSzPct val="100000"/>
              <a:buChar char="•"/>
              <a:defRPr sz="1800">
                <a:solidFill>
                  <a:srgbClr val="000000"/>
                </a:solidFill>
                <a:latin typeface="Arial"/>
                <a:ea typeface="Arial"/>
                <a:cs typeface="Arial"/>
                <a:sym typeface="Arial"/>
              </a:defRPr>
            </a:lvl4pPr>
            <a:lvl5pPr marL="1285875" indent="-257175">
              <a:lnSpc>
                <a:spcPct val="100000"/>
              </a:lnSpc>
              <a:spcBef>
                <a:spcPts val="169"/>
              </a:spcBef>
              <a:buSzPct val="100000"/>
              <a:buChar char="»"/>
              <a:defRPr sz="1800">
                <a:solidFill>
                  <a:srgbClr val="000000"/>
                </a:solidFill>
                <a:latin typeface="Arial"/>
                <a:ea typeface="Arial"/>
                <a:cs typeface="Arial"/>
                <a:sym typeface="Arial"/>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11221139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34731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05897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7.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solidFill>
                <a:srgbClr val="F0A22E">
                  <a:shade val="75000"/>
                </a:srgb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325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767C168F-079A-43A5-A573-5F7D6C93F2A6}" type="datetime1">
              <a:rPr lang="en-US" smtClean="0"/>
              <a:pPr defTabSz="342900"/>
              <a:t>6/11/2020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4FAB73BC-B049-4115-A692-8D63A059BFB8}" type="slidenum">
              <a:rPr lang="en-US" smtClean="0"/>
              <a:pPr defTabSz="3429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51260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fld id="{81BC4AA1-5CE9-4325-B05B-FC708C3CEDBC}" type="datetimeFigureOut">
              <a:rPr lang="en-US" smtClean="0">
                <a:solidFill>
                  <a:srgbClr val="F0A22E">
                    <a:shade val="75000"/>
                  </a:srgbClr>
                </a:solidFill>
              </a:rPr>
              <a:pPr/>
              <a:t>6/11/2020</a:t>
            </a:fld>
            <a:endParaRPr lang="en-US" dirty="0">
              <a:solidFill>
                <a:srgbClr val="F0A22E">
                  <a:shade val="75000"/>
                </a:srgbClr>
              </a:solidFill>
            </a:endParaRPr>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solidFill>
                <a:srgbClr val="F0A22E">
                  <a:shade val="75000"/>
                </a:srgbClr>
              </a:solidFill>
            </a:endParaRPr>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614C837A-859E-4495-9283-617E5062446B}" type="slidenum">
              <a:rPr lang="en-US" smtClean="0">
                <a:solidFill>
                  <a:srgbClr val="F0A22E">
                    <a:shade val="75000"/>
                  </a:srgbClr>
                </a:solidFill>
              </a:rPr>
              <a:pPr/>
              <a:t>‹#›</a:t>
            </a:fld>
            <a:endParaRPr lang="en-US" dirty="0">
              <a:solidFill>
                <a:srgbClr val="F0A22E">
                  <a:shade val="75000"/>
                </a:srgb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02354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98624D31-43A5-475A-80CF-332C9F6DCF35}" type="datetimeFigureOut">
              <a:rPr lang="en-US" smtClean="0"/>
              <a:pPr defTabSz="342900"/>
              <a:t>6/11/2020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4FAB73BC-B049-4115-A692-8D63A059BFB8}" type="slidenum">
              <a:rPr lang="en-US" smtClean="0"/>
              <a:pPr defTabSz="3429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06366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98624D31-43A5-475A-80CF-332C9F6DCF35}" type="datetimeFigureOut">
              <a:rPr lang="en-US" smtClean="0"/>
              <a:pPr defTabSz="342900"/>
              <a:t>6/11/2020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4FAB73BC-B049-4115-A692-8D63A059BFB8}" type="slidenum">
              <a:rPr lang="en-US" smtClean="0"/>
              <a:pPr defTabSz="3429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5219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6/11/2020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90970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7"/>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40"/>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125" name="Text Placeholder 2"/>
          <p:cNvSpPr>
            <a:spLocks noGrp="1"/>
          </p:cNvSpPr>
          <p:nvPr>
            <p:ph type="body" idx="1"/>
          </p:nvPr>
        </p:nvSpPr>
        <p:spPr bwMode="auto">
          <a:xfrm>
            <a:off x="822325" y="1846265"/>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325" y="6459540"/>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506">
                <a:solidFill>
                  <a:srgbClr val="FFFFFF"/>
                </a:solidFill>
                <a:latin typeface="Calibri" panose="020F0502020204030204"/>
              </a:defRPr>
            </a:lvl1pPr>
          </a:lstStyle>
          <a:p>
            <a:pPr>
              <a:defRPr/>
            </a:pPr>
            <a:fld id="{8E767854-E039-4F7E-BF58-DA6E1D05F9D8}" type="datetime1">
              <a:rPr lang="en-US"/>
              <a:pPr>
                <a:defRPr/>
              </a:pPr>
              <a:t>6/11/2020</a:t>
            </a:fld>
            <a:endParaRPr lang="en-US"/>
          </a:p>
        </p:txBody>
      </p:sp>
      <p:sp>
        <p:nvSpPr>
          <p:cNvPr id="5" name="Footer Placeholder 4"/>
          <p:cNvSpPr>
            <a:spLocks noGrp="1"/>
          </p:cNvSpPr>
          <p:nvPr>
            <p:ph type="ftr" sz="quarter" idx="3"/>
          </p:nvPr>
        </p:nvSpPr>
        <p:spPr>
          <a:xfrm>
            <a:off x="2765426" y="6459540"/>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506" cap="all" baseline="0">
                <a:solidFill>
                  <a:srgbClr val="FFFFFF"/>
                </a:solidFill>
                <a:latin typeface="Calibri" panose="020F0502020204030204"/>
              </a:defRPr>
            </a:lvl1pPr>
          </a:lstStyle>
          <a:p>
            <a:pPr>
              <a:defRPr/>
            </a:pPr>
            <a:r>
              <a:rPr lang="en-US"/>
              <a:t>Robert F. Cox, Ph.D. - ETIC Conference August 10-11, 2015   Bali, Indonesia</a:t>
            </a:r>
            <a:endParaRPr lang="en-US" dirty="0"/>
          </a:p>
        </p:txBody>
      </p:sp>
      <p:sp>
        <p:nvSpPr>
          <p:cNvPr id="6" name="Slide Number Placeholder 5"/>
          <p:cNvSpPr>
            <a:spLocks noGrp="1"/>
          </p:cNvSpPr>
          <p:nvPr>
            <p:ph type="sldNum" sz="quarter" idx="4"/>
          </p:nvPr>
        </p:nvSpPr>
        <p:spPr>
          <a:xfrm>
            <a:off x="7424739" y="6459540"/>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591">
                <a:solidFill>
                  <a:srgbClr val="FFFFFF"/>
                </a:solidFill>
                <a:latin typeface="Calibri" panose="020F0502020204030204"/>
              </a:defRPr>
            </a:lvl1pPr>
          </a:lstStyle>
          <a:p>
            <a:pPr>
              <a:defRPr/>
            </a:pPr>
            <a:fld id="{EDE12C46-15FC-46B6-9E82-E75097A9981A}" type="slidenum">
              <a:rPr lang="en-US"/>
              <a:pPr>
                <a:defRPr/>
              </a:pPr>
              <a:t>‹#›</a:t>
            </a:fld>
            <a:endParaRPr 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84572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hf hdr="0" dt="0"/>
  <p:txStyles>
    <p:titleStyle>
      <a:lvl1pPr algn="l" defTabSz="514350" rtl="0" eaLnBrk="0" fontAlgn="base" hangingPunct="0">
        <a:lnSpc>
          <a:spcPct val="85000"/>
        </a:lnSpc>
        <a:spcBef>
          <a:spcPct val="0"/>
        </a:spcBef>
        <a:spcAft>
          <a:spcPct val="0"/>
        </a:spcAft>
        <a:defRPr sz="2700" kern="1200" spc="-28">
          <a:solidFill>
            <a:srgbClr val="404040"/>
          </a:solidFill>
          <a:latin typeface="+mj-lt"/>
          <a:ea typeface="+mj-ea"/>
          <a:cs typeface="+mj-cs"/>
        </a:defRPr>
      </a:lvl1pPr>
      <a:lvl2pPr algn="l" defTabSz="514350" rtl="0" eaLnBrk="0" fontAlgn="base" hangingPunct="0">
        <a:lnSpc>
          <a:spcPct val="85000"/>
        </a:lnSpc>
        <a:spcBef>
          <a:spcPct val="0"/>
        </a:spcBef>
        <a:spcAft>
          <a:spcPct val="0"/>
        </a:spcAft>
        <a:defRPr sz="2700">
          <a:solidFill>
            <a:srgbClr val="404040"/>
          </a:solidFill>
          <a:latin typeface="Calibri Light" panose="020F0302020204030204" pitchFamily="34" charset="0"/>
        </a:defRPr>
      </a:lvl2pPr>
      <a:lvl3pPr algn="l" defTabSz="514350" rtl="0" eaLnBrk="0" fontAlgn="base" hangingPunct="0">
        <a:lnSpc>
          <a:spcPct val="85000"/>
        </a:lnSpc>
        <a:spcBef>
          <a:spcPct val="0"/>
        </a:spcBef>
        <a:spcAft>
          <a:spcPct val="0"/>
        </a:spcAft>
        <a:defRPr sz="2700">
          <a:solidFill>
            <a:srgbClr val="404040"/>
          </a:solidFill>
          <a:latin typeface="Calibri Light" panose="020F0302020204030204" pitchFamily="34" charset="0"/>
        </a:defRPr>
      </a:lvl3pPr>
      <a:lvl4pPr algn="l" defTabSz="514350" rtl="0" eaLnBrk="0" fontAlgn="base" hangingPunct="0">
        <a:lnSpc>
          <a:spcPct val="85000"/>
        </a:lnSpc>
        <a:spcBef>
          <a:spcPct val="0"/>
        </a:spcBef>
        <a:spcAft>
          <a:spcPct val="0"/>
        </a:spcAft>
        <a:defRPr sz="2700">
          <a:solidFill>
            <a:srgbClr val="404040"/>
          </a:solidFill>
          <a:latin typeface="Calibri Light" panose="020F0302020204030204" pitchFamily="34" charset="0"/>
        </a:defRPr>
      </a:lvl4pPr>
      <a:lvl5pPr algn="l" defTabSz="514350" rtl="0" eaLnBrk="0" fontAlgn="base" hangingPunct="0">
        <a:lnSpc>
          <a:spcPct val="85000"/>
        </a:lnSpc>
        <a:spcBef>
          <a:spcPct val="0"/>
        </a:spcBef>
        <a:spcAft>
          <a:spcPct val="0"/>
        </a:spcAft>
        <a:defRPr sz="2700">
          <a:solidFill>
            <a:srgbClr val="404040"/>
          </a:solidFill>
          <a:latin typeface="Calibri Light" panose="020F0302020204030204" pitchFamily="34" charset="0"/>
        </a:defRPr>
      </a:lvl5pPr>
      <a:lvl6pPr marL="342900" algn="l" defTabSz="514350" rtl="0" fontAlgn="base">
        <a:lnSpc>
          <a:spcPct val="85000"/>
        </a:lnSpc>
        <a:spcBef>
          <a:spcPct val="0"/>
        </a:spcBef>
        <a:spcAft>
          <a:spcPct val="0"/>
        </a:spcAft>
        <a:defRPr sz="2700">
          <a:solidFill>
            <a:srgbClr val="404040"/>
          </a:solidFill>
          <a:latin typeface="Calibri Light" panose="020F0302020204030204" pitchFamily="34" charset="0"/>
        </a:defRPr>
      </a:lvl6pPr>
      <a:lvl7pPr marL="685800" algn="l" defTabSz="514350" rtl="0" fontAlgn="base">
        <a:lnSpc>
          <a:spcPct val="85000"/>
        </a:lnSpc>
        <a:spcBef>
          <a:spcPct val="0"/>
        </a:spcBef>
        <a:spcAft>
          <a:spcPct val="0"/>
        </a:spcAft>
        <a:defRPr sz="2700">
          <a:solidFill>
            <a:srgbClr val="404040"/>
          </a:solidFill>
          <a:latin typeface="Calibri Light" panose="020F0302020204030204" pitchFamily="34" charset="0"/>
        </a:defRPr>
      </a:lvl7pPr>
      <a:lvl8pPr marL="1028700" algn="l" defTabSz="514350" rtl="0" fontAlgn="base">
        <a:lnSpc>
          <a:spcPct val="85000"/>
        </a:lnSpc>
        <a:spcBef>
          <a:spcPct val="0"/>
        </a:spcBef>
        <a:spcAft>
          <a:spcPct val="0"/>
        </a:spcAft>
        <a:defRPr sz="2700">
          <a:solidFill>
            <a:srgbClr val="404040"/>
          </a:solidFill>
          <a:latin typeface="Calibri Light" panose="020F0302020204030204" pitchFamily="34" charset="0"/>
        </a:defRPr>
      </a:lvl8pPr>
      <a:lvl9pPr marL="1371600" algn="l" defTabSz="514350" rtl="0" fontAlgn="base">
        <a:lnSpc>
          <a:spcPct val="85000"/>
        </a:lnSpc>
        <a:spcBef>
          <a:spcPct val="0"/>
        </a:spcBef>
        <a:spcAft>
          <a:spcPct val="0"/>
        </a:spcAft>
        <a:defRPr sz="2700">
          <a:solidFill>
            <a:srgbClr val="404040"/>
          </a:solidFill>
          <a:latin typeface="Calibri Light" panose="020F0302020204030204" pitchFamily="34" charset="0"/>
        </a:defRPr>
      </a:lvl9pPr>
    </p:titleStyle>
    <p:bodyStyle>
      <a:lvl1pPr marL="51197" indent="-51197" algn="l" defTabSz="514350" rtl="0" eaLnBrk="0" fontAlgn="base" hangingPunct="0">
        <a:lnSpc>
          <a:spcPct val="90000"/>
        </a:lnSpc>
        <a:spcBef>
          <a:spcPts val="675"/>
        </a:spcBef>
        <a:spcAft>
          <a:spcPts val="113"/>
        </a:spcAft>
        <a:buClr>
          <a:schemeClr val="accent1"/>
        </a:buClr>
        <a:buSzPct val="100000"/>
        <a:buFont typeface="Calibri" panose="020F0502020204030204" pitchFamily="34" charset="0"/>
        <a:buChar char=" "/>
        <a:defRPr sz="1125" kern="1200">
          <a:solidFill>
            <a:srgbClr val="404040"/>
          </a:solidFill>
          <a:latin typeface="+mn-lt"/>
          <a:ea typeface="+mn-ea"/>
          <a:cs typeface="+mn-cs"/>
        </a:defRPr>
      </a:lvl1pPr>
      <a:lvl2pPr marL="215504" indent="-102394" algn="l" defTabSz="514350" rtl="0" eaLnBrk="0" fontAlgn="base" hangingPunct="0">
        <a:lnSpc>
          <a:spcPct val="90000"/>
        </a:lnSpc>
        <a:spcBef>
          <a:spcPts val="113"/>
        </a:spcBef>
        <a:spcAft>
          <a:spcPts val="225"/>
        </a:spcAft>
        <a:buClr>
          <a:schemeClr val="accent1"/>
        </a:buClr>
        <a:buFont typeface="Calibri" panose="020F0502020204030204" pitchFamily="34" charset="0"/>
        <a:buChar char="◦"/>
        <a:defRPr sz="975" kern="1200">
          <a:solidFill>
            <a:srgbClr val="404040"/>
          </a:solidFill>
          <a:latin typeface="+mn-lt"/>
          <a:ea typeface="+mn-ea"/>
          <a:cs typeface="+mn-cs"/>
        </a:defRPr>
      </a:lvl2pPr>
      <a:lvl3pPr marL="317897" indent="-102394" algn="l" defTabSz="514350" rtl="0" eaLnBrk="0" fontAlgn="base" hangingPunct="0">
        <a:lnSpc>
          <a:spcPct val="90000"/>
        </a:lnSpc>
        <a:spcBef>
          <a:spcPts val="113"/>
        </a:spcBef>
        <a:spcAft>
          <a:spcPts val="225"/>
        </a:spcAft>
        <a:buClr>
          <a:schemeClr val="accent1"/>
        </a:buClr>
        <a:buFont typeface="Calibri" panose="020F0502020204030204" pitchFamily="34" charset="0"/>
        <a:buChar char="◦"/>
        <a:defRPr sz="750" kern="1200">
          <a:solidFill>
            <a:srgbClr val="404040"/>
          </a:solidFill>
          <a:latin typeface="+mn-lt"/>
          <a:ea typeface="+mn-ea"/>
          <a:cs typeface="+mn-cs"/>
        </a:defRPr>
      </a:lvl3pPr>
      <a:lvl4pPr marL="421481" indent="-102394" algn="l" defTabSz="514350" rtl="0" eaLnBrk="0" fontAlgn="base" hangingPunct="0">
        <a:lnSpc>
          <a:spcPct val="90000"/>
        </a:lnSpc>
        <a:spcBef>
          <a:spcPts val="113"/>
        </a:spcBef>
        <a:spcAft>
          <a:spcPts val="225"/>
        </a:spcAft>
        <a:buClr>
          <a:schemeClr val="accent1"/>
        </a:buClr>
        <a:buFont typeface="Calibri" panose="020F0502020204030204" pitchFamily="34" charset="0"/>
        <a:buChar char="◦"/>
        <a:defRPr sz="750" kern="1200">
          <a:solidFill>
            <a:srgbClr val="404040"/>
          </a:solidFill>
          <a:latin typeface="+mn-lt"/>
          <a:ea typeface="+mn-ea"/>
          <a:cs typeface="+mn-cs"/>
        </a:defRPr>
      </a:lvl4pPr>
      <a:lvl5pPr marL="523875" indent="-102394" algn="l" defTabSz="514350" rtl="0" eaLnBrk="0" fontAlgn="base" hangingPunct="0">
        <a:lnSpc>
          <a:spcPct val="90000"/>
        </a:lnSpc>
        <a:spcBef>
          <a:spcPts val="113"/>
        </a:spcBef>
        <a:spcAft>
          <a:spcPts val="225"/>
        </a:spcAft>
        <a:buClr>
          <a:schemeClr val="accent1"/>
        </a:buClr>
        <a:buFont typeface="Calibri" panose="020F0502020204030204" pitchFamily="34" charset="0"/>
        <a:buChar char="◦"/>
        <a:defRPr sz="750" kern="1200">
          <a:solidFill>
            <a:srgbClr val="404040"/>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video" Target="https://www.youtube.com/embed/1K5SycZjGh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6.xml"/><Relationship Id="rId1" Type="http://schemas.openxmlformats.org/officeDocument/2006/relationships/video" Target="https://www.youtube.com/embed/qHRcAPTxw0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8" Type="http://schemas.openxmlformats.org/officeDocument/2006/relationships/hyperlink" Target="http://www.worldbusinessculture.com/Women-in-Business-in-The-USA.html" TargetMode="External"/><Relationship Id="rId3" Type="http://schemas.openxmlformats.org/officeDocument/2006/relationships/hyperlink" Target="http://www.worldbusinessculture.com/American-Business-Structures.html" TargetMode="External"/><Relationship Id="rId7" Type="http://schemas.openxmlformats.org/officeDocument/2006/relationships/hyperlink" Target="http://www.worldbusinessculture.com/American-Business-Communication-Style.html" TargetMode="External"/><Relationship Id="rId2" Type="http://schemas.openxmlformats.org/officeDocument/2006/relationships/hyperlink" Target="http://www.worldbusinessculture.com/" TargetMode="External"/><Relationship Id="rId1" Type="http://schemas.openxmlformats.org/officeDocument/2006/relationships/slideLayout" Target="../slideLayouts/slideLayout2.xml"/><Relationship Id="rId6" Type="http://schemas.openxmlformats.org/officeDocument/2006/relationships/hyperlink" Target="http://www.worldbusinessculture.com/Business-Teams-in-The-USA.html" TargetMode="External"/><Relationship Id="rId11" Type="http://schemas.openxmlformats.org/officeDocument/2006/relationships/hyperlink" Target="http://www.worldbusinessculture.com/Meals-and-Entertaining-in-The-USA.html" TargetMode="External"/><Relationship Id="rId5" Type="http://schemas.openxmlformats.org/officeDocument/2006/relationships/hyperlink" Target="http://www.worldbusinessculture.com/Business-Meetings-in-The-USA.html" TargetMode="External"/><Relationship Id="rId10" Type="http://schemas.openxmlformats.org/officeDocument/2006/relationships/hyperlink" Target="http://www.worldbusinessculture.com/Doing-Business-in-The-USA.html" TargetMode="External"/><Relationship Id="rId4" Type="http://schemas.openxmlformats.org/officeDocument/2006/relationships/hyperlink" Target="http://www.worldbusinessculture.com/American-Management-Style.html" TargetMode="External"/><Relationship Id="rId9" Type="http://schemas.openxmlformats.org/officeDocument/2006/relationships/hyperlink" Target="http://www.worldbusinessculture.com/American-Business-Dress-Style.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geert-hofstede.com/countries.html" TargetMode="External"/><Relationship Id="rId2" Type="http://schemas.openxmlformats.org/officeDocument/2006/relationships/hyperlink" Target="http://geert-hofstede.com/index.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ideo" Target="https://www.youtube.com/embed/Uad1Ma5DSMA"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tats.oecd.org/index.aspx?DataSetCode=ANHRS"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589226" y="191225"/>
            <a:ext cx="8736013" cy="528638"/>
          </a:xfrm>
        </p:spPr>
        <p:txBody>
          <a:bodyPr>
            <a:normAutofit fontScale="90000"/>
          </a:bodyPr>
          <a:lstStyle/>
          <a:p>
            <a:pPr eaLnBrk="1" hangingPunct="1"/>
            <a:r>
              <a:rPr lang="en-US" altLang="en-US" sz="4000" b="1" u="sng" dirty="0" smtClean="0">
                <a:latin typeface="+mn-lt"/>
              </a:rPr>
              <a:t>Please sit at same location as Tuesday</a:t>
            </a:r>
          </a:p>
        </p:txBody>
      </p:sp>
      <p:sp>
        <p:nvSpPr>
          <p:cNvPr id="113667" name="TextBox 16"/>
          <p:cNvSpPr txBox="1">
            <a:spLocks noChangeArrowheads="1"/>
          </p:cNvSpPr>
          <p:nvPr/>
        </p:nvSpPr>
        <p:spPr bwMode="auto">
          <a:xfrm>
            <a:off x="5207000" y="6319391"/>
            <a:ext cx="311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TEACH PODIUM</a:t>
            </a:r>
          </a:p>
        </p:txBody>
      </p:sp>
      <p:sp>
        <p:nvSpPr>
          <p:cNvPr id="113668" name="TextBox 17"/>
          <p:cNvSpPr txBox="1">
            <a:spLocks noChangeArrowheads="1"/>
          </p:cNvSpPr>
          <p:nvPr/>
        </p:nvSpPr>
        <p:spPr bwMode="auto">
          <a:xfrm rot="5400000">
            <a:off x="-1646237" y="3433762"/>
            <a:ext cx="4059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HALL WAY AND ENTRY DOORS</a:t>
            </a:r>
          </a:p>
        </p:txBody>
      </p:sp>
      <p:sp>
        <p:nvSpPr>
          <p:cNvPr id="2" name="Hexagon 1"/>
          <p:cNvSpPr/>
          <p:nvPr/>
        </p:nvSpPr>
        <p:spPr>
          <a:xfrm>
            <a:off x="1371600" y="825500"/>
            <a:ext cx="1335088" cy="9985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flipH="1">
            <a:off x="1543050" y="1031875"/>
            <a:ext cx="1065213" cy="5857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MET</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9" name="Hexagon 38"/>
          <p:cNvSpPr/>
          <p:nvPr/>
        </p:nvSpPr>
        <p:spPr>
          <a:xfrm>
            <a:off x="5257800" y="5050114"/>
            <a:ext cx="1335088" cy="9985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Hexagon 39"/>
          <p:cNvSpPr/>
          <p:nvPr/>
        </p:nvSpPr>
        <p:spPr>
          <a:xfrm>
            <a:off x="1371600" y="2209800"/>
            <a:ext cx="1600200" cy="9985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IET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OLS</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2" name="Hexagon 41"/>
          <p:cNvSpPr/>
          <p:nvPr/>
        </p:nvSpPr>
        <p:spPr>
          <a:xfrm>
            <a:off x="1258922" y="4778068"/>
            <a:ext cx="1624238" cy="99853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Hexagon 42"/>
          <p:cNvSpPr/>
          <p:nvPr/>
        </p:nvSpPr>
        <p:spPr>
          <a:xfrm>
            <a:off x="5074444" y="2304586"/>
            <a:ext cx="1335088" cy="10001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p:cNvSpPr txBox="1"/>
          <p:nvPr/>
        </p:nvSpPr>
        <p:spPr>
          <a:xfrm flipH="1">
            <a:off x="5463416" y="5253194"/>
            <a:ext cx="10652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MET</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7" name="TextBox 46"/>
          <p:cNvSpPr txBox="1"/>
          <p:nvPr/>
        </p:nvSpPr>
        <p:spPr>
          <a:xfrm flipH="1">
            <a:off x="5392738" y="2473325"/>
            <a:ext cx="1065212" cy="5857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OLS</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52" name="TextBox 51"/>
          <p:cNvSpPr txBox="1"/>
          <p:nvPr/>
        </p:nvSpPr>
        <p:spPr>
          <a:xfrm flipH="1">
            <a:off x="1551246" y="4764336"/>
            <a:ext cx="1331913"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OLS &amp; BME</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0" name="Hexagon 19"/>
          <p:cNvSpPr/>
          <p:nvPr/>
        </p:nvSpPr>
        <p:spPr>
          <a:xfrm>
            <a:off x="5074444" y="3657393"/>
            <a:ext cx="2012156" cy="9985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ETTE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OLS</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1" name="Hexagon 20"/>
          <p:cNvSpPr/>
          <p:nvPr/>
        </p:nvSpPr>
        <p:spPr>
          <a:xfrm>
            <a:off x="1258921" y="3546337"/>
            <a:ext cx="1825555" cy="9985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CGT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OLS</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4" name="Hexagon 23"/>
          <p:cNvSpPr/>
          <p:nvPr/>
        </p:nvSpPr>
        <p:spPr>
          <a:xfrm>
            <a:off x="5087696" y="850201"/>
            <a:ext cx="1335088" cy="10001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flipH="1">
            <a:off x="5369547" y="1104657"/>
            <a:ext cx="1065212" cy="5857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Calibri" panose="020F0502020204030204"/>
                <a:ea typeface="+mn-ea"/>
                <a:cs typeface="+mn-cs"/>
              </a:rPr>
              <a:t>OLS</a:t>
            </a:r>
            <a:endPar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967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mn-lt"/>
              </a:rPr>
              <a:t>Speaking their Language</a:t>
            </a:r>
          </a:p>
        </p:txBody>
      </p:sp>
      <p:sp>
        <p:nvSpPr>
          <p:cNvPr id="3" name="Content Placeholder 2"/>
          <p:cNvSpPr>
            <a:spLocks noGrp="1"/>
          </p:cNvSpPr>
          <p:nvPr>
            <p:ph idx="1"/>
          </p:nvPr>
        </p:nvSpPr>
        <p:spPr>
          <a:xfrm>
            <a:off x="457200" y="1845734"/>
            <a:ext cx="8534399" cy="4023360"/>
          </a:xfrm>
        </p:spPr>
        <p:txBody>
          <a:bodyPr/>
          <a:lstStyle/>
          <a:p>
            <a:pPr>
              <a:buFont typeface="Arial" panose="020B0604020202020204" pitchFamily="34" charset="0"/>
              <a:buChar char="•"/>
            </a:pPr>
            <a:r>
              <a:rPr lang="en-US" sz="3600" b="1" dirty="0"/>
              <a:t>Removes the barrier / filter of an interpreter</a:t>
            </a:r>
          </a:p>
          <a:p>
            <a:pPr>
              <a:buFont typeface="Arial" panose="020B0604020202020204" pitchFamily="34" charset="0"/>
              <a:buChar char="•"/>
            </a:pPr>
            <a:r>
              <a:rPr lang="en-US" sz="3600" b="1" dirty="0"/>
              <a:t>Shows a level of respect towards them</a:t>
            </a:r>
            <a:endParaRPr lang="en-US" b="1" dirty="0"/>
          </a:p>
          <a:p>
            <a:pPr>
              <a:buFont typeface="Arial" panose="020B0604020202020204" pitchFamily="34" charset="0"/>
              <a:buChar char="•"/>
            </a:pPr>
            <a:r>
              <a:rPr lang="en-US" sz="3600" b="1" dirty="0"/>
              <a:t>Indicates a desire to communicate</a:t>
            </a:r>
          </a:p>
        </p:txBody>
      </p:sp>
    </p:spTree>
    <p:extLst>
      <p:ext uri="{BB962C8B-B14F-4D97-AF65-F5344CB8AC3E}">
        <p14:creationId xmlns:p14="http://schemas.microsoft.com/office/powerpoint/2010/main" val="271910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4"/>
            <a:ext cx="8534400" cy="1450757"/>
          </a:xfrm>
        </p:spPr>
        <p:txBody>
          <a:bodyPr/>
          <a:lstStyle/>
          <a:p>
            <a:pPr eaLnBrk="1" fontAlgn="auto" hangingPunct="1">
              <a:spcAft>
                <a:spcPts val="0"/>
              </a:spcAft>
              <a:defRPr/>
            </a:pPr>
            <a:r>
              <a:rPr lang="en-US" b="1" dirty="0"/>
              <a:t>Differences in accepted Behaviors</a:t>
            </a: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panose="05000000000000000000" pitchFamily="2" charset="2"/>
              <a:buChar char="§"/>
              <a:defRPr/>
            </a:pPr>
            <a:r>
              <a:rPr lang="en-US" sz="3600" b="1" dirty="0"/>
              <a:t>What is considered an appropriate behavior in one culture is frequently inappropriate in another one. </a:t>
            </a:r>
          </a:p>
          <a:p>
            <a:pPr marL="0" indent="0" eaLnBrk="1" fontAlgn="auto" hangingPunct="1">
              <a:spcAft>
                <a:spcPts val="0"/>
              </a:spcAft>
              <a:buNone/>
              <a:defRPr/>
            </a:pPr>
            <a:endParaRPr lang="en-US" sz="3600" b="1" dirty="0"/>
          </a:p>
          <a:p>
            <a:pPr eaLnBrk="1" fontAlgn="auto" hangingPunct="1">
              <a:spcAft>
                <a:spcPts val="0"/>
              </a:spcAft>
              <a:buFont typeface="Wingdings" panose="05000000000000000000" pitchFamily="2" charset="2"/>
              <a:buChar char="§"/>
              <a:defRPr/>
            </a:pPr>
            <a:r>
              <a:rPr lang="en-US" sz="3600" b="1" u="sng" dirty="0">
                <a:solidFill>
                  <a:srgbClr val="FF0000"/>
                </a:solidFill>
              </a:rPr>
              <a:t>Misunderstandings arise when I use </a:t>
            </a:r>
            <a:r>
              <a:rPr lang="en-US" sz="3600" b="1" i="1" u="sng" dirty="0">
                <a:solidFill>
                  <a:srgbClr val="FF0000"/>
                </a:solidFill>
              </a:rPr>
              <a:t>my meanings </a:t>
            </a:r>
            <a:r>
              <a:rPr lang="en-US" sz="3600" b="1" u="sng" dirty="0">
                <a:solidFill>
                  <a:srgbClr val="FF0000"/>
                </a:solidFill>
              </a:rPr>
              <a:t>to make sense of your reality.</a:t>
            </a:r>
          </a:p>
        </p:txBody>
      </p:sp>
    </p:spTree>
    <p:extLst>
      <p:ext uri="{BB962C8B-B14F-4D97-AF65-F5344CB8AC3E}">
        <p14:creationId xmlns:p14="http://schemas.microsoft.com/office/powerpoint/2010/main" val="224285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6200"/>
            <a:ext cx="7543800" cy="822963"/>
          </a:xfrm>
        </p:spPr>
        <p:txBody>
          <a:bodyPr/>
          <a:lstStyle/>
          <a:p>
            <a:pPr>
              <a:defRPr/>
            </a:pPr>
            <a:r>
              <a:rPr lang="en-US" b="1" dirty="0">
                <a:solidFill>
                  <a:schemeClr val="tx1">
                    <a:lumMod val="75000"/>
                    <a:lumOff val="25000"/>
                  </a:schemeClr>
                </a:solidFill>
              </a:rPr>
              <a:t>SMILE!</a:t>
            </a:r>
            <a:endParaRPr lang="en-US" dirty="0">
              <a:solidFill>
                <a:schemeClr val="tx1">
                  <a:lumMod val="75000"/>
                  <a:lumOff val="25000"/>
                </a:schemeClr>
              </a:solidFill>
            </a:endParaRPr>
          </a:p>
        </p:txBody>
      </p:sp>
      <p:pic>
        <p:nvPicPr>
          <p:cNvPr id="7" name="Onlinemedien 6">
            <a:hlinkClick r:id="" action="ppaction://media"/>
            <a:extLst>
              <a:ext uri="{FF2B5EF4-FFF2-40B4-BE49-F238E27FC236}">
                <a16:creationId xmlns:a16="http://schemas.microsoft.com/office/drawing/2014/main" id="{DB3C45CA-043A-4482-A8F6-10C30A22D542}"/>
              </a:ext>
            </a:extLst>
          </p:cNvPr>
          <p:cNvPicPr>
            <a:picLocks noRot="1" noChangeAspect="1"/>
          </p:cNvPicPr>
          <p:nvPr>
            <a:videoFile r:link="rId1"/>
          </p:nvPr>
        </p:nvPicPr>
        <p:blipFill>
          <a:blip r:embed="rId3"/>
          <a:stretch>
            <a:fillRect/>
          </a:stretch>
        </p:blipFill>
        <p:spPr>
          <a:xfrm>
            <a:off x="228600" y="985837"/>
            <a:ext cx="8678334" cy="4881563"/>
          </a:xfrm>
          <a:prstGeom prst="rect">
            <a:avLst/>
          </a:prstGeom>
        </p:spPr>
      </p:pic>
    </p:spTree>
    <p:extLst>
      <p:ext uri="{BB962C8B-B14F-4D97-AF65-F5344CB8AC3E}">
        <p14:creationId xmlns:p14="http://schemas.microsoft.com/office/powerpoint/2010/main" val="3713822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2" y="152400"/>
            <a:ext cx="7543800" cy="899161"/>
          </a:xfrm>
        </p:spPr>
        <p:txBody>
          <a:bodyPr/>
          <a:lstStyle/>
          <a:p>
            <a:pPr>
              <a:defRPr/>
            </a:pPr>
            <a:r>
              <a:rPr lang="en-US" b="1" dirty="0"/>
              <a:t>For Example:</a:t>
            </a:r>
          </a:p>
        </p:txBody>
      </p:sp>
      <p:pic>
        <p:nvPicPr>
          <p:cNvPr id="6" name="Onlinemedien 5">
            <a:hlinkClick r:id="" action="ppaction://media"/>
            <a:extLst>
              <a:ext uri="{FF2B5EF4-FFF2-40B4-BE49-F238E27FC236}">
                <a16:creationId xmlns:a16="http://schemas.microsoft.com/office/drawing/2014/main" id="{41F2A4B6-6FB2-4CB6-A6FB-0C86B2B52EA5}"/>
              </a:ext>
            </a:extLst>
          </p:cNvPr>
          <p:cNvPicPr>
            <a:picLocks noGrp="1" noRot="1" noChangeAspect="1"/>
          </p:cNvPicPr>
          <p:nvPr>
            <p:ph idx="1"/>
            <a:videoFile r:link="rId1"/>
          </p:nvPr>
        </p:nvPicPr>
        <p:blipFill>
          <a:blip r:embed="rId3"/>
          <a:stretch>
            <a:fillRect/>
          </a:stretch>
        </p:blipFill>
        <p:spPr>
          <a:xfrm>
            <a:off x="239712" y="1219200"/>
            <a:ext cx="8664575" cy="4873823"/>
          </a:xfrm>
          <a:prstGeom prst="rect">
            <a:avLst/>
          </a:prstGeom>
        </p:spPr>
      </p:pic>
    </p:spTree>
    <p:extLst>
      <p:ext uri="{BB962C8B-B14F-4D97-AF65-F5344CB8AC3E}">
        <p14:creationId xmlns:p14="http://schemas.microsoft.com/office/powerpoint/2010/main" val="248634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t>Understanding Ourselves</a:t>
            </a:r>
          </a:p>
        </p:txBody>
      </p:sp>
      <p:sp>
        <p:nvSpPr>
          <p:cNvPr id="3" name="Content Placeholder 2"/>
          <p:cNvSpPr>
            <a:spLocks noGrp="1"/>
          </p:cNvSpPr>
          <p:nvPr>
            <p:ph idx="1"/>
          </p:nvPr>
        </p:nvSpPr>
        <p:spPr>
          <a:xfrm>
            <a:off x="441960" y="1737361"/>
            <a:ext cx="8305800" cy="4023360"/>
          </a:xfrm>
        </p:spPr>
        <p:txBody>
          <a:bodyPr>
            <a:noAutofit/>
          </a:bodyPr>
          <a:lstStyle/>
          <a:p>
            <a:pPr eaLnBrk="1" fontAlgn="auto" hangingPunct="1">
              <a:spcAft>
                <a:spcPts val="0"/>
              </a:spcAft>
              <a:buFont typeface="Wingdings" panose="05000000000000000000" pitchFamily="2" charset="2"/>
              <a:buChar char="§"/>
              <a:defRPr/>
            </a:pPr>
            <a:r>
              <a:rPr lang="en-US" sz="3600" b="1" dirty="0"/>
              <a:t>Misinterpretations occur primarily when we lack awareness of our </a:t>
            </a:r>
            <a:r>
              <a:rPr lang="en-US" sz="3600" b="1" i="1" dirty="0"/>
              <a:t>own behavioral rules </a:t>
            </a:r>
            <a:r>
              <a:rPr lang="en-US" sz="3600" b="1" dirty="0"/>
              <a:t>and project them on others. (</a:t>
            </a:r>
            <a:r>
              <a:rPr lang="en-US" sz="3600" b="1" i="1" dirty="0"/>
              <a:t>Hot Buttons</a:t>
            </a:r>
            <a:r>
              <a:rPr lang="en-US" sz="3600" b="1" dirty="0"/>
              <a:t>)</a:t>
            </a:r>
          </a:p>
          <a:p>
            <a:pPr eaLnBrk="1" fontAlgn="auto" hangingPunct="1">
              <a:spcAft>
                <a:spcPts val="0"/>
              </a:spcAft>
              <a:buFont typeface="Wingdings" panose="05000000000000000000" pitchFamily="2" charset="2"/>
              <a:buChar char="§"/>
              <a:defRPr/>
            </a:pPr>
            <a:r>
              <a:rPr lang="en-US" sz="3600" b="1" dirty="0"/>
              <a:t>Becoming aware of </a:t>
            </a:r>
            <a:r>
              <a:rPr lang="en-US" sz="3600" b="1" i="1" dirty="0"/>
              <a:t>our own cultural dynamics </a:t>
            </a:r>
            <a:r>
              <a:rPr lang="en-US" sz="3600" b="1" dirty="0"/>
              <a:t>is a difficult task because culture is not conscious to us. (</a:t>
            </a:r>
            <a:r>
              <a:rPr lang="en-US" sz="3600" b="1" i="1" dirty="0"/>
              <a:t>Individual Cultures Exercise</a:t>
            </a:r>
            <a:r>
              <a:rPr lang="en-US" sz="3600" b="1" dirty="0"/>
              <a:t>)</a:t>
            </a:r>
          </a:p>
        </p:txBody>
      </p:sp>
    </p:spTree>
    <p:extLst>
      <p:ext uri="{BB962C8B-B14F-4D97-AF65-F5344CB8AC3E}">
        <p14:creationId xmlns:p14="http://schemas.microsoft.com/office/powerpoint/2010/main" val="96283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Simple Things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800" b="1" dirty="0"/>
              <a:t>Greetings</a:t>
            </a:r>
          </a:p>
          <a:p>
            <a:pPr>
              <a:buFont typeface="Wingdings" panose="05000000000000000000" pitchFamily="2" charset="2"/>
              <a:buChar char="ü"/>
            </a:pPr>
            <a:r>
              <a:rPr lang="en-US" sz="2800" b="1" dirty="0"/>
              <a:t>Hand Shakes</a:t>
            </a:r>
          </a:p>
          <a:p>
            <a:pPr>
              <a:buFont typeface="Wingdings" panose="05000000000000000000" pitchFamily="2" charset="2"/>
              <a:buChar char="ü"/>
            </a:pPr>
            <a:r>
              <a:rPr lang="en-US" sz="2800" b="1" dirty="0"/>
              <a:t>Exchange of Business Cards</a:t>
            </a:r>
          </a:p>
          <a:p>
            <a:pPr>
              <a:buFont typeface="Wingdings" panose="05000000000000000000" pitchFamily="2" charset="2"/>
              <a:buChar char="ü"/>
            </a:pPr>
            <a:r>
              <a:rPr lang="en-US" sz="2800" b="1" dirty="0"/>
              <a:t>Eye Contact</a:t>
            </a:r>
          </a:p>
          <a:p>
            <a:pPr>
              <a:buFont typeface="Wingdings" panose="05000000000000000000" pitchFamily="2" charset="2"/>
              <a:buChar char="ü"/>
            </a:pPr>
            <a:r>
              <a:rPr lang="en-US" sz="2800" b="1" dirty="0"/>
              <a:t>Loud Voices</a:t>
            </a:r>
          </a:p>
          <a:p>
            <a:pPr>
              <a:buFont typeface="Wingdings" panose="05000000000000000000" pitchFamily="2" charset="2"/>
              <a:buChar char="ü"/>
            </a:pPr>
            <a:r>
              <a:rPr lang="en-US" sz="2800" b="1" dirty="0"/>
              <a:t>How we dress</a:t>
            </a:r>
          </a:p>
          <a:p>
            <a:pPr>
              <a:buFont typeface="Wingdings" panose="05000000000000000000" pitchFamily="2" charset="2"/>
              <a:buChar char="ü"/>
            </a:pPr>
            <a:r>
              <a:rPr lang="en-US" sz="2800" b="1" dirty="0"/>
              <a:t>How we treat others outside our “group”</a:t>
            </a:r>
          </a:p>
          <a:p>
            <a:endParaRPr lang="en-US" sz="2800" dirty="0"/>
          </a:p>
        </p:txBody>
      </p:sp>
    </p:spTree>
    <p:extLst>
      <p:ext uri="{BB962C8B-B14F-4D97-AF65-F5344CB8AC3E}">
        <p14:creationId xmlns:p14="http://schemas.microsoft.com/office/powerpoint/2010/main" val="412570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09800"/>
            <a:ext cx="7543800" cy="1450757"/>
          </a:xfrm>
        </p:spPr>
        <p:txBody>
          <a:bodyPr>
            <a:normAutofit/>
          </a:bodyPr>
          <a:lstStyle/>
          <a:p>
            <a:r>
              <a:rPr lang="en-US" sz="6600" b="1" dirty="0"/>
              <a:t>Business Cultures</a:t>
            </a:r>
          </a:p>
        </p:txBody>
      </p:sp>
      <p:sp>
        <p:nvSpPr>
          <p:cNvPr id="3" name="Content Placeholder 2"/>
          <p:cNvSpPr>
            <a:spLocks noGrp="1"/>
          </p:cNvSpPr>
          <p:nvPr>
            <p:ph idx="1"/>
          </p:nvPr>
        </p:nvSpPr>
        <p:spPr>
          <a:xfrm>
            <a:off x="822960" y="3962400"/>
            <a:ext cx="7543800" cy="1906694"/>
          </a:xfrm>
        </p:spPr>
        <p:txBody>
          <a:bodyPr/>
          <a:lstStyle/>
          <a:p>
            <a:endParaRPr lang="en-US" dirty="0"/>
          </a:p>
        </p:txBody>
      </p:sp>
    </p:spTree>
    <p:extLst>
      <p:ext uri="{BB962C8B-B14F-4D97-AF65-F5344CB8AC3E}">
        <p14:creationId xmlns:p14="http://schemas.microsoft.com/office/powerpoint/2010/main" val="82365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t>Pre Class Exercises Part 1</a:t>
            </a:r>
          </a:p>
        </p:txBody>
      </p:sp>
      <p:sp>
        <p:nvSpPr>
          <p:cNvPr id="3" name="Content Placeholder 2"/>
          <p:cNvSpPr>
            <a:spLocks noGrp="1"/>
          </p:cNvSpPr>
          <p:nvPr>
            <p:ph idx="1"/>
          </p:nvPr>
        </p:nvSpPr>
        <p:spPr>
          <a:xfrm>
            <a:off x="822959" y="1737361"/>
            <a:ext cx="7635241" cy="4131733"/>
          </a:xfrm>
        </p:spPr>
        <p:txBody>
          <a:bodyPr>
            <a:noAutofit/>
          </a:bodyPr>
          <a:lstStyle/>
          <a:p>
            <a:pPr marL="0" indent="0" eaLnBrk="1" fontAlgn="auto" hangingPunct="1">
              <a:spcAft>
                <a:spcPts val="0"/>
              </a:spcAft>
              <a:buNone/>
              <a:defRPr/>
            </a:pPr>
            <a:r>
              <a:rPr lang="en-US" sz="1400" b="1" dirty="0"/>
              <a:t>Please visit </a:t>
            </a:r>
            <a:r>
              <a:rPr lang="en-US" sz="1400" b="1" u="sng" dirty="0">
                <a:hlinkClick r:id="rId2"/>
              </a:rPr>
              <a:t>http://www.worldbusinessculture.com/</a:t>
            </a:r>
            <a:endParaRPr lang="en-US" sz="1400" b="1" dirty="0"/>
          </a:p>
          <a:p>
            <a:pPr marL="0" indent="0" eaLnBrk="1" fontAlgn="auto" hangingPunct="1">
              <a:spcAft>
                <a:spcPts val="0"/>
              </a:spcAft>
              <a:buNone/>
              <a:defRPr/>
            </a:pPr>
            <a:r>
              <a:rPr lang="en-US" sz="1400" b="1" dirty="0"/>
              <a:t>Select two (2) of the feature countries (please do not choose your country of origin or the USA)</a:t>
            </a:r>
          </a:p>
          <a:p>
            <a:pPr marL="0" indent="0" eaLnBrk="1" fontAlgn="auto" hangingPunct="1">
              <a:spcAft>
                <a:spcPts val="0"/>
              </a:spcAft>
              <a:buNone/>
              <a:defRPr/>
            </a:pPr>
            <a:r>
              <a:rPr lang="en-US" sz="1400" b="1" dirty="0"/>
              <a:t>Review, summarize, and compare /contrast  each of the following for your selected countries:</a:t>
            </a:r>
          </a:p>
          <a:p>
            <a:pPr marL="0" indent="0" eaLnBrk="1" fontAlgn="auto" hangingPunct="1">
              <a:spcAft>
                <a:spcPts val="0"/>
              </a:spcAft>
              <a:buNone/>
              <a:defRPr/>
            </a:pPr>
            <a:r>
              <a:rPr lang="en-US" sz="1400" b="1" dirty="0">
                <a:hlinkClick r:id="rId3"/>
              </a:rPr>
              <a:t>Business Structures </a:t>
            </a:r>
            <a:r>
              <a:rPr lang="en-US" sz="1400" b="1" dirty="0"/>
              <a:t>  </a:t>
            </a:r>
          </a:p>
          <a:p>
            <a:pPr marL="0" indent="0" eaLnBrk="1" fontAlgn="auto" hangingPunct="1">
              <a:spcAft>
                <a:spcPts val="0"/>
              </a:spcAft>
              <a:buNone/>
              <a:defRPr/>
            </a:pPr>
            <a:r>
              <a:rPr lang="en-US" sz="1400" b="1" dirty="0">
                <a:hlinkClick r:id="rId4"/>
              </a:rPr>
              <a:t>Management Style</a:t>
            </a:r>
            <a:r>
              <a:rPr lang="en-US" sz="1400" b="1" dirty="0"/>
              <a:t>  </a:t>
            </a:r>
          </a:p>
          <a:p>
            <a:pPr marL="0" indent="0" eaLnBrk="1" fontAlgn="auto" hangingPunct="1">
              <a:spcAft>
                <a:spcPts val="0"/>
              </a:spcAft>
              <a:buNone/>
              <a:defRPr/>
            </a:pPr>
            <a:r>
              <a:rPr lang="en-US" sz="1400" b="1" dirty="0">
                <a:hlinkClick r:id="rId5"/>
              </a:rPr>
              <a:t>Meetings</a:t>
            </a:r>
            <a:r>
              <a:rPr lang="en-US" sz="1400" b="1" dirty="0"/>
              <a:t>  </a:t>
            </a:r>
          </a:p>
          <a:p>
            <a:pPr marL="0" indent="0" eaLnBrk="1" fontAlgn="auto" hangingPunct="1">
              <a:spcAft>
                <a:spcPts val="0"/>
              </a:spcAft>
              <a:buNone/>
              <a:defRPr/>
            </a:pPr>
            <a:r>
              <a:rPr lang="en-US" sz="1400" b="1" dirty="0">
                <a:hlinkClick r:id="rId6"/>
              </a:rPr>
              <a:t>Team Working </a:t>
            </a:r>
            <a:r>
              <a:rPr lang="en-US" sz="1400" b="1" dirty="0"/>
              <a:t>  </a:t>
            </a:r>
          </a:p>
          <a:p>
            <a:pPr marL="0" indent="0" eaLnBrk="1" fontAlgn="auto" hangingPunct="1">
              <a:spcAft>
                <a:spcPts val="0"/>
              </a:spcAft>
              <a:buNone/>
              <a:defRPr/>
            </a:pPr>
            <a:r>
              <a:rPr lang="en-US" sz="1400" b="1" dirty="0">
                <a:hlinkClick r:id="rId7"/>
              </a:rPr>
              <a:t>Communication Styles </a:t>
            </a:r>
            <a:r>
              <a:rPr lang="en-US" sz="1400" b="1" dirty="0"/>
              <a:t>  </a:t>
            </a:r>
          </a:p>
          <a:p>
            <a:pPr marL="0" indent="0" eaLnBrk="1" fontAlgn="auto" hangingPunct="1">
              <a:spcAft>
                <a:spcPts val="0"/>
              </a:spcAft>
              <a:buNone/>
              <a:defRPr/>
            </a:pPr>
            <a:r>
              <a:rPr lang="en-US" sz="1400" b="1" dirty="0">
                <a:hlinkClick r:id="rId8"/>
              </a:rPr>
              <a:t>Women in Business </a:t>
            </a:r>
            <a:r>
              <a:rPr lang="en-US" sz="1400" b="1" dirty="0"/>
              <a:t>  </a:t>
            </a:r>
          </a:p>
          <a:p>
            <a:pPr marL="0" indent="0" eaLnBrk="1" fontAlgn="auto" hangingPunct="1">
              <a:spcAft>
                <a:spcPts val="0"/>
              </a:spcAft>
              <a:buNone/>
              <a:defRPr/>
            </a:pPr>
            <a:r>
              <a:rPr lang="en-US" sz="1400" b="1" dirty="0">
                <a:hlinkClick r:id="rId9"/>
              </a:rPr>
              <a:t>Business Dress Code </a:t>
            </a:r>
            <a:r>
              <a:rPr lang="en-US" sz="1400" b="1" dirty="0"/>
              <a:t>  </a:t>
            </a:r>
          </a:p>
          <a:p>
            <a:pPr marL="0" indent="0" eaLnBrk="1" fontAlgn="auto" hangingPunct="1">
              <a:spcAft>
                <a:spcPts val="0"/>
              </a:spcAft>
              <a:buNone/>
              <a:defRPr/>
            </a:pPr>
            <a:r>
              <a:rPr lang="en-US" sz="1400" b="1" dirty="0">
                <a:hlinkClick r:id="rId10"/>
              </a:rPr>
              <a:t>Top Tips 1-10 </a:t>
            </a:r>
            <a:r>
              <a:rPr lang="en-US" sz="1400" b="1" dirty="0"/>
              <a:t>   </a:t>
            </a:r>
          </a:p>
          <a:p>
            <a:pPr marL="0" indent="0" eaLnBrk="1" fontAlgn="auto" hangingPunct="1">
              <a:spcAft>
                <a:spcPts val="0"/>
              </a:spcAft>
              <a:buNone/>
              <a:defRPr/>
            </a:pPr>
            <a:r>
              <a:rPr lang="en-US" sz="1400" b="1" dirty="0">
                <a:hlinkClick r:id="rId11"/>
              </a:rPr>
              <a:t>Successful Entertaining </a:t>
            </a:r>
            <a:r>
              <a:rPr lang="en-US" sz="1400" b="1" dirty="0"/>
              <a:t>  </a:t>
            </a:r>
          </a:p>
          <a:p>
            <a:pPr marL="0" indent="0" eaLnBrk="1" fontAlgn="auto" hangingPunct="1">
              <a:spcAft>
                <a:spcPts val="0"/>
              </a:spcAft>
              <a:buNone/>
              <a:defRPr/>
            </a:pPr>
            <a:endParaRPr lang="en-US" sz="1400" b="1" dirty="0"/>
          </a:p>
        </p:txBody>
      </p:sp>
    </p:spTree>
    <p:extLst>
      <p:ext uri="{BB962C8B-B14F-4D97-AF65-F5344CB8AC3E}">
        <p14:creationId xmlns:p14="http://schemas.microsoft.com/office/powerpoint/2010/main" val="4069266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685800"/>
            <a:ext cx="7543800" cy="4974695"/>
          </a:xfrm>
          <a:prstGeom prst="rect">
            <a:avLst/>
          </a:prstGeom>
        </p:spPr>
        <p:txBody>
          <a:bodyPr wrap="square">
            <a:spAutoFit/>
          </a:bodyPr>
          <a:lstStyle/>
          <a:p>
            <a:pPr>
              <a:lnSpc>
                <a:spcPct val="115000"/>
              </a:lnSpc>
              <a:spcAft>
                <a:spcPts val="1000"/>
              </a:spcAft>
            </a:pPr>
            <a:r>
              <a:rPr lang="en-US" sz="3200" b="1" dirty="0">
                <a:latin typeface="Calibri" panose="020F0502020204030204" pitchFamily="34" charset="0"/>
                <a:ea typeface="Calibri" panose="020F0502020204030204" pitchFamily="34" charset="0"/>
                <a:cs typeface="Times New Roman" panose="02020603050405020304" pitchFamily="18" charset="0"/>
              </a:rPr>
              <a:t>HW #2:  Pre-Class Exercise on World Business Cultures   </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Part 2:  Please visit the </a:t>
            </a:r>
            <a:r>
              <a:rPr lang="en-US" b="1"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HOFSTEDE CENTRE</a:t>
            </a:r>
            <a:r>
              <a:rPr lang="en-US" dirty="0">
                <a:latin typeface="Calibri" panose="020F0502020204030204" pitchFamily="34" charset="0"/>
                <a:ea typeface="Calibri" panose="020F0502020204030204" pitchFamily="34" charset="0"/>
                <a:cs typeface="Times New Roman" panose="02020603050405020304" pitchFamily="18" charset="0"/>
              </a:rPr>
              <a:t> website at:  </a:t>
            </a: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http://geert-hofstede.com/countries.html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Select and compare two (2) of the featured countries.</a:t>
            </a:r>
          </a:p>
          <a:p>
            <a:pPr marL="342900" marR="0" lvl="0" indent="-34290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Please note the differences found in the various categories:</a:t>
            </a: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Power Distance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Individualism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Indulgence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Masculinity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Pragmatism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Uncertainty Avoidance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774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52400"/>
            <a:ext cx="4206240" cy="1450757"/>
          </a:xfrm>
        </p:spPr>
        <p:txBody>
          <a:bodyPr/>
          <a:lstStyle/>
          <a:p>
            <a:r>
              <a:rPr lang="en-US" b="1" dirty="0"/>
              <a:t>In- Class Exercise (25 points)</a:t>
            </a:r>
          </a:p>
        </p:txBody>
      </p:sp>
      <p:sp>
        <p:nvSpPr>
          <p:cNvPr id="3" name="Content Placeholder 2"/>
          <p:cNvSpPr>
            <a:spLocks noGrp="1"/>
          </p:cNvSpPr>
          <p:nvPr>
            <p:ph idx="1"/>
          </p:nvPr>
        </p:nvSpPr>
        <p:spPr>
          <a:xfrm>
            <a:off x="304801" y="1845734"/>
            <a:ext cx="8061960" cy="4023360"/>
          </a:xfrm>
        </p:spPr>
        <p:txBody>
          <a:bodyPr/>
          <a:lstStyle/>
          <a:p>
            <a:r>
              <a:rPr lang="en-US" dirty="0"/>
              <a:t>Working in YOUR GROUPS, please prepare a single response for submission at the end of class today. </a:t>
            </a:r>
            <a:r>
              <a:rPr lang="en-US" b="1" dirty="0"/>
              <a:t>RECORD THE NAMES OF YOUR GROUP ON THE BACK OF THE TEMPLATE.</a:t>
            </a:r>
          </a:p>
          <a:p>
            <a:r>
              <a:rPr lang="en-US" dirty="0"/>
              <a:t>Based on the details found in HW#2 on business and cultures, use the template provided to record your group’s completion of this activity.</a:t>
            </a:r>
          </a:p>
          <a:p>
            <a:pPr marL="457200" indent="-457200">
              <a:buClrTx/>
              <a:buFont typeface="+mj-lt"/>
              <a:buAutoNum type="arabicPeriod"/>
            </a:pPr>
            <a:r>
              <a:rPr lang="en-US" dirty="0"/>
              <a:t>SELECT TWO OTHER COUNTRIES FOR COMPARISON TO THE USA</a:t>
            </a:r>
          </a:p>
          <a:p>
            <a:pPr marL="457200" indent="-457200">
              <a:buClrTx/>
              <a:buFont typeface="+mj-lt"/>
              <a:buAutoNum type="arabicPeriod"/>
            </a:pPr>
            <a:r>
              <a:rPr lang="en-US" dirty="0"/>
              <a:t>TRY TO UTILIZE ONLY 2-5 WORDS TO DESCRIBE THE BUSINESS ATTRIBUTES LISTED ACROSS THE TOP</a:t>
            </a:r>
          </a:p>
          <a:p>
            <a:pPr marL="457200" indent="-457200">
              <a:buClrTx/>
              <a:buFont typeface="+mj-lt"/>
              <a:buAutoNum type="arabicPeriod"/>
            </a:pPr>
            <a:r>
              <a:rPr lang="en-US" dirty="0"/>
              <a:t>BE PREPARED TO DISCUSS THE RESULTS OF YOUR GROUPS OBSERVATIONS</a:t>
            </a:r>
          </a:p>
          <a:p>
            <a:pPr marL="457200" indent="-457200">
              <a:buClrTx/>
              <a:buFont typeface="+mj-lt"/>
              <a:buAutoNum type="arabicPeriod"/>
            </a:pPr>
            <a:r>
              <a:rPr lang="en-US" dirty="0"/>
              <a:t>TURN-IN THE TEMPLATE AT THE END OF CLASS</a:t>
            </a:r>
          </a:p>
        </p:txBody>
      </p:sp>
      <p:pic>
        <p:nvPicPr>
          <p:cNvPr id="4" name="Picture 3"/>
          <p:cNvPicPr>
            <a:picLocks noChangeAspect="1"/>
          </p:cNvPicPr>
          <p:nvPr/>
        </p:nvPicPr>
        <p:blipFill>
          <a:blip r:embed="rId2"/>
          <a:stretch>
            <a:fillRect/>
          </a:stretch>
        </p:blipFill>
        <p:spPr>
          <a:xfrm>
            <a:off x="5486400" y="152400"/>
            <a:ext cx="2973130" cy="1639867"/>
          </a:xfrm>
          <a:prstGeom prst="rect">
            <a:avLst/>
          </a:prstGeom>
        </p:spPr>
      </p:pic>
    </p:spTree>
    <p:extLst>
      <p:ext uri="{BB962C8B-B14F-4D97-AF65-F5344CB8AC3E}">
        <p14:creationId xmlns:p14="http://schemas.microsoft.com/office/powerpoint/2010/main" val="594779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609600"/>
            <a:ext cx="4867856" cy="5410200"/>
          </a:xfrm>
          <a:prstGeom prst="rect">
            <a:avLst/>
          </a:prstGeom>
        </p:spPr>
      </p:pic>
    </p:spTree>
    <p:extLst>
      <p:ext uri="{BB962C8B-B14F-4D97-AF65-F5344CB8AC3E}">
        <p14:creationId xmlns:p14="http://schemas.microsoft.com/office/powerpoint/2010/main" val="181497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76200" y="685800"/>
            <a:ext cx="8839206" cy="4880105"/>
          </a:xfrm>
          <a:prstGeom prst="rect">
            <a:avLst/>
          </a:prstGeom>
        </p:spPr>
      </p:pic>
    </p:spTree>
    <p:extLst>
      <p:ext uri="{BB962C8B-B14F-4D97-AF65-F5344CB8AC3E}">
        <p14:creationId xmlns:p14="http://schemas.microsoft.com/office/powerpoint/2010/main" val="3188891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Follow on In-Class Exercise</a:t>
            </a:r>
          </a:p>
        </p:txBody>
      </p:sp>
      <p:sp>
        <p:nvSpPr>
          <p:cNvPr id="3" name="Content Placeholder 2"/>
          <p:cNvSpPr>
            <a:spLocks noGrp="1"/>
          </p:cNvSpPr>
          <p:nvPr>
            <p:ph idx="1"/>
          </p:nvPr>
        </p:nvSpPr>
        <p:spPr>
          <a:xfrm>
            <a:off x="381000" y="1905000"/>
            <a:ext cx="8168641" cy="4023360"/>
          </a:xfrm>
        </p:spPr>
        <p:txBody>
          <a:bodyPr>
            <a:normAutofit/>
          </a:bodyPr>
          <a:lstStyle/>
          <a:p>
            <a:pPr>
              <a:buFont typeface="Wingdings" panose="05000000000000000000" pitchFamily="2" charset="2"/>
              <a:buChar char="§"/>
            </a:pPr>
            <a:r>
              <a:rPr lang="en-US" sz="2800" b="1" dirty="0"/>
              <a:t>What was the biggest surprise about what you learned today about cultures?</a:t>
            </a:r>
          </a:p>
          <a:p>
            <a:pPr>
              <a:buFont typeface="Wingdings" panose="05000000000000000000" pitchFamily="2" charset="2"/>
              <a:buChar char="§"/>
            </a:pPr>
            <a:r>
              <a:rPr lang="en-US" sz="2800" b="1" dirty="0"/>
              <a:t>Which country’s culture seems to be most like the US?</a:t>
            </a:r>
          </a:p>
          <a:p>
            <a:pPr>
              <a:buFont typeface="Wingdings" panose="05000000000000000000" pitchFamily="2" charset="2"/>
              <a:buChar char="§"/>
            </a:pPr>
            <a:r>
              <a:rPr lang="en-US" sz="2800" b="1" dirty="0"/>
              <a:t>Which country’s cultures appears to be the most different from the US?</a:t>
            </a:r>
          </a:p>
        </p:txBody>
      </p:sp>
    </p:spTree>
    <p:extLst>
      <p:ext uri="{BB962C8B-B14F-4D97-AF65-F5344CB8AC3E}">
        <p14:creationId xmlns:p14="http://schemas.microsoft.com/office/powerpoint/2010/main" val="2529977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9515" cy="914400"/>
          </a:xfrm>
        </p:spPr>
        <p:txBody>
          <a:bodyPr>
            <a:normAutofit fontScale="90000"/>
          </a:bodyPr>
          <a:lstStyle/>
          <a:p>
            <a:r>
              <a:rPr lang="en-US" sz="3675" b="1" dirty="0">
                <a:solidFill>
                  <a:srgbClr val="002060"/>
                </a:solidFill>
              </a:rPr>
              <a:t>Four core intercultural competencies:</a:t>
            </a:r>
            <a:r>
              <a:rPr lang="en-US" sz="2100" b="1" dirty="0">
                <a:solidFill>
                  <a:srgbClr val="C00000"/>
                </a:solidFill>
              </a:rPr>
              <a:t/>
            </a:r>
            <a:br>
              <a:rPr lang="en-US" sz="2100" b="1" dirty="0">
                <a:solidFill>
                  <a:srgbClr val="C00000"/>
                </a:solidFill>
              </a:rPr>
            </a:br>
            <a:r>
              <a:rPr lang="en-US" sz="2700" b="1" dirty="0">
                <a:solidFill>
                  <a:srgbClr val="C00000"/>
                </a:solidFill>
              </a:rPr>
              <a:t>Interacting</a:t>
            </a:r>
            <a:r>
              <a:rPr lang="en-US" sz="2100" b="1" dirty="0">
                <a:solidFill>
                  <a:srgbClr val="C00000"/>
                </a:solidFill>
              </a:rPr>
              <a:t> more effectively and appropriately with </a:t>
            </a:r>
            <a:br>
              <a:rPr lang="en-US" sz="2100" b="1" dirty="0">
                <a:solidFill>
                  <a:srgbClr val="C00000"/>
                </a:solidFill>
              </a:rPr>
            </a:br>
            <a:r>
              <a:rPr lang="en-US" sz="2100" b="1" dirty="0">
                <a:solidFill>
                  <a:srgbClr val="C00000"/>
                </a:solidFill>
              </a:rPr>
              <a:t>culturally different others”—bridging cultural gaps”—means:</a:t>
            </a:r>
          </a:p>
        </p:txBody>
      </p:sp>
      <p:sp>
        <p:nvSpPr>
          <p:cNvPr id="3" name="Content Placeholder 2"/>
          <p:cNvSpPr>
            <a:spLocks noGrp="1"/>
          </p:cNvSpPr>
          <p:nvPr>
            <p:ph idx="1"/>
          </p:nvPr>
        </p:nvSpPr>
        <p:spPr>
          <a:xfrm>
            <a:off x="609600" y="1828800"/>
            <a:ext cx="7745866" cy="4114800"/>
          </a:xfrm>
        </p:spPr>
        <p:txBody>
          <a:bodyPr>
            <a:noAutofit/>
          </a:bodyPr>
          <a:lstStyle/>
          <a:p>
            <a:pPr lvl="1">
              <a:buFont typeface="Wingdings" pitchFamily="2" charset="2"/>
              <a:buChar char="§"/>
            </a:pPr>
            <a:r>
              <a:rPr lang="en-US" sz="2800" b="1" dirty="0">
                <a:solidFill>
                  <a:srgbClr val="FF0000"/>
                </a:solidFill>
              </a:rPr>
              <a:t>Increasing cultural and personal self awareness </a:t>
            </a:r>
            <a:r>
              <a:rPr lang="en-US" sz="2800" b="1" dirty="0">
                <a:solidFill>
                  <a:srgbClr val="002060"/>
                </a:solidFill>
              </a:rPr>
              <a:t>through reflecting on our own experiences, past and present;</a:t>
            </a:r>
          </a:p>
          <a:p>
            <a:pPr lvl="1">
              <a:buFont typeface="Wingdings" pitchFamily="2" charset="2"/>
              <a:buChar char="§"/>
            </a:pPr>
            <a:r>
              <a:rPr lang="en-US" sz="2800" b="1" dirty="0">
                <a:solidFill>
                  <a:srgbClr val="FF0000"/>
                </a:solidFill>
              </a:rPr>
              <a:t>Increasing awareness of others </a:t>
            </a:r>
            <a:r>
              <a:rPr lang="en-US" sz="2800" b="1" dirty="0">
                <a:solidFill>
                  <a:srgbClr val="002060"/>
                </a:solidFill>
              </a:rPr>
              <a:t>within their own cultural and personal contexts;</a:t>
            </a:r>
          </a:p>
          <a:p>
            <a:pPr lvl="1">
              <a:buFont typeface="Wingdings" pitchFamily="2" charset="2"/>
              <a:buChar char="§"/>
            </a:pPr>
            <a:r>
              <a:rPr lang="en-US" sz="2800" b="1" dirty="0">
                <a:solidFill>
                  <a:srgbClr val="FF0000"/>
                </a:solidFill>
              </a:rPr>
              <a:t>Learning to manage emotions </a:t>
            </a:r>
            <a:r>
              <a:rPr lang="en-US" sz="2800" b="1" dirty="0">
                <a:solidFill>
                  <a:srgbClr val="002060"/>
                </a:solidFill>
              </a:rPr>
              <a:t>and thoughts in the face of ambiguity, change, and challenging circumstances &amp; people</a:t>
            </a:r>
          </a:p>
          <a:p>
            <a:pPr lvl="1">
              <a:buFont typeface="Wingdings" pitchFamily="2" charset="2"/>
              <a:buChar char="§"/>
            </a:pPr>
            <a:r>
              <a:rPr lang="en-US" sz="2800" b="1" dirty="0">
                <a:solidFill>
                  <a:srgbClr val="002060"/>
                </a:solidFill>
              </a:rPr>
              <a:t>Learning to</a:t>
            </a:r>
            <a:r>
              <a:rPr lang="en-US" sz="2800" b="1" dirty="0">
                <a:solidFill>
                  <a:srgbClr val="C00000"/>
                </a:solidFill>
              </a:rPr>
              <a:t> shift frames, attune emotions and adapt behavior to other cultural contexts.</a:t>
            </a:r>
          </a:p>
          <a:p>
            <a:pPr lvl="1">
              <a:buNone/>
            </a:pPr>
            <a:r>
              <a:rPr lang="en-US" sz="2800" b="1" dirty="0">
                <a:solidFill>
                  <a:srgbClr val="C00000"/>
                </a:solidFill>
              </a:rPr>
              <a:t>						</a:t>
            </a:r>
          </a:p>
          <a:p>
            <a:pPr lvl="1">
              <a:buNone/>
            </a:pPr>
            <a:r>
              <a:rPr lang="en-US" sz="2800" b="1" dirty="0">
                <a:solidFill>
                  <a:srgbClr val="C00000"/>
                </a:solidFill>
              </a:rPr>
              <a:t>			</a:t>
            </a:r>
            <a:r>
              <a:rPr lang="en-US" sz="2800" b="1" dirty="0">
                <a:solidFill>
                  <a:srgbClr val="002060"/>
                </a:solidFill>
              </a:rPr>
              <a:t>Michael Vande Berg, PhD, © 201</a:t>
            </a:r>
            <a:r>
              <a:rPr lang="en-US" sz="2800" b="1" dirty="0">
                <a:solidFill>
                  <a:schemeClr val="tx1"/>
                </a:solidFill>
              </a:rPr>
              <a:t>5</a:t>
            </a:r>
          </a:p>
          <a:p>
            <a:pPr lvl="1">
              <a:buNone/>
            </a:pPr>
            <a:endParaRPr lang="en-US" sz="2800" b="1" dirty="0">
              <a:solidFill>
                <a:srgbClr val="002060"/>
              </a:solidFill>
            </a:endParaRPr>
          </a:p>
          <a:p>
            <a:pPr lvl="1">
              <a:buFont typeface="Wingdings" pitchFamily="2" charset="2"/>
              <a:buChar char="§"/>
            </a:pPr>
            <a:endParaRPr lang="en-US" sz="2800" b="1" dirty="0">
              <a:solidFill>
                <a:srgbClr val="002060"/>
              </a:solidFill>
            </a:endParaRPr>
          </a:p>
        </p:txBody>
      </p:sp>
    </p:spTree>
    <p:extLst>
      <p:ext uri="{BB962C8B-B14F-4D97-AF65-F5344CB8AC3E}">
        <p14:creationId xmlns:p14="http://schemas.microsoft.com/office/powerpoint/2010/main" val="301545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iwkoeln.de/_storage/asset/41335/storage/iwm:image-zoom/file/219916/2079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57200"/>
            <a:ext cx="7776864" cy="535482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347864" y="4128018"/>
            <a:ext cx="1772642" cy="584775"/>
          </a:xfrm>
          <a:prstGeom prst="rect">
            <a:avLst/>
          </a:prstGeom>
          <a:solidFill>
            <a:schemeClr val="bg1"/>
          </a:solidFill>
          <a:ln>
            <a:noFill/>
          </a:ln>
        </p:spPr>
        <p:txBody>
          <a:bodyPr wrap="square" rtlCol="0">
            <a:spAutoFit/>
          </a:bodyPr>
          <a:lstStyle/>
          <a:p>
            <a:r>
              <a:rPr lang="de-DE" sz="1600" dirty="0"/>
              <a:t>West-Germany</a:t>
            </a:r>
          </a:p>
          <a:p>
            <a:r>
              <a:rPr lang="de-DE" sz="1600" dirty="0"/>
              <a:t>Germany</a:t>
            </a:r>
          </a:p>
        </p:txBody>
      </p:sp>
      <p:sp>
        <p:nvSpPr>
          <p:cNvPr id="3" name="Textfeld 2"/>
          <p:cNvSpPr txBox="1"/>
          <p:nvPr/>
        </p:nvSpPr>
        <p:spPr>
          <a:xfrm>
            <a:off x="827584" y="578417"/>
            <a:ext cx="4248472" cy="830997"/>
          </a:xfrm>
          <a:prstGeom prst="rect">
            <a:avLst/>
          </a:prstGeom>
          <a:solidFill>
            <a:schemeClr val="bg1"/>
          </a:solidFill>
        </p:spPr>
        <p:txBody>
          <a:bodyPr wrap="square" rtlCol="0">
            <a:spAutoFit/>
          </a:bodyPr>
          <a:lstStyle/>
          <a:p>
            <a:r>
              <a:rPr lang="de-DE" sz="2400" dirty="0"/>
              <a:t>Working </a:t>
            </a:r>
            <a:r>
              <a:rPr lang="de-DE" sz="2400" dirty="0" err="1"/>
              <a:t>hours</a:t>
            </a:r>
            <a:r>
              <a:rPr lang="de-DE" sz="2400" dirty="0"/>
              <a:t> per </a:t>
            </a:r>
            <a:r>
              <a:rPr lang="de-DE" sz="2400" dirty="0" err="1"/>
              <a:t>year</a:t>
            </a:r>
            <a:endParaRPr lang="de-DE" sz="2400" dirty="0"/>
          </a:p>
          <a:p>
            <a:endParaRPr lang="de-DE" sz="2400" dirty="0"/>
          </a:p>
        </p:txBody>
      </p:sp>
      <p:sp>
        <p:nvSpPr>
          <p:cNvPr id="4" name="Textfeld 3"/>
          <p:cNvSpPr txBox="1"/>
          <p:nvPr/>
        </p:nvSpPr>
        <p:spPr>
          <a:xfrm>
            <a:off x="5779244" y="821999"/>
            <a:ext cx="921246" cy="584775"/>
          </a:xfrm>
          <a:prstGeom prst="rect">
            <a:avLst/>
          </a:prstGeom>
          <a:solidFill>
            <a:schemeClr val="bg1"/>
          </a:solidFill>
        </p:spPr>
        <p:txBody>
          <a:bodyPr wrap="square" rtlCol="0">
            <a:spAutoFit/>
          </a:bodyPr>
          <a:lstStyle/>
          <a:p>
            <a:r>
              <a:rPr lang="de-DE" sz="1600" dirty="0"/>
              <a:t>Holidays per Year</a:t>
            </a:r>
          </a:p>
        </p:txBody>
      </p:sp>
      <p:sp>
        <p:nvSpPr>
          <p:cNvPr id="7" name="Textfeld 6"/>
          <p:cNvSpPr txBox="1"/>
          <p:nvPr/>
        </p:nvSpPr>
        <p:spPr>
          <a:xfrm>
            <a:off x="6785198" y="838891"/>
            <a:ext cx="1800200" cy="523220"/>
          </a:xfrm>
          <a:prstGeom prst="rect">
            <a:avLst/>
          </a:prstGeom>
          <a:solidFill>
            <a:schemeClr val="bg1"/>
          </a:solidFill>
        </p:spPr>
        <p:txBody>
          <a:bodyPr wrap="square" rtlCol="0">
            <a:spAutoFit/>
          </a:bodyPr>
          <a:lstStyle/>
          <a:p>
            <a:r>
              <a:rPr lang="de-DE" sz="1400" dirty="0"/>
              <a:t>Ø-duration </a:t>
            </a:r>
            <a:r>
              <a:rPr lang="de-DE" sz="1400" dirty="0" err="1"/>
              <a:t>of</a:t>
            </a:r>
            <a:r>
              <a:rPr lang="de-DE" sz="1400" dirty="0"/>
              <a:t> </a:t>
            </a:r>
            <a:r>
              <a:rPr lang="de-DE" sz="1400" dirty="0" err="1"/>
              <a:t>pension</a:t>
            </a:r>
            <a:r>
              <a:rPr lang="de-DE" sz="1400" dirty="0"/>
              <a:t> </a:t>
            </a:r>
            <a:r>
              <a:rPr lang="de-DE" sz="1400" dirty="0" err="1"/>
              <a:t>payments</a:t>
            </a:r>
            <a:r>
              <a:rPr lang="de-DE" sz="1400" dirty="0"/>
              <a:t> (</a:t>
            </a:r>
            <a:r>
              <a:rPr lang="de-DE" sz="1400" dirty="0" err="1"/>
              <a:t>years</a:t>
            </a:r>
            <a:r>
              <a:rPr lang="de-DE" sz="1400" dirty="0"/>
              <a:t>)</a:t>
            </a:r>
          </a:p>
        </p:txBody>
      </p:sp>
    </p:spTree>
    <p:extLst>
      <p:ext uri="{BB962C8B-B14F-4D97-AF65-F5344CB8AC3E}">
        <p14:creationId xmlns:p14="http://schemas.microsoft.com/office/powerpoint/2010/main" val="216661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3E9D995C-A6F1-48EC-B7A0-83CA870812A6}"/>
              </a:ext>
            </a:extLst>
          </p:cNvPr>
          <p:cNvGrpSpPr/>
          <p:nvPr/>
        </p:nvGrpSpPr>
        <p:grpSpPr>
          <a:xfrm>
            <a:off x="990600" y="381000"/>
            <a:ext cx="7162800" cy="5562600"/>
            <a:chOff x="1576586" y="1556792"/>
            <a:chExt cx="5731718" cy="4434729"/>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86" y="1557338"/>
              <a:ext cx="5731718" cy="443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4644008" y="3596908"/>
              <a:ext cx="2016224" cy="646331"/>
            </a:xfrm>
            <a:prstGeom prst="rect">
              <a:avLst/>
            </a:prstGeom>
            <a:noFill/>
          </p:spPr>
          <p:txBody>
            <a:bodyPr wrap="square" rtlCol="0">
              <a:spAutoFit/>
            </a:bodyPr>
            <a:lstStyle/>
            <a:p>
              <a:pPr algn="ctr"/>
              <a:r>
                <a:rPr lang="de-DE" dirty="0"/>
                <a:t>Working </a:t>
              </a:r>
              <a:r>
                <a:rPr lang="de-DE" dirty="0" err="1"/>
                <a:t>hours</a:t>
              </a:r>
              <a:r>
                <a:rPr lang="de-DE" dirty="0"/>
                <a:t> </a:t>
              </a:r>
              <a:r>
                <a:rPr lang="de-DE" dirty="0" err="1"/>
                <a:t>to</a:t>
              </a:r>
              <a:r>
                <a:rPr lang="de-DE" dirty="0"/>
                <a:t> </a:t>
              </a:r>
              <a:r>
                <a:rPr lang="de-DE" dirty="0" err="1"/>
                <a:t>earn</a:t>
              </a:r>
              <a:r>
                <a:rPr lang="de-DE" dirty="0"/>
                <a:t> 1 $</a:t>
              </a:r>
            </a:p>
          </p:txBody>
        </p:sp>
        <p:sp>
          <p:nvSpPr>
            <p:cNvPr id="6" name="Textfeld 5"/>
            <p:cNvSpPr txBox="1"/>
            <p:nvPr/>
          </p:nvSpPr>
          <p:spPr>
            <a:xfrm>
              <a:off x="1835696" y="1556792"/>
              <a:ext cx="5371678" cy="830997"/>
            </a:xfrm>
            <a:prstGeom prst="rect">
              <a:avLst/>
            </a:prstGeom>
            <a:noFill/>
          </p:spPr>
          <p:txBody>
            <a:bodyPr wrap="square" rtlCol="0">
              <a:spAutoFit/>
            </a:bodyPr>
            <a:lstStyle/>
            <a:p>
              <a:pPr algn="ctr"/>
              <a:r>
                <a:rPr lang="de-DE" sz="2400" dirty="0"/>
                <a:t>Net-Income per </a:t>
              </a:r>
              <a:r>
                <a:rPr lang="de-DE" sz="2400" dirty="0" err="1"/>
                <a:t>year</a:t>
              </a:r>
              <a:r>
                <a:rPr lang="de-DE" sz="2400" dirty="0"/>
                <a:t> </a:t>
              </a:r>
              <a:r>
                <a:rPr lang="de-DE" sz="2400" dirty="0" err="1"/>
                <a:t>and</a:t>
              </a:r>
              <a:r>
                <a:rPr lang="de-DE" sz="2400" dirty="0"/>
                <a:t> </a:t>
              </a:r>
              <a:r>
                <a:rPr lang="de-DE" sz="2400" dirty="0" err="1"/>
                <a:t>person</a:t>
              </a:r>
              <a:r>
                <a:rPr lang="de-DE" sz="2400" dirty="0"/>
                <a:t> </a:t>
              </a:r>
              <a:br>
                <a:rPr lang="de-DE" sz="2400" dirty="0"/>
              </a:br>
              <a:r>
                <a:rPr lang="de-DE" sz="2400" dirty="0"/>
                <a:t>(private </a:t>
              </a:r>
              <a:r>
                <a:rPr lang="de-DE" sz="2400" dirty="0" err="1"/>
                <a:t>households</a:t>
              </a:r>
              <a:r>
                <a:rPr lang="de-DE" sz="2400" dirty="0"/>
                <a:t>)</a:t>
              </a:r>
            </a:p>
          </p:txBody>
        </p:sp>
        <p:sp>
          <p:nvSpPr>
            <p:cNvPr id="7" name="Textfeld 6"/>
            <p:cNvSpPr txBox="1"/>
            <p:nvPr/>
          </p:nvSpPr>
          <p:spPr>
            <a:xfrm>
              <a:off x="2796100" y="2589537"/>
              <a:ext cx="1182839" cy="466206"/>
            </a:xfrm>
            <a:prstGeom prst="rect">
              <a:avLst/>
            </a:prstGeom>
            <a:solidFill>
              <a:schemeClr val="bg1"/>
            </a:solidFill>
            <a:ln>
              <a:noFill/>
            </a:ln>
          </p:spPr>
          <p:txBody>
            <a:bodyPr wrap="square" rtlCol="0">
              <a:spAutoFit/>
            </a:bodyPr>
            <a:lstStyle/>
            <a:p>
              <a:r>
                <a:rPr lang="de-DE" sz="1600" dirty="0"/>
                <a:t>West-Germany</a:t>
              </a:r>
            </a:p>
            <a:p>
              <a:r>
                <a:rPr lang="de-DE" sz="1600" dirty="0"/>
                <a:t>Germany</a:t>
              </a:r>
            </a:p>
          </p:txBody>
        </p:sp>
      </p:grpSp>
    </p:spTree>
    <p:extLst>
      <p:ext uri="{BB962C8B-B14F-4D97-AF65-F5344CB8AC3E}">
        <p14:creationId xmlns:p14="http://schemas.microsoft.com/office/powerpoint/2010/main" val="258938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querschuesse.de/wp-content/uploads/2011/05/1a128-450x364.jpg"/>
          <p:cNvSpPr>
            <a:spLocks noChangeAspect="1" noChangeArrowheads="1"/>
          </p:cNvSpPr>
          <p:nvPr/>
        </p:nvSpPr>
        <p:spPr bwMode="auto">
          <a:xfrm>
            <a:off x="155575" y="-1660525"/>
            <a:ext cx="4286250" cy="3467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Textfeld 2"/>
          <p:cNvSpPr txBox="1"/>
          <p:nvPr/>
        </p:nvSpPr>
        <p:spPr>
          <a:xfrm>
            <a:off x="838200" y="228600"/>
            <a:ext cx="4001492" cy="523220"/>
          </a:xfrm>
          <a:prstGeom prst="rect">
            <a:avLst/>
          </a:prstGeom>
          <a:noFill/>
        </p:spPr>
        <p:txBody>
          <a:bodyPr wrap="square" rtlCol="0">
            <a:spAutoFit/>
          </a:bodyPr>
          <a:lstStyle/>
          <a:p>
            <a:r>
              <a:rPr lang="de-DE" sz="2800" b="1" dirty="0"/>
              <a:t>The German Approach</a:t>
            </a:r>
          </a:p>
        </p:txBody>
      </p:sp>
      <p:pic>
        <p:nvPicPr>
          <p:cNvPr id="5" name="Onlinemedien 4">
            <a:hlinkClick r:id="" action="ppaction://media"/>
            <a:extLst>
              <a:ext uri="{FF2B5EF4-FFF2-40B4-BE49-F238E27FC236}">
                <a16:creationId xmlns:a16="http://schemas.microsoft.com/office/drawing/2014/main" id="{29A500A4-1F0C-48CE-82F8-7E4619231878}"/>
              </a:ext>
            </a:extLst>
          </p:cNvPr>
          <p:cNvPicPr>
            <a:picLocks noRot="1" noChangeAspect="1"/>
          </p:cNvPicPr>
          <p:nvPr>
            <a:videoFile r:link="rId1"/>
          </p:nvPr>
        </p:nvPicPr>
        <p:blipFill>
          <a:blip r:embed="rId3"/>
          <a:stretch>
            <a:fillRect/>
          </a:stretch>
        </p:blipFill>
        <p:spPr>
          <a:xfrm>
            <a:off x="237067" y="990600"/>
            <a:ext cx="8751358" cy="4922639"/>
          </a:xfrm>
          <a:prstGeom prst="rect">
            <a:avLst/>
          </a:prstGeom>
        </p:spPr>
      </p:pic>
    </p:spTree>
    <p:extLst>
      <p:ext uri="{BB962C8B-B14F-4D97-AF65-F5344CB8AC3E}">
        <p14:creationId xmlns:p14="http://schemas.microsoft.com/office/powerpoint/2010/main" val="925838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22" y="2320483"/>
            <a:ext cx="7543800" cy="540634"/>
          </a:xfrm>
        </p:spPr>
        <p:txBody>
          <a:bodyPr>
            <a:normAutofit/>
          </a:bodyPr>
          <a:lstStyle/>
          <a:p>
            <a:r>
              <a:rPr lang="en-US" sz="3200" dirty="0"/>
              <a:t>Average working Hours per year</a:t>
            </a:r>
          </a:p>
        </p:txBody>
      </p:sp>
      <p:sp>
        <p:nvSpPr>
          <p:cNvPr id="3" name="Content Placeholder 2"/>
          <p:cNvSpPr>
            <a:spLocks noGrp="1"/>
          </p:cNvSpPr>
          <p:nvPr>
            <p:ph idx="1"/>
          </p:nvPr>
        </p:nvSpPr>
        <p:spPr>
          <a:xfrm>
            <a:off x="762000" y="1828800"/>
            <a:ext cx="7543801" cy="533400"/>
          </a:xfrm>
        </p:spPr>
        <p:txBody>
          <a:bodyPr/>
          <a:lstStyle/>
          <a:p>
            <a:r>
              <a:rPr lang="en-US" dirty="0">
                <a:hlinkClick r:id="rId3"/>
              </a:rPr>
              <a:t>http://stats.oecd.org/index.aspx?DataSetCode=ANHRS</a:t>
            </a:r>
            <a:endParaRPr lang="en-US" dirty="0"/>
          </a:p>
          <a:p>
            <a:endParaRPr lang="en-US" dirty="0"/>
          </a:p>
        </p:txBody>
      </p:sp>
      <p:pic>
        <p:nvPicPr>
          <p:cNvPr id="4" name="Picture 3"/>
          <p:cNvPicPr>
            <a:picLocks noChangeAspect="1"/>
          </p:cNvPicPr>
          <p:nvPr/>
        </p:nvPicPr>
        <p:blipFill>
          <a:blip r:embed="rId4"/>
          <a:stretch>
            <a:fillRect/>
          </a:stretch>
        </p:blipFill>
        <p:spPr>
          <a:xfrm>
            <a:off x="685800" y="657668"/>
            <a:ext cx="8690699" cy="942532"/>
          </a:xfrm>
          <a:prstGeom prst="rect">
            <a:avLst/>
          </a:prstGeom>
        </p:spPr>
      </p:pic>
      <p:pic>
        <p:nvPicPr>
          <p:cNvPr id="5" name="Grafik 4">
            <a:extLst>
              <a:ext uri="{FF2B5EF4-FFF2-40B4-BE49-F238E27FC236}">
                <a16:creationId xmlns:a16="http://schemas.microsoft.com/office/drawing/2014/main" id="{3738DCF9-A139-4A83-A792-9983E63A3F2D}"/>
              </a:ext>
            </a:extLst>
          </p:cNvPr>
          <p:cNvPicPr>
            <a:picLocks noChangeAspect="1"/>
          </p:cNvPicPr>
          <p:nvPr/>
        </p:nvPicPr>
        <p:blipFill>
          <a:blip r:embed="rId5"/>
          <a:stretch>
            <a:fillRect/>
          </a:stretch>
        </p:blipFill>
        <p:spPr>
          <a:xfrm>
            <a:off x="3819433" y="3107496"/>
            <a:ext cx="2849911" cy="1480186"/>
          </a:xfrm>
          <a:prstGeom prst="rect">
            <a:avLst/>
          </a:prstGeom>
        </p:spPr>
      </p:pic>
      <p:pic>
        <p:nvPicPr>
          <p:cNvPr id="6" name="Grafik 5">
            <a:extLst>
              <a:ext uri="{FF2B5EF4-FFF2-40B4-BE49-F238E27FC236}">
                <a16:creationId xmlns:a16="http://schemas.microsoft.com/office/drawing/2014/main" id="{CD8B1874-FEF3-4AF1-A575-81F98A8F0835}"/>
              </a:ext>
            </a:extLst>
          </p:cNvPr>
          <p:cNvPicPr>
            <a:picLocks noChangeAspect="1"/>
          </p:cNvPicPr>
          <p:nvPr/>
        </p:nvPicPr>
        <p:blipFill>
          <a:blip r:embed="rId6"/>
          <a:stretch>
            <a:fillRect/>
          </a:stretch>
        </p:blipFill>
        <p:spPr>
          <a:xfrm>
            <a:off x="6671452" y="3089574"/>
            <a:ext cx="1524000" cy="1501587"/>
          </a:xfrm>
          <a:prstGeom prst="rect">
            <a:avLst/>
          </a:prstGeom>
        </p:spPr>
      </p:pic>
      <p:pic>
        <p:nvPicPr>
          <p:cNvPr id="7" name="Grafik 6">
            <a:extLst>
              <a:ext uri="{FF2B5EF4-FFF2-40B4-BE49-F238E27FC236}">
                <a16:creationId xmlns:a16="http://schemas.microsoft.com/office/drawing/2014/main" id="{FE111D23-52B6-4FFD-A482-0FC124AEBF1D}"/>
              </a:ext>
            </a:extLst>
          </p:cNvPr>
          <p:cNvPicPr>
            <a:picLocks noChangeAspect="1"/>
          </p:cNvPicPr>
          <p:nvPr/>
        </p:nvPicPr>
        <p:blipFill>
          <a:blip r:embed="rId7"/>
          <a:stretch>
            <a:fillRect/>
          </a:stretch>
        </p:blipFill>
        <p:spPr>
          <a:xfrm>
            <a:off x="6696269" y="2819400"/>
            <a:ext cx="1524000" cy="233606"/>
          </a:xfrm>
          <a:prstGeom prst="rect">
            <a:avLst/>
          </a:prstGeom>
        </p:spPr>
      </p:pic>
      <p:pic>
        <p:nvPicPr>
          <p:cNvPr id="8" name="Grafik 7">
            <a:extLst>
              <a:ext uri="{FF2B5EF4-FFF2-40B4-BE49-F238E27FC236}">
                <a16:creationId xmlns:a16="http://schemas.microsoft.com/office/drawing/2014/main" id="{342EC8EF-2AD2-40FD-8D68-F7FD47F4EE94}"/>
              </a:ext>
            </a:extLst>
          </p:cNvPr>
          <p:cNvPicPr>
            <a:picLocks noChangeAspect="1"/>
          </p:cNvPicPr>
          <p:nvPr/>
        </p:nvPicPr>
        <p:blipFill>
          <a:blip r:embed="rId8"/>
          <a:stretch>
            <a:fillRect/>
          </a:stretch>
        </p:blipFill>
        <p:spPr>
          <a:xfrm>
            <a:off x="3854992" y="4857374"/>
            <a:ext cx="2829118" cy="1199898"/>
          </a:xfrm>
          <a:prstGeom prst="rect">
            <a:avLst/>
          </a:prstGeom>
        </p:spPr>
      </p:pic>
      <p:pic>
        <p:nvPicPr>
          <p:cNvPr id="9" name="Grafik 8">
            <a:extLst>
              <a:ext uri="{FF2B5EF4-FFF2-40B4-BE49-F238E27FC236}">
                <a16:creationId xmlns:a16="http://schemas.microsoft.com/office/drawing/2014/main" id="{68CF71DD-B298-45B6-B7F2-959C2D734418}"/>
              </a:ext>
            </a:extLst>
          </p:cNvPr>
          <p:cNvPicPr>
            <a:picLocks noChangeAspect="1"/>
          </p:cNvPicPr>
          <p:nvPr/>
        </p:nvPicPr>
        <p:blipFill>
          <a:blip r:embed="rId9"/>
          <a:stretch>
            <a:fillRect/>
          </a:stretch>
        </p:blipFill>
        <p:spPr>
          <a:xfrm>
            <a:off x="6671452" y="4847214"/>
            <a:ext cx="1519629" cy="1222310"/>
          </a:xfrm>
          <a:prstGeom prst="rect">
            <a:avLst/>
          </a:prstGeom>
        </p:spPr>
      </p:pic>
      <p:pic>
        <p:nvPicPr>
          <p:cNvPr id="10" name="Grafik 9">
            <a:extLst>
              <a:ext uri="{FF2B5EF4-FFF2-40B4-BE49-F238E27FC236}">
                <a16:creationId xmlns:a16="http://schemas.microsoft.com/office/drawing/2014/main" id="{15552337-CC74-42DD-92F4-0569CA164228}"/>
              </a:ext>
            </a:extLst>
          </p:cNvPr>
          <p:cNvPicPr>
            <a:picLocks noChangeAspect="1"/>
          </p:cNvPicPr>
          <p:nvPr/>
        </p:nvPicPr>
        <p:blipFill>
          <a:blip r:embed="rId10"/>
          <a:stretch>
            <a:fillRect/>
          </a:stretch>
        </p:blipFill>
        <p:spPr>
          <a:xfrm>
            <a:off x="3834672" y="4609092"/>
            <a:ext cx="2829117" cy="230277"/>
          </a:xfrm>
          <a:prstGeom prst="rect">
            <a:avLst/>
          </a:prstGeom>
        </p:spPr>
      </p:pic>
      <p:pic>
        <p:nvPicPr>
          <p:cNvPr id="11" name="Grafik 10">
            <a:extLst>
              <a:ext uri="{FF2B5EF4-FFF2-40B4-BE49-F238E27FC236}">
                <a16:creationId xmlns:a16="http://schemas.microsoft.com/office/drawing/2014/main" id="{CA05A592-FD82-4E30-BCB7-037E6D6C3A61}"/>
              </a:ext>
            </a:extLst>
          </p:cNvPr>
          <p:cNvPicPr>
            <a:picLocks noChangeAspect="1"/>
          </p:cNvPicPr>
          <p:nvPr/>
        </p:nvPicPr>
        <p:blipFill>
          <a:blip r:embed="rId11"/>
          <a:stretch>
            <a:fillRect/>
          </a:stretch>
        </p:blipFill>
        <p:spPr>
          <a:xfrm>
            <a:off x="6654799" y="4586081"/>
            <a:ext cx="1539055" cy="265319"/>
          </a:xfrm>
          <a:prstGeom prst="rect">
            <a:avLst/>
          </a:prstGeom>
        </p:spPr>
      </p:pic>
    </p:spTree>
    <p:extLst>
      <p:ext uri="{BB962C8B-B14F-4D97-AF65-F5344CB8AC3E}">
        <p14:creationId xmlns:p14="http://schemas.microsoft.com/office/powerpoint/2010/main" val="144954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32015-4ED1-42D6-8F80-2D8E57627110}"/>
              </a:ext>
            </a:extLst>
          </p:cNvPr>
          <p:cNvSpPr>
            <a:spLocks noGrp="1"/>
          </p:cNvSpPr>
          <p:nvPr>
            <p:ph type="title"/>
          </p:nvPr>
        </p:nvSpPr>
        <p:spPr/>
        <p:txBody>
          <a:bodyPr/>
          <a:lstStyle/>
          <a:p>
            <a:r>
              <a:rPr lang="en-US" b="1" dirty="0"/>
              <a:t>Gert Hofstede´s Highlights</a:t>
            </a:r>
          </a:p>
        </p:txBody>
      </p:sp>
      <p:sp>
        <p:nvSpPr>
          <p:cNvPr id="3" name="Inhaltsplatzhalter 2">
            <a:extLst>
              <a:ext uri="{FF2B5EF4-FFF2-40B4-BE49-F238E27FC236}">
                <a16:creationId xmlns:a16="http://schemas.microsoft.com/office/drawing/2014/main" id="{D021DD82-3FCB-4B7B-BD13-67FFEB0197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15474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571750" y="2171700"/>
            <a:ext cx="4572000" cy="3257550"/>
          </a:xfrm>
          <a:prstGeom prs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4" name="TextBox 3"/>
          <p:cNvSpPr txBox="1"/>
          <p:nvPr/>
        </p:nvSpPr>
        <p:spPr>
          <a:xfrm>
            <a:off x="4286250" y="2825549"/>
            <a:ext cx="1600200" cy="369332"/>
          </a:xfrm>
          <a:prstGeom prst="rect">
            <a:avLst/>
          </a:prstGeom>
          <a:noFill/>
        </p:spPr>
        <p:txBody>
          <a:bodyPr wrap="square" rtlCol="0">
            <a:spAutoFit/>
          </a:bodyPr>
          <a:lstStyle/>
          <a:p>
            <a:pPr defTabSz="342900"/>
            <a:r>
              <a:rPr lang="en-US" dirty="0">
                <a:solidFill>
                  <a:srgbClr val="000000"/>
                </a:solidFill>
              </a:rPr>
              <a:t>Personality</a:t>
            </a:r>
          </a:p>
        </p:txBody>
      </p:sp>
      <p:cxnSp>
        <p:nvCxnSpPr>
          <p:cNvPr id="6" name="Straight Connector 5"/>
          <p:cNvCxnSpPr/>
          <p:nvPr/>
        </p:nvCxnSpPr>
        <p:spPr>
          <a:xfrm>
            <a:off x="4114800" y="3305949"/>
            <a:ext cx="1543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86150" y="4171950"/>
            <a:ext cx="280035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29100" y="3602608"/>
            <a:ext cx="1469572" cy="507831"/>
          </a:xfrm>
          <a:prstGeom prst="rect">
            <a:avLst/>
          </a:prstGeom>
          <a:noFill/>
        </p:spPr>
        <p:txBody>
          <a:bodyPr wrap="square" rtlCol="0">
            <a:spAutoFit/>
          </a:bodyPr>
          <a:lstStyle/>
          <a:p>
            <a:pPr defTabSz="342900"/>
            <a:r>
              <a:rPr lang="en-US" sz="2700" dirty="0">
                <a:solidFill>
                  <a:srgbClr val="000000"/>
                </a:solidFill>
              </a:rPr>
              <a:t>Culture</a:t>
            </a:r>
          </a:p>
        </p:txBody>
      </p:sp>
      <p:sp>
        <p:nvSpPr>
          <p:cNvPr id="10" name="TextBox 9"/>
          <p:cNvSpPr txBox="1"/>
          <p:nvPr/>
        </p:nvSpPr>
        <p:spPr>
          <a:xfrm>
            <a:off x="3286125" y="4578698"/>
            <a:ext cx="2743200" cy="507831"/>
          </a:xfrm>
          <a:prstGeom prst="rect">
            <a:avLst/>
          </a:prstGeom>
          <a:noFill/>
        </p:spPr>
        <p:txBody>
          <a:bodyPr wrap="square" rtlCol="0">
            <a:spAutoFit/>
          </a:bodyPr>
          <a:lstStyle/>
          <a:p>
            <a:pPr defTabSz="342900"/>
            <a:r>
              <a:rPr lang="en-US" sz="2700" dirty="0">
                <a:solidFill>
                  <a:srgbClr val="000000"/>
                </a:solidFill>
              </a:rPr>
              <a:t>      Human Nature</a:t>
            </a:r>
          </a:p>
        </p:txBody>
      </p:sp>
      <p:sp>
        <p:nvSpPr>
          <p:cNvPr id="11" name="TextBox 10"/>
          <p:cNvSpPr txBox="1"/>
          <p:nvPr/>
        </p:nvSpPr>
        <p:spPr>
          <a:xfrm>
            <a:off x="1447800" y="4626371"/>
            <a:ext cx="1447800" cy="461665"/>
          </a:xfrm>
          <a:prstGeom prst="rect">
            <a:avLst/>
          </a:prstGeom>
          <a:noFill/>
        </p:spPr>
        <p:txBody>
          <a:bodyPr wrap="square" rtlCol="0">
            <a:spAutoFit/>
          </a:bodyPr>
          <a:lstStyle/>
          <a:p>
            <a:pPr defTabSz="342900"/>
            <a:r>
              <a:rPr lang="en-US" sz="2400" dirty="0">
                <a:solidFill>
                  <a:srgbClr val="000000"/>
                </a:solidFill>
              </a:rPr>
              <a:t>Universal</a:t>
            </a:r>
          </a:p>
        </p:txBody>
      </p:sp>
      <p:sp>
        <p:nvSpPr>
          <p:cNvPr id="12" name="TextBox 11"/>
          <p:cNvSpPr txBox="1"/>
          <p:nvPr/>
        </p:nvSpPr>
        <p:spPr>
          <a:xfrm>
            <a:off x="6841490" y="4601780"/>
            <a:ext cx="1322294" cy="461665"/>
          </a:xfrm>
          <a:prstGeom prst="rect">
            <a:avLst/>
          </a:prstGeom>
          <a:noFill/>
        </p:spPr>
        <p:txBody>
          <a:bodyPr wrap="square" rtlCol="0">
            <a:spAutoFit/>
          </a:bodyPr>
          <a:lstStyle/>
          <a:p>
            <a:pPr defTabSz="342900"/>
            <a:r>
              <a:rPr lang="en-US" sz="2400" dirty="0">
                <a:solidFill>
                  <a:srgbClr val="000000"/>
                </a:solidFill>
              </a:rPr>
              <a:t>Inherited</a:t>
            </a:r>
          </a:p>
        </p:txBody>
      </p:sp>
      <p:sp>
        <p:nvSpPr>
          <p:cNvPr id="13" name="TextBox 12"/>
          <p:cNvSpPr txBox="1"/>
          <p:nvPr/>
        </p:nvSpPr>
        <p:spPr>
          <a:xfrm>
            <a:off x="1204232" y="3452583"/>
            <a:ext cx="2462893" cy="461665"/>
          </a:xfrm>
          <a:prstGeom prst="rect">
            <a:avLst/>
          </a:prstGeom>
          <a:noFill/>
        </p:spPr>
        <p:txBody>
          <a:bodyPr wrap="square" rtlCol="0">
            <a:spAutoFit/>
          </a:bodyPr>
          <a:lstStyle/>
          <a:p>
            <a:pPr defTabSz="342900"/>
            <a:r>
              <a:rPr lang="en-US" sz="2400" dirty="0">
                <a:solidFill>
                  <a:srgbClr val="000000"/>
                </a:solidFill>
              </a:rPr>
              <a:t>Specific to a group</a:t>
            </a:r>
          </a:p>
        </p:txBody>
      </p:sp>
      <p:sp>
        <p:nvSpPr>
          <p:cNvPr id="14" name="TextBox 13"/>
          <p:cNvSpPr txBox="1"/>
          <p:nvPr/>
        </p:nvSpPr>
        <p:spPr>
          <a:xfrm>
            <a:off x="6093759" y="3486150"/>
            <a:ext cx="1369358" cy="461665"/>
          </a:xfrm>
          <a:prstGeom prst="rect">
            <a:avLst/>
          </a:prstGeom>
          <a:noFill/>
        </p:spPr>
        <p:txBody>
          <a:bodyPr wrap="square" rtlCol="0">
            <a:spAutoFit/>
          </a:bodyPr>
          <a:lstStyle/>
          <a:p>
            <a:pPr defTabSz="342900"/>
            <a:r>
              <a:rPr lang="en-US" sz="2400" dirty="0">
                <a:solidFill>
                  <a:srgbClr val="000000"/>
                </a:solidFill>
              </a:rPr>
              <a:t>Learned</a:t>
            </a:r>
          </a:p>
        </p:txBody>
      </p:sp>
      <p:sp>
        <p:nvSpPr>
          <p:cNvPr id="15" name="TextBox 14"/>
          <p:cNvSpPr txBox="1"/>
          <p:nvPr/>
        </p:nvSpPr>
        <p:spPr>
          <a:xfrm>
            <a:off x="5787054" y="2263542"/>
            <a:ext cx="1866713" cy="830997"/>
          </a:xfrm>
          <a:prstGeom prst="rect">
            <a:avLst/>
          </a:prstGeom>
          <a:noFill/>
        </p:spPr>
        <p:txBody>
          <a:bodyPr wrap="square" rtlCol="0">
            <a:spAutoFit/>
          </a:bodyPr>
          <a:lstStyle/>
          <a:p>
            <a:pPr defTabSz="342900"/>
            <a:r>
              <a:rPr lang="en-US" sz="2400" dirty="0">
                <a:solidFill>
                  <a:srgbClr val="000000"/>
                </a:solidFill>
              </a:rPr>
              <a:t>Inherited and learned</a:t>
            </a:r>
          </a:p>
        </p:txBody>
      </p:sp>
      <p:sp>
        <p:nvSpPr>
          <p:cNvPr id="16" name="TextBox 15"/>
          <p:cNvSpPr txBox="1"/>
          <p:nvPr/>
        </p:nvSpPr>
        <p:spPr>
          <a:xfrm>
            <a:off x="2252383" y="2392576"/>
            <a:ext cx="1976718" cy="830997"/>
          </a:xfrm>
          <a:prstGeom prst="rect">
            <a:avLst/>
          </a:prstGeom>
          <a:noFill/>
        </p:spPr>
        <p:txBody>
          <a:bodyPr wrap="square" rtlCol="0">
            <a:spAutoFit/>
          </a:bodyPr>
          <a:lstStyle/>
          <a:p>
            <a:pPr defTabSz="342900"/>
            <a:r>
              <a:rPr lang="en-US" sz="2400" dirty="0">
                <a:solidFill>
                  <a:srgbClr val="000000"/>
                </a:solidFill>
              </a:rPr>
              <a:t>Specific to an individual</a:t>
            </a:r>
          </a:p>
        </p:txBody>
      </p:sp>
      <p:sp>
        <p:nvSpPr>
          <p:cNvPr id="17" name="TextBox 16"/>
          <p:cNvSpPr txBox="1"/>
          <p:nvPr/>
        </p:nvSpPr>
        <p:spPr>
          <a:xfrm>
            <a:off x="1687286" y="990171"/>
            <a:ext cx="6553199" cy="523220"/>
          </a:xfrm>
          <a:prstGeom prst="rect">
            <a:avLst/>
          </a:prstGeom>
          <a:noFill/>
        </p:spPr>
        <p:txBody>
          <a:bodyPr wrap="square" rtlCol="0">
            <a:spAutoFit/>
          </a:bodyPr>
          <a:lstStyle/>
          <a:p>
            <a:pPr algn="ctr" defTabSz="342900"/>
            <a:r>
              <a:rPr lang="en-US" sz="2800" i="1" dirty="0">
                <a:solidFill>
                  <a:srgbClr val="000000"/>
                </a:solidFill>
              </a:rPr>
              <a:t>Three levels of unique mental programming</a:t>
            </a:r>
          </a:p>
        </p:txBody>
      </p:sp>
      <p:sp>
        <p:nvSpPr>
          <p:cNvPr id="18" name="TextBox 17"/>
          <p:cNvSpPr txBox="1"/>
          <p:nvPr/>
        </p:nvSpPr>
        <p:spPr>
          <a:xfrm>
            <a:off x="4886325" y="5598440"/>
            <a:ext cx="2000250" cy="369332"/>
          </a:xfrm>
          <a:prstGeom prst="rect">
            <a:avLst/>
          </a:prstGeom>
          <a:noFill/>
        </p:spPr>
        <p:txBody>
          <a:bodyPr wrap="square" rtlCol="0">
            <a:spAutoFit/>
          </a:bodyPr>
          <a:lstStyle/>
          <a:p>
            <a:pPr defTabSz="342900"/>
            <a:r>
              <a:rPr lang="en-US" b="1" dirty="0">
                <a:solidFill>
                  <a:srgbClr val="000000"/>
                </a:solidFill>
              </a:rPr>
              <a:t>Hofstede, 2010</a:t>
            </a:r>
          </a:p>
        </p:txBody>
      </p:sp>
    </p:spTree>
    <p:extLst>
      <p:ext uri="{BB962C8B-B14F-4D97-AF65-F5344CB8AC3E}">
        <p14:creationId xmlns:p14="http://schemas.microsoft.com/office/powerpoint/2010/main" val="3525594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3452"/>
            <a:ext cx="7886700" cy="841861"/>
          </a:xfrm>
        </p:spPr>
        <p:txBody>
          <a:bodyPr>
            <a:normAutofit fontScale="90000"/>
          </a:bodyPr>
          <a:lstStyle/>
          <a:p>
            <a:r>
              <a:rPr lang="en-US" sz="3675" b="1" dirty="0">
                <a:latin typeface="+mn-lt"/>
              </a:rPr>
              <a:t>Cultural Dimensions</a:t>
            </a:r>
            <a:r>
              <a:rPr lang="en-US" b="1" dirty="0"/>
              <a:t/>
            </a:r>
            <a:br>
              <a:rPr lang="en-US" b="1" dirty="0"/>
            </a:br>
            <a:r>
              <a:rPr lang="en-US" sz="1650" dirty="0"/>
              <a:t>Geert Hofstede, early 1970s</a:t>
            </a:r>
            <a:r>
              <a:rPr lang="en-US" dirty="0"/>
              <a:t/>
            </a:r>
            <a:br>
              <a:rPr lang="en-US" dirty="0"/>
            </a:br>
            <a:endParaRPr lang="en-US" b="1" dirty="0"/>
          </a:p>
        </p:txBody>
      </p:sp>
      <p:sp>
        <p:nvSpPr>
          <p:cNvPr id="3" name="Content Placeholder 2"/>
          <p:cNvSpPr>
            <a:spLocks noGrp="1"/>
          </p:cNvSpPr>
          <p:nvPr>
            <p:ph idx="1"/>
          </p:nvPr>
        </p:nvSpPr>
        <p:spPr>
          <a:xfrm>
            <a:off x="628650" y="1952483"/>
            <a:ext cx="7886700" cy="3537490"/>
          </a:xfrm>
        </p:spPr>
        <p:txBody>
          <a:bodyPr anchor="ctr">
            <a:normAutofit/>
          </a:bodyPr>
          <a:lstStyle/>
          <a:p>
            <a:pPr marL="0" indent="0" algn="ctr">
              <a:buNone/>
            </a:pPr>
            <a:r>
              <a:rPr lang="en-US" b="1" dirty="0">
                <a:solidFill>
                  <a:schemeClr val="tx1"/>
                </a:solidFill>
              </a:rPr>
              <a:t>High Power Distance Index ---------------------------- Low Power Distance Index</a:t>
            </a:r>
          </a:p>
          <a:p>
            <a:pPr marL="0" indent="0" algn="ctr">
              <a:buNone/>
            </a:pPr>
            <a:r>
              <a:rPr lang="en-US" b="1" dirty="0">
                <a:solidFill>
                  <a:schemeClr val="tx1"/>
                </a:solidFill>
              </a:rPr>
              <a:t>Individualism ------------------------------------------------------------------ Collectivism</a:t>
            </a:r>
          </a:p>
          <a:p>
            <a:pPr marL="0" indent="0" algn="ctr">
              <a:buNone/>
            </a:pPr>
            <a:r>
              <a:rPr lang="en-US" b="1" dirty="0">
                <a:solidFill>
                  <a:schemeClr val="tx1"/>
                </a:solidFill>
              </a:rPr>
              <a:t>Skeptical attitude toward uncertainty --- Positive attitude toward uncertainty</a:t>
            </a:r>
          </a:p>
          <a:p>
            <a:pPr marL="0" indent="0" algn="ctr">
              <a:buNone/>
            </a:pPr>
            <a:r>
              <a:rPr lang="en-US" b="1" dirty="0">
                <a:solidFill>
                  <a:schemeClr val="tx1"/>
                </a:solidFill>
              </a:rPr>
              <a:t>Masculinity ----------------------------------------------------------------------- Femininity</a:t>
            </a:r>
          </a:p>
          <a:p>
            <a:pPr marL="0" indent="0" algn="ctr">
              <a:buNone/>
            </a:pPr>
            <a:r>
              <a:rPr lang="en-US" b="1" dirty="0">
                <a:solidFill>
                  <a:schemeClr val="tx1"/>
                </a:solidFill>
              </a:rPr>
              <a:t>Long-term orientation ---------------------------------------- Short-term orientation</a:t>
            </a:r>
          </a:p>
          <a:p>
            <a:pPr marL="0" indent="0" algn="ctr">
              <a:buNone/>
            </a:pPr>
            <a:r>
              <a:rPr lang="en-US" b="1" dirty="0">
                <a:solidFill>
                  <a:schemeClr val="tx1"/>
                </a:solidFill>
              </a:rPr>
              <a:t>Indulgence ------------------------------------------------------------------------- Restraint</a:t>
            </a:r>
          </a:p>
        </p:txBody>
      </p:sp>
    </p:spTree>
    <p:extLst>
      <p:ext uri="{BB962C8B-B14F-4D97-AF65-F5344CB8AC3E}">
        <p14:creationId xmlns:p14="http://schemas.microsoft.com/office/powerpoint/2010/main" val="144440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mn-lt"/>
              </a:rPr>
              <a:t>Levels</a:t>
            </a:r>
            <a:r>
              <a:rPr lang="en-US" dirty="0"/>
              <a:t> Group Activity – Level FOUR Reflection</a:t>
            </a:r>
          </a:p>
        </p:txBody>
      </p:sp>
      <p:sp>
        <p:nvSpPr>
          <p:cNvPr id="3" name="Content Placeholder 2"/>
          <p:cNvSpPr>
            <a:spLocks noGrp="1"/>
          </p:cNvSpPr>
          <p:nvPr>
            <p:ph idx="1"/>
          </p:nvPr>
        </p:nvSpPr>
        <p:spPr>
          <a:xfrm>
            <a:off x="822325" y="2241948"/>
            <a:ext cx="7928136" cy="3017044"/>
          </a:xfrm>
        </p:spPr>
        <p:txBody>
          <a:bodyPr/>
          <a:lstStyle/>
          <a:p>
            <a:pPr marL="0" indent="0">
              <a:buClrTx/>
              <a:buSzPct val="120000"/>
              <a:buNone/>
            </a:pPr>
            <a:r>
              <a:rPr lang="en-US" sz="1800" dirty="0"/>
              <a:t>As a group, answer the following questions and be prepared to share your answers with the class:</a:t>
            </a:r>
          </a:p>
          <a:p>
            <a:pPr marL="609600" lvl="2" indent="-342900">
              <a:buClrTx/>
              <a:buSzPct val="120000"/>
              <a:buFont typeface="Wingdings" panose="05000000000000000000" pitchFamily="2" charset="2"/>
              <a:buChar char="§"/>
            </a:pPr>
            <a:r>
              <a:rPr lang="en-US" sz="1800" dirty="0"/>
              <a:t>How did this make you feel?</a:t>
            </a:r>
          </a:p>
          <a:p>
            <a:pPr marL="609600" lvl="2" indent="-342900">
              <a:buClrTx/>
              <a:buSzPct val="120000"/>
              <a:buFont typeface="Wingdings" panose="05000000000000000000" pitchFamily="2" charset="2"/>
              <a:buChar char="§"/>
            </a:pPr>
            <a:r>
              <a:rPr lang="en-US" sz="1800" dirty="0"/>
              <a:t>What emotions could you identify?</a:t>
            </a:r>
          </a:p>
          <a:p>
            <a:pPr marL="609600" lvl="2" indent="-342900">
              <a:buClrTx/>
              <a:buSzPct val="120000"/>
              <a:buFont typeface="Wingdings" panose="05000000000000000000" pitchFamily="2" charset="2"/>
              <a:buChar char="§"/>
            </a:pPr>
            <a:r>
              <a:rPr lang="en-US" sz="1800" dirty="0"/>
              <a:t>YOU ARE living at Level 4, what are your priorities?.... motivations?</a:t>
            </a:r>
          </a:p>
          <a:p>
            <a:pPr marL="609600" lvl="2" indent="-342900">
              <a:buClrTx/>
              <a:buSzPct val="120000"/>
              <a:buFont typeface="Wingdings" panose="05000000000000000000" pitchFamily="2" charset="2"/>
              <a:buChar char="§"/>
            </a:pPr>
            <a:r>
              <a:rPr lang="en-US" sz="1800" dirty="0"/>
              <a:t>How can you help those at Levels 1 &amp; 2?</a:t>
            </a: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6"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6F2057-2BCC-4323-84E0-ED91D273733D}" type="slidenum">
              <a:rPr kumimoji="0" lang="en-US" sz="9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744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457200"/>
            <a:ext cx="8493244" cy="5916688"/>
          </a:xfrm>
          <a:prstGeom prst="rect">
            <a:avLst/>
          </a:prstGeom>
        </p:spPr>
      </p:pic>
      <p:sp>
        <p:nvSpPr>
          <p:cNvPr id="3" name="Slide Number Placeholder 2"/>
          <p:cNvSpPr>
            <a:spLocks noGrp="1"/>
          </p:cNvSpPr>
          <p:nvPr>
            <p:ph type="sldNum" sz="quarter" idx="12"/>
          </p:nvPr>
        </p:nvSpPr>
        <p:spPr/>
        <p:txBody>
          <a:bodyPr/>
          <a:lstStyle/>
          <a:p>
            <a:fld id="{614C837A-859E-4495-9283-617E5062446B}" type="slidenum">
              <a:rPr lang="en-US" smtClean="0">
                <a:solidFill>
                  <a:srgbClr val="F0A22E">
                    <a:shade val="75000"/>
                  </a:srgbClr>
                </a:solidFill>
              </a:rPr>
              <a:pPr/>
              <a:t>30</a:t>
            </a:fld>
            <a:endParaRPr lang="en-US" dirty="0">
              <a:solidFill>
                <a:srgbClr val="F0A22E">
                  <a:shade val="75000"/>
                </a:srgbClr>
              </a:solidFill>
            </a:endParaRPr>
          </a:p>
        </p:txBody>
      </p:sp>
    </p:spTree>
    <p:extLst>
      <p:ext uri="{BB962C8B-B14F-4D97-AF65-F5344CB8AC3E}">
        <p14:creationId xmlns:p14="http://schemas.microsoft.com/office/powerpoint/2010/main" val="221373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237396"/>
          </a:xfrm>
        </p:spPr>
        <p:txBody>
          <a:bodyPr/>
          <a:lstStyle/>
          <a:p>
            <a:r>
              <a:rPr lang="en-US" b="1" dirty="0"/>
              <a:t>Power Distance Index (PDI) </a:t>
            </a:r>
          </a:p>
        </p:txBody>
      </p:sp>
      <p:sp>
        <p:nvSpPr>
          <p:cNvPr id="3" name="Content Placeholder 2"/>
          <p:cNvSpPr>
            <a:spLocks noGrp="1"/>
          </p:cNvSpPr>
          <p:nvPr>
            <p:ph idx="1"/>
          </p:nvPr>
        </p:nvSpPr>
        <p:spPr/>
        <p:txBody>
          <a:bodyPr>
            <a:noAutofit/>
          </a:bodyPr>
          <a:lstStyle/>
          <a:p>
            <a:pPr marL="0" indent="0">
              <a:buNone/>
            </a:pPr>
            <a:r>
              <a:rPr lang="en-US" sz="2400" b="1" u="sng" dirty="0"/>
              <a:t>High Power Distance:</a:t>
            </a:r>
          </a:p>
          <a:p>
            <a:pPr>
              <a:buFont typeface="Wingdings" panose="05000000000000000000" pitchFamily="2" charset="2"/>
              <a:buChar char="§"/>
            </a:pPr>
            <a:r>
              <a:rPr lang="en-US" sz="2400" b="1" dirty="0"/>
              <a:t>Less powerful members of a society accept and expect that power is distributed unequally. </a:t>
            </a:r>
          </a:p>
          <a:p>
            <a:pPr>
              <a:buFont typeface="Wingdings" panose="05000000000000000000" pitchFamily="2" charset="2"/>
              <a:buChar char="§"/>
            </a:pPr>
            <a:r>
              <a:rPr lang="en-US" sz="2400" b="1" dirty="0"/>
              <a:t>People in societies exhibiting a large degree of power distance accept a hierarchical order </a:t>
            </a:r>
          </a:p>
          <a:p>
            <a:pPr>
              <a:buFont typeface="Wingdings" panose="05000000000000000000" pitchFamily="2" charset="2"/>
              <a:buChar char="§"/>
            </a:pPr>
            <a:r>
              <a:rPr lang="en-US" sz="2400" b="1" dirty="0"/>
              <a:t>Everybody has a place and needs no further justification. </a:t>
            </a:r>
          </a:p>
          <a:p>
            <a:pPr marL="0" indent="0">
              <a:buNone/>
            </a:pPr>
            <a:r>
              <a:rPr lang="en-US" sz="2400" b="1" u="sng" dirty="0"/>
              <a:t>Low Power Distance:</a:t>
            </a:r>
          </a:p>
          <a:p>
            <a:pPr>
              <a:buFont typeface="Wingdings" panose="05000000000000000000" pitchFamily="2" charset="2"/>
              <a:buChar char="§"/>
            </a:pPr>
            <a:r>
              <a:rPr lang="en-US" sz="2400" b="1" dirty="0"/>
              <a:t> People strive to equalize the distribution of power and demand justification for inequalities of power.</a:t>
            </a:r>
            <a:br>
              <a:rPr lang="en-US" sz="2400" b="1" dirty="0"/>
            </a:br>
            <a:endParaRPr lang="en-US" sz="2400" b="1" dirty="0"/>
          </a:p>
          <a:p>
            <a:endParaRPr lang="en-US" sz="2400"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31</a:t>
            </a:fld>
            <a:endParaRPr lang="en-US" dirty="0">
              <a:solidFill>
                <a:srgbClr val="F0A22E">
                  <a:shade val="75000"/>
                </a:srgbClr>
              </a:solidFill>
            </a:endParaRPr>
          </a:p>
        </p:txBody>
      </p:sp>
    </p:spTree>
    <p:extLst>
      <p:ext uri="{BB962C8B-B14F-4D97-AF65-F5344CB8AC3E}">
        <p14:creationId xmlns:p14="http://schemas.microsoft.com/office/powerpoint/2010/main" val="345423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Examples of High Power Distance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b="1" dirty="0"/>
              <a:t>People are less likely to question the boss; students don’t question teachers</a:t>
            </a:r>
          </a:p>
          <a:p>
            <a:pPr>
              <a:buFont typeface="Wingdings" panose="05000000000000000000" pitchFamily="2" charset="2"/>
              <a:buChar char="§"/>
            </a:pPr>
            <a:r>
              <a:rPr lang="en-US" sz="2000" b="1" dirty="0"/>
              <a:t>Expressing your ideas openly could get you into trouble</a:t>
            </a:r>
          </a:p>
          <a:p>
            <a:pPr>
              <a:buFont typeface="Wingdings" panose="05000000000000000000" pitchFamily="2" charset="2"/>
              <a:buChar char="§"/>
            </a:pPr>
            <a:r>
              <a:rPr lang="en-US" sz="2000" b="1" dirty="0"/>
              <a:t>Workers prefer precise instructions from supervisors</a:t>
            </a:r>
          </a:p>
          <a:p>
            <a:pPr>
              <a:buFont typeface="Wingdings" panose="05000000000000000000" pitchFamily="2" charset="2"/>
              <a:buChar char="§"/>
            </a:pPr>
            <a:r>
              <a:rPr lang="en-US" sz="2000" b="1" dirty="0"/>
              <a:t>Bosses are independent; subordinates are dependent</a:t>
            </a:r>
          </a:p>
          <a:p>
            <a:pPr>
              <a:buFont typeface="Wingdings" panose="05000000000000000000" pitchFamily="2" charset="2"/>
              <a:buChar char="§"/>
            </a:pPr>
            <a:r>
              <a:rPr lang="en-US" sz="2000" b="1" dirty="0"/>
              <a:t>Elitism is more common and more easily tolerated; those in power have special privileges</a:t>
            </a:r>
          </a:p>
          <a:p>
            <a:pPr>
              <a:buFont typeface="Wingdings" panose="05000000000000000000" pitchFamily="2" charset="2"/>
              <a:buChar char="§"/>
            </a:pPr>
            <a:r>
              <a:rPr lang="en-US" sz="2000" b="1" dirty="0"/>
              <a:t>The chain of command is sacrosanct</a:t>
            </a:r>
          </a:p>
          <a:p>
            <a:pPr>
              <a:buFont typeface="Wingdings" panose="05000000000000000000" pitchFamily="2" charset="2"/>
              <a:buChar char="§"/>
            </a:pPr>
            <a:r>
              <a:rPr lang="en-US" sz="2000" b="1" dirty="0"/>
              <a:t>Authoritarian and paternalistic management style is more common</a:t>
            </a:r>
          </a:p>
          <a:p>
            <a:pPr>
              <a:buFont typeface="Wingdings" panose="05000000000000000000" pitchFamily="2" charset="2"/>
              <a:buChar char="§"/>
            </a:pPr>
            <a:r>
              <a:rPr lang="en-US" sz="2000" b="1" dirty="0"/>
              <a:t>Interaction between boss and subordinate is formal</a:t>
            </a:r>
          </a:p>
        </p:txBody>
      </p:sp>
    </p:spTree>
    <p:extLst>
      <p:ext uri="{BB962C8B-B14F-4D97-AF65-F5344CB8AC3E}">
        <p14:creationId xmlns:p14="http://schemas.microsoft.com/office/powerpoint/2010/main" val="358441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Examples of Low Power Distance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b="1" dirty="0"/>
              <a:t>Expressing your ideas openly is encouraged</a:t>
            </a:r>
          </a:p>
          <a:p>
            <a:pPr>
              <a:buFont typeface="Wingdings" panose="05000000000000000000" pitchFamily="2" charset="2"/>
              <a:buChar char="§"/>
            </a:pPr>
            <a:r>
              <a:rPr lang="en-US" sz="2000" b="1" dirty="0"/>
              <a:t>Subordinates and bosses are interdependent</a:t>
            </a:r>
          </a:p>
          <a:p>
            <a:pPr>
              <a:buFont typeface="Wingdings" panose="05000000000000000000" pitchFamily="2" charset="2"/>
              <a:buChar char="§"/>
            </a:pPr>
            <a:r>
              <a:rPr lang="en-US" sz="2000" b="1" dirty="0"/>
              <a:t>Consultative and democratic management style is more common</a:t>
            </a:r>
          </a:p>
          <a:p>
            <a:pPr>
              <a:buFont typeface="Wingdings" panose="05000000000000000000" pitchFamily="2" charset="2"/>
              <a:buChar char="§"/>
            </a:pPr>
            <a:r>
              <a:rPr lang="en-US" sz="2000" b="1" dirty="0"/>
              <a:t>Interaction between boss and subordinate is more informal</a:t>
            </a:r>
          </a:p>
        </p:txBody>
      </p:sp>
    </p:spTree>
    <p:extLst>
      <p:ext uri="{BB962C8B-B14F-4D97-AF65-F5344CB8AC3E}">
        <p14:creationId xmlns:p14="http://schemas.microsoft.com/office/powerpoint/2010/main" val="191111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974" y="1471539"/>
            <a:ext cx="5757426" cy="4322820"/>
          </a:xfrm>
        </p:spPr>
      </p:pic>
      <p:sp>
        <p:nvSpPr>
          <p:cNvPr id="2" name="Title 1"/>
          <p:cNvSpPr>
            <a:spLocks noGrp="1"/>
          </p:cNvSpPr>
          <p:nvPr>
            <p:ph type="title"/>
          </p:nvPr>
        </p:nvSpPr>
        <p:spPr>
          <a:xfrm>
            <a:off x="276726" y="869407"/>
            <a:ext cx="7886700" cy="994172"/>
          </a:xfrm>
        </p:spPr>
        <p:txBody>
          <a:bodyPr/>
          <a:lstStyle/>
          <a:p>
            <a:r>
              <a:rPr lang="en-US" b="1" dirty="0"/>
              <a:t>Power Distance Index</a:t>
            </a:r>
          </a:p>
        </p:txBody>
      </p:sp>
      <p:sp>
        <p:nvSpPr>
          <p:cNvPr id="7" name="Content Placeholder 2"/>
          <p:cNvSpPr txBox="1">
            <a:spLocks/>
          </p:cNvSpPr>
          <p:nvPr/>
        </p:nvSpPr>
        <p:spPr>
          <a:xfrm>
            <a:off x="5562600" y="304800"/>
            <a:ext cx="3276600" cy="4568198"/>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None/>
            </a:pPr>
            <a:r>
              <a:rPr lang="en-US" sz="1200" b="1" dirty="0"/>
              <a:t>Country</a:t>
            </a:r>
            <a:r>
              <a:rPr lang="en-US" sz="1200" dirty="0"/>
              <a:t>			</a:t>
            </a:r>
            <a:r>
              <a:rPr lang="en-US" sz="1200" b="1" dirty="0"/>
              <a:t>PDI</a:t>
            </a:r>
            <a:endParaRPr lang="en-US" sz="1200" dirty="0"/>
          </a:p>
          <a:p>
            <a:pPr marL="342900" lvl="1" indent="0">
              <a:buNone/>
            </a:pPr>
            <a:r>
              <a:rPr lang="en-US" sz="1200" b="1" i="1" dirty="0"/>
              <a:t>High PDI               (61-120)</a:t>
            </a:r>
          </a:p>
          <a:p>
            <a:pPr marL="342900" lvl="1" indent="0">
              <a:buNone/>
            </a:pPr>
            <a:r>
              <a:rPr lang="en-US" sz="1200" dirty="0"/>
              <a:t>Malaysia		                   	104</a:t>
            </a:r>
          </a:p>
          <a:p>
            <a:pPr marL="342900" lvl="1" indent="0">
              <a:buNone/>
            </a:pPr>
            <a:r>
              <a:rPr lang="en-US" sz="1200" dirty="0"/>
              <a:t>Guatemala		95</a:t>
            </a:r>
          </a:p>
          <a:p>
            <a:pPr marL="342900" lvl="1" indent="0">
              <a:buNone/>
            </a:pPr>
            <a:r>
              <a:rPr lang="en-US" sz="1200" dirty="0"/>
              <a:t>Mexico			81</a:t>
            </a:r>
          </a:p>
          <a:p>
            <a:pPr marL="342900" lvl="1" indent="0">
              <a:buNone/>
            </a:pPr>
            <a:r>
              <a:rPr lang="en-US" sz="1200" dirty="0">
                <a:solidFill>
                  <a:srgbClr val="FF0000"/>
                </a:solidFill>
              </a:rPr>
              <a:t>China			80</a:t>
            </a:r>
          </a:p>
          <a:p>
            <a:pPr marL="342900" lvl="1" indent="0">
              <a:buNone/>
            </a:pPr>
            <a:r>
              <a:rPr lang="en-US" sz="1200" dirty="0"/>
              <a:t>Egypt			80</a:t>
            </a:r>
          </a:p>
          <a:p>
            <a:pPr marL="342900" lvl="1" indent="0">
              <a:buNone/>
            </a:pPr>
            <a:r>
              <a:rPr lang="en-US" sz="1200" dirty="0"/>
              <a:t>Saudi Arabia		80</a:t>
            </a:r>
          </a:p>
          <a:p>
            <a:pPr marL="342900" lvl="1" indent="0">
              <a:buNone/>
            </a:pPr>
            <a:r>
              <a:rPr lang="en-US" sz="1200" dirty="0"/>
              <a:t>Ghana			77</a:t>
            </a:r>
          </a:p>
          <a:p>
            <a:pPr marL="342900" lvl="1" indent="0">
              <a:buNone/>
            </a:pPr>
            <a:r>
              <a:rPr lang="en-US" sz="1200" dirty="0">
                <a:solidFill>
                  <a:srgbClr val="FF0000"/>
                </a:solidFill>
              </a:rPr>
              <a:t>India			77</a:t>
            </a:r>
          </a:p>
          <a:p>
            <a:pPr marL="342900" lvl="1" indent="0">
              <a:buNone/>
            </a:pPr>
            <a:r>
              <a:rPr lang="en-US" sz="1200" dirty="0"/>
              <a:t>Brazil			69</a:t>
            </a:r>
          </a:p>
          <a:p>
            <a:pPr marL="342900" lvl="1" indent="0">
              <a:buNone/>
            </a:pPr>
            <a:r>
              <a:rPr lang="en-US" sz="1200" dirty="0">
                <a:solidFill>
                  <a:srgbClr val="FF0000"/>
                </a:solidFill>
              </a:rPr>
              <a:t>France			68</a:t>
            </a:r>
          </a:p>
          <a:p>
            <a:pPr marL="342900" lvl="1" indent="0">
              <a:buNone/>
            </a:pPr>
            <a:r>
              <a:rPr lang="en-US" sz="1200" dirty="0">
                <a:solidFill>
                  <a:srgbClr val="FF0000"/>
                </a:solidFill>
              </a:rPr>
              <a:t>Colombia		67</a:t>
            </a:r>
          </a:p>
          <a:p>
            <a:pPr marL="342900" lvl="1" indent="0">
              <a:buNone/>
            </a:pPr>
            <a:r>
              <a:rPr lang="en-US" sz="1200" b="1" i="1" dirty="0"/>
              <a:t>Low                        (1-60)</a:t>
            </a:r>
            <a:endParaRPr lang="en-US" sz="1200" b="1" dirty="0">
              <a:solidFill>
                <a:srgbClr val="FF0000"/>
              </a:solidFill>
            </a:endParaRPr>
          </a:p>
          <a:p>
            <a:pPr marL="342900" lvl="1" indent="0">
              <a:buNone/>
            </a:pPr>
            <a:r>
              <a:rPr lang="en-US" sz="1200" dirty="0">
                <a:solidFill>
                  <a:srgbClr val="FF0000"/>
                </a:solidFill>
              </a:rPr>
              <a:t>Spain			57</a:t>
            </a:r>
          </a:p>
          <a:p>
            <a:pPr marL="342900" lvl="1" indent="0">
              <a:buNone/>
            </a:pPr>
            <a:r>
              <a:rPr lang="en-US" sz="1200" dirty="0"/>
              <a:t>Japan			54</a:t>
            </a:r>
          </a:p>
          <a:p>
            <a:pPr marL="342900" lvl="1" indent="0">
              <a:buNone/>
            </a:pPr>
            <a:r>
              <a:rPr lang="en-US" sz="1200" dirty="0"/>
              <a:t>Italy			50</a:t>
            </a:r>
          </a:p>
          <a:p>
            <a:pPr marL="342900" lvl="1" indent="0">
              <a:buNone/>
            </a:pPr>
            <a:r>
              <a:rPr lang="en-US" sz="1200" dirty="0">
                <a:solidFill>
                  <a:srgbClr val="FF0000"/>
                </a:solidFill>
              </a:rPr>
              <a:t>United States		40</a:t>
            </a:r>
          </a:p>
          <a:p>
            <a:pPr marL="342900" lvl="1" indent="0">
              <a:buNone/>
            </a:pPr>
            <a:r>
              <a:rPr lang="en-US" sz="1200" dirty="0">
                <a:solidFill>
                  <a:srgbClr val="FF0000"/>
                </a:solidFill>
              </a:rPr>
              <a:t>Canada			39</a:t>
            </a:r>
          </a:p>
          <a:p>
            <a:pPr marL="342900" lvl="1" indent="0">
              <a:buNone/>
            </a:pPr>
            <a:r>
              <a:rPr lang="en-US" sz="1200" dirty="0">
                <a:solidFill>
                  <a:srgbClr val="FF0000"/>
                </a:solidFill>
              </a:rPr>
              <a:t>Germany			35</a:t>
            </a:r>
          </a:p>
          <a:p>
            <a:pPr marL="342900" lvl="1" indent="0">
              <a:buNone/>
            </a:pPr>
            <a:r>
              <a:rPr lang="en-US" sz="1200" dirty="0">
                <a:solidFill>
                  <a:srgbClr val="FF0000"/>
                </a:solidFill>
              </a:rPr>
              <a:t>United Kingdom		35</a:t>
            </a:r>
          </a:p>
          <a:p>
            <a:pPr marL="342900" lvl="1" indent="0">
              <a:buNone/>
            </a:pPr>
            <a:r>
              <a:rPr lang="en-US" sz="1200" dirty="0">
                <a:solidFill>
                  <a:srgbClr val="FF0000"/>
                </a:solidFill>
              </a:rPr>
              <a:t>Ireland			28</a:t>
            </a:r>
          </a:p>
          <a:p>
            <a:pPr marL="342900" lvl="1" indent="0">
              <a:buNone/>
            </a:pPr>
            <a:r>
              <a:rPr lang="en-US" sz="1200" dirty="0"/>
              <a:t>Israel			13</a:t>
            </a:r>
          </a:p>
          <a:p>
            <a:pPr marL="342900" lvl="1" indent="0">
              <a:buNone/>
            </a:pPr>
            <a:r>
              <a:rPr lang="en-US" sz="1200" dirty="0"/>
              <a:t>Austria			11</a:t>
            </a:r>
          </a:p>
        </p:txBody>
      </p:sp>
      <p:cxnSp>
        <p:nvCxnSpPr>
          <p:cNvPr id="9" name="Straight Connector 8"/>
          <p:cNvCxnSpPr/>
          <p:nvPr/>
        </p:nvCxnSpPr>
        <p:spPr>
          <a:xfrm>
            <a:off x="5948485" y="3505200"/>
            <a:ext cx="266913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5963228" y="762000"/>
            <a:ext cx="2669131" cy="0"/>
          </a:xfrm>
          <a:prstGeom prst="line">
            <a:avLst/>
          </a:prstGeom>
        </p:spPr>
        <p:style>
          <a:lnRef idx="1">
            <a:schemeClr val="accent3"/>
          </a:lnRef>
          <a:fillRef idx="0">
            <a:schemeClr val="accent3"/>
          </a:fillRef>
          <a:effectRef idx="0">
            <a:schemeClr val="accent3"/>
          </a:effectRef>
          <a:fontRef idx="minor">
            <a:schemeClr val="tx1"/>
          </a:fontRef>
        </p:style>
      </p:cxnSp>
      <p:sp>
        <p:nvSpPr>
          <p:cNvPr id="11" name="TextBox 10"/>
          <p:cNvSpPr txBox="1"/>
          <p:nvPr/>
        </p:nvSpPr>
        <p:spPr>
          <a:xfrm>
            <a:off x="908267" y="5777190"/>
            <a:ext cx="3345024" cy="507831"/>
          </a:xfrm>
          <a:prstGeom prst="rect">
            <a:avLst/>
          </a:prstGeom>
          <a:noFill/>
        </p:spPr>
        <p:txBody>
          <a:bodyPr wrap="square" rtlCol="0">
            <a:spAutoFit/>
          </a:bodyPr>
          <a:lstStyle/>
          <a:p>
            <a:r>
              <a:rPr lang="en-US" sz="1350" i="1" dirty="0"/>
              <a:t>Data and map from www.clearlycultural.com</a:t>
            </a:r>
          </a:p>
          <a:p>
            <a:endParaRPr lang="en-US" sz="1350" dirty="0"/>
          </a:p>
        </p:txBody>
      </p:sp>
    </p:spTree>
    <p:extLst>
      <p:ext uri="{BB962C8B-B14F-4D97-AF65-F5344CB8AC3E}">
        <p14:creationId xmlns:p14="http://schemas.microsoft.com/office/powerpoint/2010/main" val="3412363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05"/>
            <a:ext cx="8839200" cy="1084996"/>
          </a:xfrm>
        </p:spPr>
        <p:txBody>
          <a:bodyPr>
            <a:normAutofit/>
          </a:bodyPr>
          <a:lstStyle/>
          <a:p>
            <a:r>
              <a:rPr lang="en-US" b="1" dirty="0"/>
              <a:t>Individualism vs Collectivism (IDV) </a:t>
            </a:r>
          </a:p>
        </p:txBody>
      </p:sp>
      <p:sp>
        <p:nvSpPr>
          <p:cNvPr id="3" name="Content Placeholder 2"/>
          <p:cNvSpPr>
            <a:spLocks noGrp="1"/>
          </p:cNvSpPr>
          <p:nvPr>
            <p:ph idx="1"/>
          </p:nvPr>
        </p:nvSpPr>
        <p:spPr>
          <a:xfrm>
            <a:off x="457200" y="1905000"/>
            <a:ext cx="8077200" cy="4023360"/>
          </a:xfrm>
        </p:spPr>
        <p:txBody>
          <a:bodyPr>
            <a:normAutofit/>
          </a:bodyPr>
          <a:lstStyle/>
          <a:p>
            <a:r>
              <a:rPr lang="en-US" sz="2400" b="1" u="sng" dirty="0"/>
              <a:t>High Individualism Scores:  “I – me”</a:t>
            </a:r>
          </a:p>
          <a:p>
            <a:pPr>
              <a:buFont typeface="Wingdings" panose="05000000000000000000" pitchFamily="2" charset="2"/>
              <a:buChar char="§"/>
            </a:pPr>
            <a:r>
              <a:rPr lang="en-US" sz="2400" b="1" dirty="0"/>
              <a:t>individuals are expected to take care of only themselves and their immediate families. </a:t>
            </a:r>
          </a:p>
          <a:p>
            <a:pPr marL="0" indent="0">
              <a:buNone/>
            </a:pPr>
            <a:r>
              <a:rPr lang="en-US" sz="2400" b="1" u="sng" dirty="0"/>
              <a:t>Lower Scores (collectivism): “Us – we”</a:t>
            </a:r>
          </a:p>
          <a:p>
            <a:pPr>
              <a:buFont typeface="Wingdings" panose="05000000000000000000" pitchFamily="2" charset="2"/>
              <a:buChar char="§"/>
            </a:pPr>
            <a:r>
              <a:rPr lang="en-US" sz="2400" b="1" dirty="0"/>
              <a:t> Represents a society in which individuals can expect their relatives or members of a particular in-group to look after them in exchange for unquestioning loyalty. </a:t>
            </a:r>
          </a:p>
          <a:p>
            <a:pPr>
              <a:buFont typeface="Wingdings" panose="05000000000000000000" pitchFamily="2" charset="2"/>
              <a:buChar char="§"/>
            </a:pPr>
            <a:endParaRPr lang="en-US" sz="2400" b="1" dirty="0"/>
          </a:p>
          <a:p>
            <a:endParaRPr lang="en-US" sz="2400"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35</a:t>
            </a:fld>
            <a:endParaRPr lang="en-US" dirty="0">
              <a:solidFill>
                <a:srgbClr val="F0A22E">
                  <a:shade val="75000"/>
                </a:srgbClr>
              </a:solidFill>
            </a:endParaRPr>
          </a:p>
        </p:txBody>
      </p:sp>
    </p:spTree>
    <p:extLst>
      <p:ext uri="{BB962C8B-B14F-4D97-AF65-F5344CB8AC3E}">
        <p14:creationId xmlns:p14="http://schemas.microsoft.com/office/powerpoint/2010/main" val="345939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47" y="418982"/>
            <a:ext cx="9098153" cy="5119493"/>
          </a:xfrm>
        </p:spPr>
      </p:pic>
      <p:sp>
        <p:nvSpPr>
          <p:cNvPr id="4" name="TextBox 3"/>
          <p:cNvSpPr txBox="1"/>
          <p:nvPr/>
        </p:nvSpPr>
        <p:spPr>
          <a:xfrm>
            <a:off x="174661" y="5794586"/>
            <a:ext cx="8969339" cy="253916"/>
          </a:xfrm>
          <a:prstGeom prst="rect">
            <a:avLst/>
          </a:prstGeom>
          <a:noFill/>
        </p:spPr>
        <p:txBody>
          <a:bodyPr wrap="square" rtlCol="0">
            <a:spAutoFit/>
          </a:bodyPr>
          <a:lstStyle/>
          <a:p>
            <a:r>
              <a:rPr lang="en-US" sz="1050" dirty="0"/>
              <a:t>Source: Do Personas Work in a Global Marketplace? Val Swisher CEO, Content Rules, Inc. @</a:t>
            </a:r>
            <a:r>
              <a:rPr lang="en-US" sz="1050" dirty="0" err="1"/>
              <a:t>ValSwisher</a:t>
            </a:r>
            <a:r>
              <a:rPr lang="en-US" sz="1050" dirty="0"/>
              <a:t> @</a:t>
            </a:r>
            <a:r>
              <a:rPr lang="en-US" sz="1050" dirty="0" err="1"/>
              <a:t>ContentRulesInc</a:t>
            </a:r>
            <a:r>
              <a:rPr lang="en-US" sz="1050" dirty="0"/>
              <a:t> @</a:t>
            </a:r>
            <a:r>
              <a:rPr lang="en-US" sz="1050" dirty="0" err="1"/>
              <a:t>ValSwisher</a:t>
            </a:r>
            <a:r>
              <a:rPr lang="en-US" sz="1050" dirty="0"/>
              <a:t> • #</a:t>
            </a:r>
            <a:r>
              <a:rPr lang="en-US" sz="1050" dirty="0" err="1"/>
              <a:t>CMWorld</a:t>
            </a:r>
            <a:endParaRPr lang="en-US" sz="1050" dirty="0"/>
          </a:p>
        </p:txBody>
      </p:sp>
    </p:spTree>
    <p:extLst>
      <p:ext uri="{BB962C8B-B14F-4D97-AF65-F5344CB8AC3E}">
        <p14:creationId xmlns:p14="http://schemas.microsoft.com/office/powerpoint/2010/main" val="1102081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Individualism</a:t>
            </a:r>
            <a:r>
              <a:rPr lang="en-US" dirty="0"/>
              <a:t> </a:t>
            </a:r>
            <a:r>
              <a:rPr lang="en-US" sz="1800" dirty="0"/>
              <a:t>(</a:t>
            </a:r>
            <a:r>
              <a:rPr lang="en-US" sz="1800" dirty="0" err="1"/>
              <a:t>Storti</a:t>
            </a:r>
            <a:r>
              <a:rPr lang="en-US" sz="1800" dirty="0"/>
              <a:t>, 1999, pg. 25)</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b="1" dirty="0"/>
              <a:t>The smallest unit of survival is the individual.</a:t>
            </a:r>
          </a:p>
          <a:p>
            <a:pPr>
              <a:buFont typeface="Wingdings" panose="05000000000000000000" pitchFamily="2" charset="2"/>
              <a:buChar char="Ø"/>
            </a:pPr>
            <a:r>
              <a:rPr lang="en-US" sz="2000" b="1" dirty="0"/>
              <a:t>People identify primarily with self.</a:t>
            </a:r>
          </a:p>
          <a:p>
            <a:pPr>
              <a:buFont typeface="Wingdings" panose="05000000000000000000" pitchFamily="2" charset="2"/>
              <a:buChar char="Ø"/>
            </a:pPr>
            <a:r>
              <a:rPr lang="en-US" sz="2000" b="1" dirty="0"/>
              <a:t>The needs of the individual are satisfied before those of the group.</a:t>
            </a:r>
          </a:p>
          <a:p>
            <a:pPr>
              <a:buFont typeface="Wingdings" panose="05000000000000000000" pitchFamily="2" charset="2"/>
              <a:buChar char="Ø"/>
            </a:pPr>
            <a:r>
              <a:rPr lang="en-US" sz="2000" b="1" dirty="0"/>
              <a:t>Independence and self-reliance are stressed and greatly valued, and personal freedom is highly desired.</a:t>
            </a:r>
          </a:p>
          <a:p>
            <a:pPr>
              <a:buFont typeface="Wingdings" panose="05000000000000000000" pitchFamily="2" charset="2"/>
              <a:buChar char="Ø"/>
            </a:pPr>
            <a:r>
              <a:rPr lang="en-US" sz="2000" b="1" dirty="0"/>
              <a:t>In general, there is more psychological and emotional distance from others.</a:t>
            </a:r>
          </a:p>
        </p:txBody>
      </p:sp>
    </p:spTree>
    <p:extLst>
      <p:ext uri="{BB962C8B-B14F-4D97-AF65-F5344CB8AC3E}">
        <p14:creationId xmlns:p14="http://schemas.microsoft.com/office/powerpoint/2010/main" val="73157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Collectivism</a:t>
            </a:r>
            <a:r>
              <a:rPr lang="en-US" dirty="0"/>
              <a:t> </a:t>
            </a:r>
            <a:r>
              <a:rPr lang="en-US" sz="1500" dirty="0"/>
              <a:t>(</a:t>
            </a:r>
            <a:r>
              <a:rPr lang="en-US" sz="1500" dirty="0" err="1"/>
              <a:t>Storti</a:t>
            </a:r>
            <a:r>
              <a:rPr lang="en-US" sz="1500" dirty="0"/>
              <a:t>, 1999, pg. 25-26)</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b="1" dirty="0"/>
              <a:t>The primary group, usually the immediate family, is the smallest unit of survival.</a:t>
            </a:r>
          </a:p>
          <a:p>
            <a:pPr>
              <a:buFont typeface="Wingdings" panose="05000000000000000000" pitchFamily="2" charset="2"/>
              <a:buChar char="Ø"/>
            </a:pPr>
            <a:r>
              <a:rPr lang="en-US" sz="2000" b="1" dirty="0"/>
              <a:t>One’s identity is in large part a function of one’s membership and role in a group (e.g. the family, the work team).</a:t>
            </a:r>
          </a:p>
          <a:p>
            <a:pPr>
              <a:buFont typeface="Wingdings" panose="05000000000000000000" pitchFamily="2" charset="2"/>
              <a:buChar char="Ø"/>
            </a:pPr>
            <a:r>
              <a:rPr lang="en-US" sz="2000" b="1" dirty="0"/>
              <a:t>The survival and success of the group ensures the well-being of the individual, so that by considering the needs and feelings of others, one protects one-self.</a:t>
            </a:r>
          </a:p>
          <a:p>
            <a:pPr>
              <a:buFont typeface="Wingdings" panose="05000000000000000000" pitchFamily="2" charset="2"/>
              <a:buChar char="Ø"/>
            </a:pPr>
            <a:r>
              <a:rPr lang="en-US" sz="2000" b="1" dirty="0"/>
              <a:t>Harmony and the interdependence of group members are stressed and valued.</a:t>
            </a:r>
          </a:p>
          <a:p>
            <a:pPr>
              <a:buFont typeface="Wingdings" panose="05000000000000000000" pitchFamily="2" charset="2"/>
              <a:buChar char="Ø"/>
            </a:pPr>
            <a:r>
              <a:rPr lang="en-US" sz="2000" b="1" dirty="0"/>
              <a:t>There is relatively little psychological or emotional distance between group and non-group members.</a:t>
            </a:r>
          </a:p>
        </p:txBody>
      </p:sp>
    </p:spTree>
    <p:extLst>
      <p:ext uri="{BB962C8B-B14F-4D97-AF65-F5344CB8AC3E}">
        <p14:creationId xmlns:p14="http://schemas.microsoft.com/office/powerpoint/2010/main" val="4065565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4"/>
            <a:ext cx="7909560" cy="1450757"/>
          </a:xfrm>
        </p:spPr>
        <p:txBody>
          <a:bodyPr>
            <a:normAutofit/>
          </a:bodyPr>
          <a:lstStyle/>
          <a:p>
            <a:r>
              <a:rPr lang="en-US" b="1" dirty="0"/>
              <a:t>Masculinity vs Femininity (MAS) </a:t>
            </a:r>
          </a:p>
        </p:txBody>
      </p:sp>
      <p:sp>
        <p:nvSpPr>
          <p:cNvPr id="3" name="Content Placeholder 2"/>
          <p:cNvSpPr>
            <a:spLocks noGrp="1"/>
          </p:cNvSpPr>
          <p:nvPr>
            <p:ph idx="1"/>
          </p:nvPr>
        </p:nvSpPr>
        <p:spPr>
          <a:xfrm>
            <a:off x="533401" y="1845734"/>
            <a:ext cx="7833360" cy="4023360"/>
          </a:xfrm>
        </p:spPr>
        <p:txBody>
          <a:bodyPr>
            <a:normAutofit/>
          </a:bodyPr>
          <a:lstStyle/>
          <a:p>
            <a:r>
              <a:rPr lang="en-US" sz="2400" b="1" u="sng" dirty="0"/>
              <a:t>High Masculinity:</a:t>
            </a:r>
          </a:p>
          <a:p>
            <a:pPr>
              <a:buFont typeface="Wingdings" panose="05000000000000000000" pitchFamily="2" charset="2"/>
              <a:buChar char="§"/>
            </a:pPr>
            <a:r>
              <a:rPr lang="en-US" sz="2400" b="1" dirty="0"/>
              <a:t>Preference in society for achievement, heroism, assertiveness and material rewards for success. </a:t>
            </a:r>
          </a:p>
          <a:p>
            <a:pPr>
              <a:buFont typeface="Wingdings" panose="05000000000000000000" pitchFamily="2" charset="2"/>
              <a:buChar char="§"/>
            </a:pPr>
            <a:r>
              <a:rPr lang="en-US" sz="2400" b="1" dirty="0"/>
              <a:t>Society at large is more competitive.  </a:t>
            </a:r>
          </a:p>
          <a:p>
            <a:r>
              <a:rPr lang="en-US" sz="2400" b="1" u="sng" dirty="0"/>
              <a:t>High Femininity:</a:t>
            </a:r>
          </a:p>
          <a:p>
            <a:pPr>
              <a:buFont typeface="Wingdings" panose="05000000000000000000" pitchFamily="2" charset="2"/>
              <a:buChar char="§"/>
            </a:pPr>
            <a:r>
              <a:rPr lang="en-US" sz="2400" b="1" dirty="0"/>
              <a:t>Preference for cooperation, modesty, caring for the weak and quality of life. </a:t>
            </a:r>
          </a:p>
          <a:p>
            <a:pPr>
              <a:buFont typeface="Wingdings" panose="05000000000000000000" pitchFamily="2" charset="2"/>
              <a:buChar char="§"/>
            </a:pPr>
            <a:r>
              <a:rPr lang="en-US" sz="2400" b="1" dirty="0"/>
              <a:t>Society at large is more consensus-oriented.  </a:t>
            </a:r>
          </a:p>
          <a:p>
            <a:endParaRPr lang="en-US" sz="2400" b="1"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39</a:t>
            </a:fld>
            <a:endParaRPr lang="en-US" dirty="0">
              <a:solidFill>
                <a:srgbClr val="F0A22E">
                  <a:shade val="75000"/>
                </a:srgbClr>
              </a:solidFill>
            </a:endParaRPr>
          </a:p>
        </p:txBody>
      </p:sp>
    </p:spTree>
    <p:extLst>
      <p:ext uri="{BB962C8B-B14F-4D97-AF65-F5344CB8AC3E}">
        <p14:creationId xmlns:p14="http://schemas.microsoft.com/office/powerpoint/2010/main" val="172062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6"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6F2057-2BCC-4323-84E0-ED91D273733D}" type="slidenum">
              <a:rPr kumimoji="0" lang="en-US" sz="9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6" name="Picture 5"/>
          <p:cNvPicPr>
            <a:picLocks noChangeAspect="1"/>
          </p:cNvPicPr>
          <p:nvPr/>
        </p:nvPicPr>
        <p:blipFill>
          <a:blip r:embed="rId2"/>
          <a:stretch>
            <a:fillRect/>
          </a:stretch>
        </p:blipFill>
        <p:spPr>
          <a:xfrm>
            <a:off x="2362200" y="0"/>
            <a:ext cx="4683468" cy="8331240"/>
          </a:xfrm>
          <a:prstGeom prst="rect">
            <a:avLst/>
          </a:prstGeom>
        </p:spPr>
      </p:pic>
    </p:spTree>
    <p:extLst>
      <p:ext uri="{BB962C8B-B14F-4D97-AF65-F5344CB8AC3E}">
        <p14:creationId xmlns:p14="http://schemas.microsoft.com/office/powerpoint/2010/main" val="1753698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6604"/>
            <a:ext cx="8458200" cy="1450757"/>
          </a:xfrm>
        </p:spPr>
        <p:txBody>
          <a:bodyPr>
            <a:normAutofit/>
          </a:bodyPr>
          <a:lstStyle/>
          <a:p>
            <a:r>
              <a:rPr lang="en-US" b="1" dirty="0"/>
              <a:t>Uncertainty Avoidance Index (UAI)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b="1" dirty="0"/>
              <a:t>Expresses the degree to which the members of a society feel uncomfortable with uncertainty and ambiguity. </a:t>
            </a:r>
          </a:p>
          <a:p>
            <a:pPr>
              <a:buFont typeface="Wingdings" panose="05000000000000000000" pitchFamily="2" charset="2"/>
              <a:buChar char="§"/>
            </a:pPr>
            <a:r>
              <a:rPr lang="en-US" sz="2400" b="1" dirty="0"/>
              <a:t>How a society deals with the fact that the future can never be known: should we try to control the future or just let it happen? </a:t>
            </a:r>
          </a:p>
          <a:p>
            <a:pPr>
              <a:buFont typeface="Wingdings" panose="05000000000000000000" pitchFamily="2" charset="2"/>
              <a:buChar char="§"/>
            </a:pPr>
            <a:r>
              <a:rPr lang="en-US" sz="2400" b="1" dirty="0"/>
              <a:t>Countries exhibiting strong UAI maintain rigid codes of belief and behavior and are intolerant of unorthodox behavior and ideas. </a:t>
            </a:r>
          </a:p>
          <a:p>
            <a:endParaRPr lang="en-US" sz="2400"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40</a:t>
            </a:fld>
            <a:endParaRPr lang="en-US" dirty="0">
              <a:solidFill>
                <a:srgbClr val="F0A22E">
                  <a:shade val="75000"/>
                </a:srgbClr>
              </a:solidFill>
            </a:endParaRPr>
          </a:p>
        </p:txBody>
      </p:sp>
    </p:spTree>
    <p:extLst>
      <p:ext uri="{BB962C8B-B14F-4D97-AF65-F5344CB8AC3E}">
        <p14:creationId xmlns:p14="http://schemas.microsoft.com/office/powerpoint/2010/main" val="227331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Pragmatism </a:t>
            </a:r>
            <a:r>
              <a:rPr lang="en-US" sz="2000" b="1" dirty="0"/>
              <a:t>(long term vs short term orientation)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b="1" dirty="0"/>
              <a:t>Every society has to maintain some links with its own past while dealing with the challenges of the present and the future. </a:t>
            </a:r>
          </a:p>
          <a:p>
            <a:pPr>
              <a:buFont typeface="Wingdings" panose="05000000000000000000" pitchFamily="2" charset="2"/>
              <a:buChar char="§"/>
            </a:pPr>
            <a:r>
              <a:rPr lang="en-US" sz="2400" b="1" dirty="0"/>
              <a:t>Societies who score low on this dimension, for example, </a:t>
            </a:r>
          </a:p>
          <a:p>
            <a:pPr lvl="1">
              <a:buFont typeface="Wingdings" panose="05000000000000000000" pitchFamily="2" charset="2"/>
              <a:buChar char="§"/>
            </a:pPr>
            <a:r>
              <a:rPr lang="en-US" sz="2200" b="1" dirty="0"/>
              <a:t>Prefer to maintain time-honored traditions and norms while viewing societal change with suspicion. </a:t>
            </a:r>
          </a:p>
          <a:p>
            <a:pPr lvl="1">
              <a:buFont typeface="Wingdings" panose="05000000000000000000" pitchFamily="2" charset="2"/>
              <a:buChar char="§"/>
            </a:pPr>
            <a:r>
              <a:rPr lang="en-US" sz="2200" b="1" dirty="0"/>
              <a:t>Encourage thrift and efforts in modern education as a way to prepare for the future. </a:t>
            </a:r>
          </a:p>
          <a:p>
            <a:pPr>
              <a:buFont typeface="Wingdings" panose="05000000000000000000" pitchFamily="2" charset="2"/>
              <a:buChar char="§"/>
            </a:pPr>
            <a:endParaRPr lang="en-US" sz="2400" b="1"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41</a:t>
            </a:fld>
            <a:endParaRPr lang="en-US" dirty="0">
              <a:solidFill>
                <a:srgbClr val="F0A22E">
                  <a:shade val="75000"/>
                </a:srgbClr>
              </a:solidFill>
            </a:endParaRPr>
          </a:p>
        </p:txBody>
      </p:sp>
    </p:spTree>
    <p:extLst>
      <p:ext uri="{BB962C8B-B14F-4D97-AF65-F5344CB8AC3E}">
        <p14:creationId xmlns:p14="http://schemas.microsoft.com/office/powerpoint/2010/main" val="115851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normAutofit/>
          </a:bodyPr>
          <a:lstStyle/>
          <a:p>
            <a:r>
              <a:rPr lang="en-US" b="1" dirty="0"/>
              <a:t>Indulgence vs Restraint (IND) </a:t>
            </a:r>
            <a:endParaRPr lang="en-US" dirty="0"/>
          </a:p>
        </p:txBody>
      </p:sp>
      <p:sp>
        <p:nvSpPr>
          <p:cNvPr id="3" name="Content Placeholder 2"/>
          <p:cNvSpPr>
            <a:spLocks noGrp="1"/>
          </p:cNvSpPr>
          <p:nvPr>
            <p:ph idx="1"/>
          </p:nvPr>
        </p:nvSpPr>
        <p:spPr/>
        <p:txBody>
          <a:bodyPr/>
          <a:lstStyle/>
          <a:p>
            <a:pPr marL="0" indent="0">
              <a:buNone/>
            </a:pPr>
            <a:r>
              <a:rPr lang="en-US" sz="2400" b="1" u="sng" dirty="0"/>
              <a:t>High Indulgence: </a:t>
            </a:r>
          </a:p>
          <a:p>
            <a:pPr marL="0" indent="0">
              <a:buNone/>
            </a:pPr>
            <a:r>
              <a:rPr lang="en-US" sz="2400" b="1" dirty="0"/>
              <a:t>A society that allows relatively free gratification of basic and natural human drives related to enjoying life and having fun.  </a:t>
            </a:r>
          </a:p>
          <a:p>
            <a:pPr marL="0" indent="0">
              <a:buNone/>
            </a:pPr>
            <a:r>
              <a:rPr lang="en-US" sz="2400" b="1" u="sng" dirty="0"/>
              <a:t>High Restraint: </a:t>
            </a:r>
          </a:p>
          <a:p>
            <a:pPr marL="0" indent="0">
              <a:buNone/>
            </a:pPr>
            <a:r>
              <a:rPr lang="en-US" sz="2400" b="1" dirty="0"/>
              <a:t>A society that suppresses gratification of needs and regulates it by means of strict social norms.</a:t>
            </a:r>
            <a:br>
              <a:rPr lang="en-US" sz="2400" b="1" dirty="0"/>
            </a:br>
            <a:endParaRPr lang="en-US" sz="2400" b="1" dirty="0"/>
          </a:p>
          <a:p>
            <a:endParaRPr lang="en-US"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42</a:t>
            </a:fld>
            <a:endParaRPr lang="en-US" dirty="0">
              <a:solidFill>
                <a:srgbClr val="F0A22E">
                  <a:shade val="75000"/>
                </a:srgbClr>
              </a:solidFill>
            </a:endParaRPr>
          </a:p>
        </p:txBody>
      </p:sp>
    </p:spTree>
    <p:extLst>
      <p:ext uri="{BB962C8B-B14F-4D97-AF65-F5344CB8AC3E}">
        <p14:creationId xmlns:p14="http://schemas.microsoft.com/office/powerpoint/2010/main" val="194051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Nonverbal communication &amp; power distance</a:t>
            </a:r>
          </a:p>
        </p:txBody>
      </p:sp>
      <p:sp>
        <p:nvSpPr>
          <p:cNvPr id="3" name="Content Placeholder 2"/>
          <p:cNvSpPr>
            <a:spLocks noGrp="1"/>
          </p:cNvSpPr>
          <p:nvPr>
            <p:ph idx="1"/>
          </p:nvPr>
        </p:nvSpPr>
        <p:spPr>
          <a:xfrm>
            <a:off x="628650" y="2226469"/>
            <a:ext cx="7886700" cy="3869531"/>
          </a:xfrm>
        </p:spPr>
        <p:txBody>
          <a:bodyPr>
            <a:normAutofit fontScale="92500" lnSpcReduction="20000"/>
          </a:bodyPr>
          <a:lstStyle/>
          <a:p>
            <a:pPr marL="0" indent="0">
              <a:buNone/>
            </a:pPr>
            <a:r>
              <a:rPr lang="en-US" sz="2200" b="1" dirty="0"/>
              <a:t>Eye contact: </a:t>
            </a:r>
            <a:r>
              <a:rPr lang="en-US" sz="2200" dirty="0"/>
              <a:t>Some high power distance (PD) cultures in Asia avert eye contact as sign of respect or humility; eye contact may be seen as a threat or challenge.</a:t>
            </a:r>
          </a:p>
          <a:p>
            <a:pPr marL="0" indent="0">
              <a:buNone/>
            </a:pPr>
            <a:r>
              <a:rPr lang="en-US" sz="2200" dirty="0"/>
              <a:t>Low PDI cultures may use eye contact as an indicator of equality.</a:t>
            </a:r>
          </a:p>
          <a:p>
            <a:pPr marL="0" indent="0">
              <a:buNone/>
            </a:pPr>
            <a:endParaRPr lang="en-US" sz="2200" dirty="0"/>
          </a:p>
          <a:p>
            <a:pPr marL="0" indent="0">
              <a:buNone/>
            </a:pPr>
            <a:r>
              <a:rPr lang="en-US" sz="2200" b="1" dirty="0"/>
              <a:t>Proximity: </a:t>
            </a:r>
            <a:r>
              <a:rPr lang="en-US" sz="2200" dirty="0"/>
              <a:t>Indian caste systems (high PD) have prescribed how close interlocutors from different castes should stand.</a:t>
            </a:r>
          </a:p>
          <a:p>
            <a:pPr marL="0" indent="0">
              <a:buNone/>
            </a:pPr>
            <a:endParaRPr lang="en-US" sz="2200" dirty="0"/>
          </a:p>
          <a:p>
            <a:pPr marL="0" indent="0">
              <a:buNone/>
            </a:pPr>
            <a:r>
              <a:rPr lang="en-US" sz="2200" b="1" dirty="0"/>
              <a:t>Emotions: </a:t>
            </a:r>
            <a:r>
              <a:rPr lang="en-US" sz="2200" dirty="0"/>
              <a:t>In high PD cultures, emotional displays may reveal status differences. A subordinate may show only positive emotions to a superior and vice versa. A smile may be used to show politeness. Low PDI cultures may permit subordinates to reveal disappointment to superiors through facial expressions.</a:t>
            </a:r>
            <a:endParaRPr lang="en-US" sz="2200"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10565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Descriptive Terms for Germany</a:t>
            </a:r>
          </a:p>
        </p:txBody>
      </p:sp>
      <p:sp>
        <p:nvSpPr>
          <p:cNvPr id="3" name="Content Placeholder 2"/>
          <p:cNvSpPr>
            <a:spLocks noGrp="1"/>
          </p:cNvSpPr>
          <p:nvPr>
            <p:ph idx="1"/>
          </p:nvPr>
        </p:nvSpPr>
        <p:spPr/>
        <p:txBody>
          <a:bodyPr>
            <a:normAutofit lnSpcReduction="10000"/>
          </a:bodyPr>
          <a:lstStyle/>
          <a:p>
            <a:r>
              <a:rPr lang="en-US" b="1" u="sng" dirty="0"/>
              <a:t>Power Distance: </a:t>
            </a:r>
            <a:r>
              <a:rPr lang="en-US" b="1" dirty="0"/>
              <a:t> Strong support by a middle class; direct and participative meeting styles; leadership is challenged to show expertise; </a:t>
            </a:r>
          </a:p>
          <a:p>
            <a:r>
              <a:rPr lang="en-US" b="1" u="sng" dirty="0"/>
              <a:t>Individualism</a:t>
            </a:r>
            <a:r>
              <a:rPr lang="en-US" b="1" dirty="0"/>
              <a:t>:  small family focused; direct communications – “honest, even if it hurts” – give a fair chance to learn form mistakes; strong understanding for duty and responsibility</a:t>
            </a:r>
          </a:p>
          <a:p>
            <a:r>
              <a:rPr lang="en-US" b="1" u="sng" dirty="0"/>
              <a:t>Masculinity: </a:t>
            </a:r>
            <a:r>
              <a:rPr lang="en-US" b="1" dirty="0"/>
              <a:t> performance is highly valued; school system separates children into different types of schools at age ten</a:t>
            </a:r>
          </a:p>
          <a:p>
            <a:r>
              <a:rPr lang="en-US" b="1" u="sng" dirty="0"/>
              <a:t>Uncertainty Avoidance: </a:t>
            </a:r>
            <a:r>
              <a:rPr lang="en-US" b="1" dirty="0"/>
              <a:t> compensate for uncertainty by relying on expertise</a:t>
            </a:r>
          </a:p>
          <a:p>
            <a:r>
              <a:rPr lang="en-US" b="1" u="sng" dirty="0"/>
              <a:t>Pragmatism: </a:t>
            </a:r>
            <a:r>
              <a:rPr lang="en-US" b="1" dirty="0"/>
              <a:t>Adapt easily to changed conditions; save and invest; </a:t>
            </a:r>
          </a:p>
          <a:p>
            <a:r>
              <a:rPr lang="en-US" b="1" u="sng" dirty="0"/>
              <a:t>Indulgence</a:t>
            </a:r>
            <a:r>
              <a:rPr lang="en-US" b="1" dirty="0"/>
              <a:t>: Germans show restraint… common expectations</a:t>
            </a:r>
          </a:p>
          <a:p>
            <a:endParaRPr lang="en-US" dirty="0"/>
          </a:p>
          <a:p>
            <a:endParaRPr lang="en-US"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44</a:t>
            </a:fld>
            <a:endParaRPr lang="en-US" dirty="0">
              <a:solidFill>
                <a:srgbClr val="F0A22E">
                  <a:shade val="75000"/>
                </a:srgbClr>
              </a:solidFill>
            </a:endParaRPr>
          </a:p>
        </p:txBody>
      </p:sp>
    </p:spTree>
    <p:extLst>
      <p:ext uri="{BB962C8B-B14F-4D97-AF65-F5344CB8AC3E}">
        <p14:creationId xmlns:p14="http://schemas.microsoft.com/office/powerpoint/2010/main" val="312116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Descriptive Terms for Colombia</a:t>
            </a:r>
          </a:p>
        </p:txBody>
      </p:sp>
      <p:sp>
        <p:nvSpPr>
          <p:cNvPr id="3" name="Content Placeholder 2"/>
          <p:cNvSpPr>
            <a:spLocks noGrp="1"/>
          </p:cNvSpPr>
          <p:nvPr>
            <p:ph idx="1"/>
          </p:nvPr>
        </p:nvSpPr>
        <p:spPr/>
        <p:txBody>
          <a:bodyPr/>
          <a:lstStyle/>
          <a:p>
            <a:r>
              <a:rPr lang="en-US" b="1" u="sng" dirty="0"/>
              <a:t>Power Distance: </a:t>
            </a:r>
            <a:r>
              <a:rPr lang="en-US" b="1" dirty="0"/>
              <a:t> Inequalities are a fact of life; concentrated power </a:t>
            </a:r>
          </a:p>
          <a:p>
            <a:r>
              <a:rPr lang="en-US" b="1" u="sng" dirty="0"/>
              <a:t>Individualism</a:t>
            </a:r>
            <a:r>
              <a:rPr lang="en-US" b="1" dirty="0"/>
              <a:t>:  among most collectivist cultures in the world; strong ties to groups and group’s beliefs; group loyalty is paramount; outsiders can easily be excluded</a:t>
            </a:r>
          </a:p>
          <a:p>
            <a:r>
              <a:rPr lang="en-US" b="1" u="sng" dirty="0"/>
              <a:t>Masculinity: </a:t>
            </a:r>
            <a:r>
              <a:rPr lang="en-US" b="1" dirty="0"/>
              <a:t> highly success oriented and driven; seek status and rewards linked to performance in groups</a:t>
            </a:r>
          </a:p>
          <a:p>
            <a:r>
              <a:rPr lang="en-US" b="1" u="sng" dirty="0"/>
              <a:t>Uncertainty Avoidance: </a:t>
            </a:r>
            <a:r>
              <a:rPr lang="en-US" b="1" dirty="0"/>
              <a:t> seek mechanisms to avoid ambiguity; rules for everything; power holders can make their own rules</a:t>
            </a:r>
          </a:p>
          <a:p>
            <a:r>
              <a:rPr lang="en-US" b="1" u="sng" dirty="0"/>
              <a:t>Pragmatism:  </a:t>
            </a:r>
            <a:r>
              <a:rPr lang="en-US" b="1" dirty="0"/>
              <a:t> great respect fro traditions; focus on quick results</a:t>
            </a:r>
          </a:p>
          <a:p>
            <a:r>
              <a:rPr lang="en-US" b="1" u="sng" dirty="0"/>
              <a:t>Indulgence</a:t>
            </a:r>
            <a:r>
              <a:rPr lang="en-US" b="1" dirty="0"/>
              <a:t>:   higher degree of importance on leisure time</a:t>
            </a:r>
          </a:p>
          <a:p>
            <a:endParaRPr lang="en-US" dirty="0"/>
          </a:p>
          <a:p>
            <a:endParaRPr lang="en-US"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45</a:t>
            </a:fld>
            <a:endParaRPr lang="en-US" dirty="0">
              <a:solidFill>
                <a:srgbClr val="F0A22E">
                  <a:shade val="75000"/>
                </a:srgbClr>
              </a:solidFill>
            </a:endParaRPr>
          </a:p>
        </p:txBody>
      </p:sp>
    </p:spTree>
    <p:extLst>
      <p:ext uri="{BB962C8B-B14F-4D97-AF65-F5344CB8AC3E}">
        <p14:creationId xmlns:p14="http://schemas.microsoft.com/office/powerpoint/2010/main" val="70240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27354" y="609600"/>
            <a:ext cx="8335011" cy="5580714"/>
          </a:xfrm>
          <a:prstGeom prst="rect">
            <a:avLst/>
          </a:prstGeom>
        </p:spPr>
      </p:pic>
      <p:sp>
        <p:nvSpPr>
          <p:cNvPr id="3" name="Slide Number Placeholder 2"/>
          <p:cNvSpPr>
            <a:spLocks noGrp="1"/>
          </p:cNvSpPr>
          <p:nvPr>
            <p:ph type="sldNum" sz="quarter" idx="12"/>
          </p:nvPr>
        </p:nvSpPr>
        <p:spPr/>
        <p:txBody>
          <a:bodyPr/>
          <a:lstStyle/>
          <a:p>
            <a:fld id="{614C837A-859E-4495-9283-617E5062446B}" type="slidenum">
              <a:rPr lang="en-US" smtClean="0">
                <a:solidFill>
                  <a:srgbClr val="F0A22E">
                    <a:shade val="75000"/>
                  </a:srgbClr>
                </a:solidFill>
              </a:rPr>
              <a:pPr/>
              <a:t>46</a:t>
            </a:fld>
            <a:endParaRPr lang="en-US" dirty="0">
              <a:solidFill>
                <a:srgbClr val="F0A22E">
                  <a:shade val="75000"/>
                </a:srgbClr>
              </a:solidFill>
            </a:endParaRPr>
          </a:p>
        </p:txBody>
      </p:sp>
    </p:spTree>
    <p:extLst>
      <p:ext uri="{BB962C8B-B14F-4D97-AF65-F5344CB8AC3E}">
        <p14:creationId xmlns:p14="http://schemas.microsoft.com/office/powerpoint/2010/main" val="5872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Descriptive Terms for Japan</a:t>
            </a:r>
          </a:p>
        </p:txBody>
      </p:sp>
      <p:sp>
        <p:nvSpPr>
          <p:cNvPr id="3" name="Content Placeholder 2"/>
          <p:cNvSpPr>
            <a:spLocks noGrp="1"/>
          </p:cNvSpPr>
          <p:nvPr>
            <p:ph idx="1"/>
          </p:nvPr>
        </p:nvSpPr>
        <p:spPr>
          <a:xfrm>
            <a:off x="533401" y="1845734"/>
            <a:ext cx="7833360" cy="4023360"/>
          </a:xfrm>
        </p:spPr>
        <p:txBody>
          <a:bodyPr>
            <a:normAutofit lnSpcReduction="10000"/>
          </a:bodyPr>
          <a:lstStyle/>
          <a:p>
            <a:r>
              <a:rPr lang="en-US" b="1" u="sng" dirty="0"/>
              <a:t>Power Distance: </a:t>
            </a:r>
            <a:r>
              <a:rPr lang="en-US" b="1" dirty="0"/>
              <a:t> borderline hierarchical society; decisions confirmed by the top; meritocratic society</a:t>
            </a:r>
          </a:p>
          <a:p>
            <a:r>
              <a:rPr lang="en-US" b="1" u="sng" dirty="0"/>
              <a:t>Individualism</a:t>
            </a:r>
            <a:r>
              <a:rPr lang="en-US" b="1" dirty="0"/>
              <a:t>:  harmony of the group over oneself; private and more reserved than Chinese and Koreans</a:t>
            </a:r>
          </a:p>
          <a:p>
            <a:r>
              <a:rPr lang="en-US" b="1" u="sng" dirty="0"/>
              <a:t>Masculinity: </a:t>
            </a:r>
            <a:r>
              <a:rPr lang="en-US" b="1" dirty="0"/>
              <a:t> one of the most masculine societies; severe competition between groups (corporations); not assertive as individuals; Workaholics</a:t>
            </a:r>
          </a:p>
          <a:p>
            <a:r>
              <a:rPr lang="en-US" b="1" u="sng" dirty="0"/>
              <a:t>Uncertainty Avoidance: </a:t>
            </a:r>
            <a:r>
              <a:rPr lang="en-US" b="1" dirty="0"/>
              <a:t> among highest avoidance societies; constantly threatened throughout history by natural disasters; prescribe for maximum predictability (think about their automobile industry).</a:t>
            </a:r>
          </a:p>
          <a:p>
            <a:r>
              <a:rPr lang="en-US" b="1" u="sng" dirty="0"/>
              <a:t>Pragmatism:  </a:t>
            </a:r>
            <a:r>
              <a:rPr lang="en-US" b="1" dirty="0"/>
              <a:t> Life is seen as very short; do your best in your life time; practical good examples; </a:t>
            </a:r>
          </a:p>
          <a:p>
            <a:r>
              <a:rPr lang="en-US" b="1" u="sng" dirty="0"/>
              <a:t>Indulgence</a:t>
            </a:r>
            <a:r>
              <a:rPr lang="en-US" b="1" dirty="0"/>
              <a:t>:   restrained by acceptable social norms</a:t>
            </a:r>
          </a:p>
          <a:p>
            <a:endParaRPr lang="en-US" dirty="0"/>
          </a:p>
          <a:p>
            <a:endParaRPr lang="en-US"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47</a:t>
            </a:fld>
            <a:endParaRPr lang="en-US" dirty="0">
              <a:solidFill>
                <a:srgbClr val="F0A22E">
                  <a:shade val="75000"/>
                </a:srgbClr>
              </a:solidFill>
            </a:endParaRPr>
          </a:p>
        </p:txBody>
      </p:sp>
    </p:spTree>
    <p:extLst>
      <p:ext uri="{BB962C8B-B14F-4D97-AF65-F5344CB8AC3E}">
        <p14:creationId xmlns:p14="http://schemas.microsoft.com/office/powerpoint/2010/main" val="393925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6854" y="457200"/>
            <a:ext cx="8995884" cy="5592497"/>
          </a:xfrm>
          <a:prstGeom prst="rect">
            <a:avLst/>
          </a:prstGeom>
        </p:spPr>
      </p:pic>
      <p:sp>
        <p:nvSpPr>
          <p:cNvPr id="3" name="Slide Number Placeholder 2"/>
          <p:cNvSpPr>
            <a:spLocks noGrp="1"/>
          </p:cNvSpPr>
          <p:nvPr>
            <p:ph type="sldNum" sz="quarter" idx="12"/>
          </p:nvPr>
        </p:nvSpPr>
        <p:spPr/>
        <p:txBody>
          <a:bodyPr/>
          <a:lstStyle/>
          <a:p>
            <a:fld id="{614C837A-859E-4495-9283-617E5062446B}" type="slidenum">
              <a:rPr lang="en-US" smtClean="0">
                <a:solidFill>
                  <a:srgbClr val="F0A22E">
                    <a:shade val="75000"/>
                  </a:srgbClr>
                </a:solidFill>
              </a:rPr>
              <a:pPr/>
              <a:t>48</a:t>
            </a:fld>
            <a:endParaRPr lang="en-US" dirty="0">
              <a:solidFill>
                <a:srgbClr val="F0A22E">
                  <a:shade val="75000"/>
                </a:srgbClr>
              </a:solidFill>
            </a:endParaRPr>
          </a:p>
        </p:txBody>
      </p:sp>
    </p:spTree>
    <p:extLst>
      <p:ext uri="{BB962C8B-B14F-4D97-AF65-F5344CB8AC3E}">
        <p14:creationId xmlns:p14="http://schemas.microsoft.com/office/powerpoint/2010/main" val="390247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Descriptive Terms for India</a:t>
            </a:r>
          </a:p>
        </p:txBody>
      </p:sp>
      <p:sp>
        <p:nvSpPr>
          <p:cNvPr id="3" name="Content Placeholder 2"/>
          <p:cNvSpPr>
            <a:spLocks noGrp="1"/>
          </p:cNvSpPr>
          <p:nvPr>
            <p:ph idx="1"/>
          </p:nvPr>
        </p:nvSpPr>
        <p:spPr/>
        <p:txBody>
          <a:bodyPr/>
          <a:lstStyle/>
          <a:p>
            <a:r>
              <a:rPr lang="en-US" b="1" u="sng" dirty="0"/>
              <a:t>Power Distance: </a:t>
            </a:r>
            <a:r>
              <a:rPr lang="en-US" b="1" dirty="0"/>
              <a:t>Appreciation for hierarchy; management directs; rewards for loyalty; centralized power; clear directions/expectations.</a:t>
            </a:r>
          </a:p>
          <a:p>
            <a:r>
              <a:rPr lang="en-US" b="1" u="sng" dirty="0"/>
              <a:t>Individualism</a:t>
            </a:r>
            <a:r>
              <a:rPr lang="en-US" b="1" dirty="0"/>
              <a:t>: both preference for belonging and individualism; hiring and promotion often based on relationships </a:t>
            </a:r>
          </a:p>
          <a:p>
            <a:r>
              <a:rPr lang="en-US" b="1" u="sng" dirty="0"/>
              <a:t>Masculinity: </a:t>
            </a:r>
            <a:r>
              <a:rPr lang="en-US" b="1" dirty="0"/>
              <a:t>visual display of success and power; designer brand labels as sign of success</a:t>
            </a:r>
          </a:p>
          <a:p>
            <a:r>
              <a:rPr lang="en-US" b="1" u="sng" dirty="0"/>
              <a:t>Uncertainty Avoidance: </a:t>
            </a:r>
            <a:r>
              <a:rPr lang="en-US" b="1" dirty="0"/>
              <a:t>acceptance of imperfection;  things do not always have to go as planned; comfortable in settling into roles</a:t>
            </a:r>
          </a:p>
          <a:p>
            <a:r>
              <a:rPr lang="en-US" b="1" u="sng" dirty="0"/>
              <a:t>Pragmatism:  </a:t>
            </a:r>
            <a:r>
              <a:rPr lang="en-US" b="1" dirty="0"/>
              <a:t>long term pragmatic culture; concept of “karma”</a:t>
            </a:r>
          </a:p>
          <a:p>
            <a:r>
              <a:rPr lang="en-US" b="1" u="sng" dirty="0"/>
              <a:t>Indulgence</a:t>
            </a:r>
            <a:r>
              <a:rPr lang="en-US" b="1" dirty="0"/>
              <a:t>:  a culture of restraint </a:t>
            </a:r>
          </a:p>
          <a:p>
            <a:endParaRPr lang="en-US" dirty="0"/>
          </a:p>
          <a:p>
            <a:endParaRPr lang="en-US"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49</a:t>
            </a:fld>
            <a:endParaRPr lang="en-US" dirty="0">
              <a:solidFill>
                <a:srgbClr val="F0A22E">
                  <a:shade val="75000"/>
                </a:srgbClr>
              </a:solidFill>
            </a:endParaRPr>
          </a:p>
        </p:txBody>
      </p:sp>
    </p:spTree>
    <p:extLst>
      <p:ext uri="{BB962C8B-B14F-4D97-AF65-F5344CB8AC3E}">
        <p14:creationId xmlns:p14="http://schemas.microsoft.com/office/powerpoint/2010/main" val="84085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Week #3 – Class </a:t>
            </a:r>
            <a:r>
              <a:rPr lang="en-US" b="1" dirty="0" smtClean="0"/>
              <a:t>2</a:t>
            </a:r>
            <a:endParaRPr lang="en-US" b="1" dirty="0"/>
          </a:p>
        </p:txBody>
      </p:sp>
      <p:sp>
        <p:nvSpPr>
          <p:cNvPr id="3" name="Subtitle 2"/>
          <p:cNvSpPr>
            <a:spLocks noGrp="1"/>
          </p:cNvSpPr>
          <p:nvPr>
            <p:ph type="subTitle" idx="1"/>
          </p:nvPr>
        </p:nvSpPr>
        <p:spPr/>
        <p:txBody>
          <a:bodyPr/>
          <a:lstStyle/>
          <a:p>
            <a:r>
              <a:rPr lang="en-US" dirty="0"/>
              <a:t>TECH 330</a:t>
            </a:r>
          </a:p>
          <a:p>
            <a:r>
              <a:rPr lang="en-US" dirty="0"/>
              <a:t>September </a:t>
            </a:r>
            <a:r>
              <a:rPr lang="en-US" dirty="0" smtClean="0"/>
              <a:t>5</a:t>
            </a:r>
            <a:r>
              <a:rPr lang="en-US" baseline="30000" dirty="0" smtClean="0"/>
              <a:t>th</a:t>
            </a:r>
            <a:r>
              <a:rPr lang="en-US" dirty="0" smtClean="0"/>
              <a:t>  </a:t>
            </a:r>
            <a:r>
              <a:rPr lang="en-US" dirty="0"/>
              <a:t>, </a:t>
            </a:r>
            <a:r>
              <a:rPr lang="en-US" dirty="0" smtClean="0"/>
              <a:t>2019</a:t>
            </a:r>
            <a:endParaRPr lang="en-US" dirty="0"/>
          </a:p>
        </p:txBody>
      </p:sp>
    </p:spTree>
    <p:extLst>
      <p:ext uri="{BB962C8B-B14F-4D97-AF65-F5344CB8AC3E}">
        <p14:creationId xmlns:p14="http://schemas.microsoft.com/office/powerpoint/2010/main" val="181936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Descriptive Terms for US</a:t>
            </a:r>
          </a:p>
        </p:txBody>
      </p:sp>
      <p:sp>
        <p:nvSpPr>
          <p:cNvPr id="3" name="Content Placeholder 2"/>
          <p:cNvSpPr>
            <a:spLocks noGrp="1"/>
          </p:cNvSpPr>
          <p:nvPr>
            <p:ph idx="1"/>
          </p:nvPr>
        </p:nvSpPr>
        <p:spPr/>
        <p:txBody>
          <a:bodyPr>
            <a:normAutofit fontScale="92500" lnSpcReduction="10000"/>
          </a:bodyPr>
          <a:lstStyle/>
          <a:p>
            <a:r>
              <a:rPr lang="en-US" b="1" u="sng" dirty="0"/>
              <a:t>Power Distance: </a:t>
            </a:r>
            <a:r>
              <a:rPr lang="en-US" b="1" dirty="0"/>
              <a:t> Unique implies inequality; power exerted by people to influence other people’s idea and behaviors (think about politics)</a:t>
            </a:r>
          </a:p>
          <a:p>
            <a:r>
              <a:rPr lang="en-US" b="1" u="sng" dirty="0"/>
              <a:t>Individualism</a:t>
            </a:r>
            <a:r>
              <a:rPr lang="en-US" b="1" dirty="0"/>
              <a:t>: Focus on equal rights; hierarchy established for convenience and function; reliance on expertise; look after themselves and immediate family</a:t>
            </a:r>
          </a:p>
          <a:p>
            <a:r>
              <a:rPr lang="en-US" b="1" u="sng" dirty="0"/>
              <a:t>Masculinity: </a:t>
            </a:r>
            <a:r>
              <a:rPr lang="en-US" b="1" dirty="0"/>
              <a:t>competitive; winner takes all mentality; showing we are successful by…???;  live to work</a:t>
            </a:r>
          </a:p>
          <a:p>
            <a:r>
              <a:rPr lang="en-US" b="1" u="sng" dirty="0"/>
              <a:t>Uncertainty Avoidance:</a:t>
            </a:r>
            <a:r>
              <a:rPr lang="en-US" b="1" dirty="0"/>
              <a:t>  fair level of acceptance of new ideas and innovations; tolerant of opinions; </a:t>
            </a:r>
          </a:p>
          <a:p>
            <a:r>
              <a:rPr lang="en-US" b="1" u="sng" dirty="0"/>
              <a:t>Pragmatism:  </a:t>
            </a:r>
            <a:r>
              <a:rPr lang="en-US" b="1" dirty="0"/>
              <a:t>measure performance on short term basis; strong ideas about what is good and evil; can-do mentality</a:t>
            </a:r>
            <a:endParaRPr lang="en-US" b="1" u="sng" dirty="0"/>
          </a:p>
          <a:p>
            <a:r>
              <a:rPr lang="en-US" b="1" u="sng" dirty="0"/>
              <a:t>Indulgence</a:t>
            </a:r>
            <a:r>
              <a:rPr lang="en-US" b="1" dirty="0"/>
              <a:t>:  Work hard and Play hard!</a:t>
            </a:r>
          </a:p>
          <a:p>
            <a:endParaRPr lang="en-US" dirty="0"/>
          </a:p>
          <a:p>
            <a:endParaRPr lang="en-US" dirty="0"/>
          </a:p>
        </p:txBody>
      </p:sp>
      <p:sp>
        <p:nvSpPr>
          <p:cNvPr id="4" name="Slide Number Placeholder 3"/>
          <p:cNvSpPr>
            <a:spLocks noGrp="1"/>
          </p:cNvSpPr>
          <p:nvPr>
            <p:ph type="sldNum" sz="quarter" idx="12"/>
          </p:nvPr>
        </p:nvSpPr>
        <p:spPr/>
        <p:txBody>
          <a:bodyPr/>
          <a:lstStyle/>
          <a:p>
            <a:fld id="{614C837A-859E-4495-9283-617E5062446B}" type="slidenum">
              <a:rPr lang="en-US" smtClean="0">
                <a:solidFill>
                  <a:srgbClr val="F0A22E">
                    <a:shade val="75000"/>
                  </a:srgbClr>
                </a:solidFill>
              </a:rPr>
              <a:pPr/>
              <a:t>50</a:t>
            </a:fld>
            <a:endParaRPr lang="en-US" dirty="0">
              <a:solidFill>
                <a:srgbClr val="F0A22E">
                  <a:shade val="75000"/>
                </a:srgbClr>
              </a:solidFill>
            </a:endParaRPr>
          </a:p>
        </p:txBody>
      </p:sp>
    </p:spTree>
    <p:extLst>
      <p:ext uri="{BB962C8B-B14F-4D97-AF65-F5344CB8AC3E}">
        <p14:creationId xmlns:p14="http://schemas.microsoft.com/office/powerpoint/2010/main" val="302751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06"/>
            <a:ext cx="8763000" cy="1450757"/>
          </a:xfrm>
        </p:spPr>
        <p:txBody>
          <a:bodyPr>
            <a:noAutofit/>
          </a:bodyPr>
          <a:lstStyle/>
          <a:p>
            <a:r>
              <a:rPr lang="en-US" sz="6000" b="1" dirty="0" smtClean="0">
                <a:latin typeface="+mn-lt"/>
              </a:rPr>
              <a:t>IDI Assessment Reminder…</a:t>
            </a:r>
            <a:endParaRPr lang="en-US" sz="6000" b="1" dirty="0">
              <a:latin typeface="+mn-lt"/>
            </a:endParaRPr>
          </a:p>
        </p:txBody>
      </p:sp>
      <p:sp>
        <p:nvSpPr>
          <p:cNvPr id="3" name="Content Placeholder 2"/>
          <p:cNvSpPr>
            <a:spLocks noGrp="1"/>
          </p:cNvSpPr>
          <p:nvPr>
            <p:ph idx="1"/>
          </p:nvPr>
        </p:nvSpPr>
        <p:spPr>
          <a:xfrm>
            <a:off x="457201" y="1845734"/>
            <a:ext cx="7909560" cy="4023360"/>
          </a:xfrm>
        </p:spPr>
        <p:txBody>
          <a:bodyPr>
            <a:normAutofit/>
          </a:bodyPr>
          <a:lstStyle/>
          <a:p>
            <a:pPr>
              <a:buFont typeface="Wingdings" panose="05000000000000000000" pitchFamily="2" charset="2"/>
              <a:buChar char="§"/>
            </a:pPr>
            <a:r>
              <a:rPr lang="en-US" sz="3600" dirty="0" smtClean="0"/>
              <a:t>IDI Assessment email notification coming soon from </a:t>
            </a:r>
            <a:r>
              <a:rPr lang="en-US" sz="3600" u="sng" dirty="0" smtClean="0"/>
              <a:t>idiassessment.com </a:t>
            </a:r>
            <a:r>
              <a:rPr lang="en-US" sz="3600" dirty="0" smtClean="0"/>
              <a:t>and must be completed by September 10</a:t>
            </a:r>
            <a:r>
              <a:rPr lang="en-US" sz="3600" baseline="30000" dirty="0" smtClean="0"/>
              <a:t>th</a:t>
            </a:r>
            <a:endParaRPr lang="en-US" sz="3600" dirty="0" smtClean="0"/>
          </a:p>
        </p:txBody>
      </p:sp>
      <p:pic>
        <p:nvPicPr>
          <p:cNvPr id="5" name="Picture 4"/>
          <p:cNvPicPr>
            <a:picLocks noChangeAspect="1"/>
          </p:cNvPicPr>
          <p:nvPr/>
        </p:nvPicPr>
        <p:blipFill>
          <a:blip r:embed="rId2"/>
          <a:stretch>
            <a:fillRect/>
          </a:stretch>
        </p:blipFill>
        <p:spPr>
          <a:xfrm>
            <a:off x="381000" y="3657600"/>
            <a:ext cx="8114685" cy="1906675"/>
          </a:xfrm>
          <a:prstGeom prst="rect">
            <a:avLst/>
          </a:prstGeom>
        </p:spPr>
      </p:pic>
    </p:spTree>
    <p:extLst>
      <p:ext uri="{BB962C8B-B14F-4D97-AF65-F5344CB8AC3E}">
        <p14:creationId xmlns:p14="http://schemas.microsoft.com/office/powerpoint/2010/main" val="2095988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1459" y="152400"/>
            <a:ext cx="8686800" cy="5626723"/>
          </a:xfrm>
          <a:prstGeom prst="rect">
            <a:avLst/>
          </a:prstGeom>
        </p:spPr>
      </p:pic>
      <p:pic>
        <p:nvPicPr>
          <p:cNvPr id="5" name="Picture 4"/>
          <p:cNvPicPr>
            <a:picLocks noChangeAspect="1"/>
          </p:cNvPicPr>
          <p:nvPr/>
        </p:nvPicPr>
        <p:blipFill>
          <a:blip r:embed="rId3"/>
          <a:stretch>
            <a:fillRect/>
          </a:stretch>
        </p:blipFill>
        <p:spPr>
          <a:xfrm>
            <a:off x="381000" y="5779123"/>
            <a:ext cx="5225252" cy="1005351"/>
          </a:xfrm>
          <a:prstGeom prst="rect">
            <a:avLst/>
          </a:prstGeom>
        </p:spPr>
      </p:pic>
    </p:spTree>
    <p:extLst>
      <p:ext uri="{BB962C8B-B14F-4D97-AF65-F5344CB8AC3E}">
        <p14:creationId xmlns:p14="http://schemas.microsoft.com/office/powerpoint/2010/main" val="366713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t>Communications</a:t>
            </a:r>
          </a:p>
        </p:txBody>
      </p:sp>
      <p:sp>
        <p:nvSpPr>
          <p:cNvPr id="125955" name="Content Placeholder 2"/>
          <p:cNvSpPr>
            <a:spLocks noGrp="1"/>
          </p:cNvSpPr>
          <p:nvPr>
            <p:ph idx="1"/>
          </p:nvPr>
        </p:nvSpPr>
        <p:spPr>
          <a:xfrm>
            <a:off x="561534" y="1828800"/>
            <a:ext cx="7787641" cy="4023360"/>
          </a:xfrm>
        </p:spPr>
        <p:txBody>
          <a:bodyPr>
            <a:noAutofit/>
          </a:bodyPr>
          <a:lstStyle/>
          <a:p>
            <a:pPr eaLnBrk="1" hangingPunct="1">
              <a:buFont typeface="Wingdings" panose="05000000000000000000" pitchFamily="2" charset="2"/>
              <a:buChar char="Ø"/>
            </a:pPr>
            <a:r>
              <a:rPr lang="en-US" altLang="en-US" sz="3200" b="1" dirty="0"/>
              <a:t>Work to understand the underlying cultural values that drive behavior.</a:t>
            </a:r>
          </a:p>
          <a:p>
            <a:pPr eaLnBrk="1" hangingPunct="1">
              <a:buFont typeface="Wingdings" panose="05000000000000000000" pitchFamily="2" charset="2"/>
              <a:buChar char="Ø"/>
            </a:pPr>
            <a:r>
              <a:rPr lang="en-US" altLang="en-US" sz="3200" b="1" dirty="0"/>
              <a:t>You must first understand your own cultural background and before you can better understand other people’s culture.</a:t>
            </a:r>
          </a:p>
        </p:txBody>
      </p:sp>
    </p:spTree>
    <p:extLst>
      <p:ext uri="{BB962C8B-B14F-4D97-AF65-F5344CB8AC3E}">
        <p14:creationId xmlns:p14="http://schemas.microsoft.com/office/powerpoint/2010/main" val="146871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mn-lt"/>
              </a:rPr>
              <a:t>Multi-Lingual</a:t>
            </a:r>
          </a:p>
        </p:txBody>
      </p:sp>
      <p:sp>
        <p:nvSpPr>
          <p:cNvPr id="3" name="Content Placeholder 2"/>
          <p:cNvSpPr>
            <a:spLocks noGrp="1"/>
          </p:cNvSpPr>
          <p:nvPr>
            <p:ph idx="1"/>
          </p:nvPr>
        </p:nvSpPr>
        <p:spPr/>
        <p:txBody>
          <a:bodyPr>
            <a:normAutofit/>
          </a:bodyPr>
          <a:lstStyle/>
          <a:p>
            <a:r>
              <a:rPr lang="en-US" sz="4000" b="1" dirty="0"/>
              <a:t>Do you speak a </a:t>
            </a:r>
            <a:r>
              <a:rPr lang="en-US" sz="4000" b="1" i="1" dirty="0"/>
              <a:t>second</a:t>
            </a:r>
            <a:r>
              <a:rPr lang="en-US" sz="4000" b="1" dirty="0"/>
              <a:t> language?</a:t>
            </a:r>
          </a:p>
          <a:p>
            <a:endParaRPr lang="en-US" sz="4000" b="1" dirty="0"/>
          </a:p>
          <a:p>
            <a:r>
              <a:rPr lang="en-US" sz="4000" b="1" dirty="0"/>
              <a:t>What language would you like to learn?</a:t>
            </a:r>
          </a:p>
        </p:txBody>
      </p:sp>
    </p:spTree>
    <p:extLst>
      <p:ext uri="{BB962C8B-B14F-4D97-AF65-F5344CB8AC3E}">
        <p14:creationId xmlns:p14="http://schemas.microsoft.com/office/powerpoint/2010/main" val="69447801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6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8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9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7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175</TotalTime>
  <Words>2844</Words>
  <Application>Microsoft Office PowerPoint</Application>
  <PresentationFormat>On-screen Show (4:3)</PresentationFormat>
  <Paragraphs>295</Paragraphs>
  <Slides>50</Slides>
  <Notes>9</Notes>
  <HiddenSlides>10</HiddenSlides>
  <MMClips>3</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50</vt:i4>
      </vt:variant>
    </vt:vector>
  </HeadingPairs>
  <TitlesOfParts>
    <vt:vector size="63" baseType="lpstr">
      <vt:lpstr>Arial</vt:lpstr>
      <vt:lpstr>Calibri</vt:lpstr>
      <vt:lpstr>Calibri Light</vt:lpstr>
      <vt:lpstr>Symbol</vt:lpstr>
      <vt:lpstr>Times New Roman</vt:lpstr>
      <vt:lpstr>Wingdings</vt:lpstr>
      <vt:lpstr>Retrospect</vt:lpstr>
      <vt:lpstr>6_Retrospect</vt:lpstr>
      <vt:lpstr>8_Retrospect</vt:lpstr>
      <vt:lpstr>1_Retrospect</vt:lpstr>
      <vt:lpstr>2_Retrospect</vt:lpstr>
      <vt:lpstr>9_Retrospect</vt:lpstr>
      <vt:lpstr>7_Retrospect</vt:lpstr>
      <vt:lpstr>Please sit at same location as Tuesday</vt:lpstr>
      <vt:lpstr>PowerPoint Presentation</vt:lpstr>
      <vt:lpstr>Levels Group Activity – Level FOUR Reflection</vt:lpstr>
      <vt:lpstr>PowerPoint Presentation</vt:lpstr>
      <vt:lpstr>Week #3 – Class 2</vt:lpstr>
      <vt:lpstr>IDI Assessment Reminder…</vt:lpstr>
      <vt:lpstr>PowerPoint Presentation</vt:lpstr>
      <vt:lpstr>Communications</vt:lpstr>
      <vt:lpstr>Multi-Lingual</vt:lpstr>
      <vt:lpstr>Speaking their Language</vt:lpstr>
      <vt:lpstr>Differences in accepted Behaviors</vt:lpstr>
      <vt:lpstr>SMILE!</vt:lpstr>
      <vt:lpstr>For Example:</vt:lpstr>
      <vt:lpstr>Understanding Ourselves</vt:lpstr>
      <vt:lpstr>Simple Things</vt:lpstr>
      <vt:lpstr>Business Cultures</vt:lpstr>
      <vt:lpstr>Pre Class Exercises Part 1</vt:lpstr>
      <vt:lpstr>PowerPoint Presentation</vt:lpstr>
      <vt:lpstr>In- Class Exercise (25 points)</vt:lpstr>
      <vt:lpstr>PowerPoint Presentation</vt:lpstr>
      <vt:lpstr>Follow on In-Class Exercise</vt:lpstr>
      <vt:lpstr>Four core intercultural competencies: Interacting more effectively and appropriately with  culturally different others”—bridging cultural gaps”—means:</vt:lpstr>
      <vt:lpstr>PowerPoint Presentation</vt:lpstr>
      <vt:lpstr>PowerPoint Presentation</vt:lpstr>
      <vt:lpstr>PowerPoint Presentation</vt:lpstr>
      <vt:lpstr>Average working Hours per year</vt:lpstr>
      <vt:lpstr>Gert Hofstede´s Highlights</vt:lpstr>
      <vt:lpstr>PowerPoint Presentation</vt:lpstr>
      <vt:lpstr>Cultural Dimensions Geert Hofstede, early 1970s </vt:lpstr>
      <vt:lpstr>PowerPoint Presentation</vt:lpstr>
      <vt:lpstr>Power Distance Index (PDI) </vt:lpstr>
      <vt:lpstr>Examples of High Power Distance</vt:lpstr>
      <vt:lpstr>Examples of Low Power Distance</vt:lpstr>
      <vt:lpstr>Power Distance Index</vt:lpstr>
      <vt:lpstr>Individualism vs Collectivism (IDV) </vt:lpstr>
      <vt:lpstr>PowerPoint Presentation</vt:lpstr>
      <vt:lpstr>Individualism (Storti, 1999, pg. 25)</vt:lpstr>
      <vt:lpstr>Collectivism (Storti, 1999, pg. 25-26)</vt:lpstr>
      <vt:lpstr>Masculinity vs Femininity (MAS) </vt:lpstr>
      <vt:lpstr>Uncertainty Avoidance Index (UAI) </vt:lpstr>
      <vt:lpstr>Pragmatism (long term vs short term orientation)</vt:lpstr>
      <vt:lpstr>Indulgence vs Restraint (IND) </vt:lpstr>
      <vt:lpstr>Nonverbal communication &amp; power distance</vt:lpstr>
      <vt:lpstr>Descriptive Terms for Germany</vt:lpstr>
      <vt:lpstr>Descriptive Terms for Colombia</vt:lpstr>
      <vt:lpstr>PowerPoint Presentation</vt:lpstr>
      <vt:lpstr>Descriptive Terms for Japan</vt:lpstr>
      <vt:lpstr>PowerPoint Presentation</vt:lpstr>
      <vt:lpstr>Descriptive Terms for India</vt:lpstr>
      <vt:lpstr>Descriptive Terms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dc:title>
  <dc:creator>Robert</dc:creator>
  <cp:lastModifiedBy>Benson, Annette K</cp:lastModifiedBy>
  <cp:revision>199</cp:revision>
  <cp:lastPrinted>2019-09-03T20:23:55Z</cp:lastPrinted>
  <dcterms:created xsi:type="dcterms:W3CDTF">2013-08-22T01:48:12Z</dcterms:created>
  <dcterms:modified xsi:type="dcterms:W3CDTF">2020-06-11T15:45:34Z</dcterms:modified>
</cp:coreProperties>
</file>