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9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8" r:id="rId5"/>
    <p:sldMasterId id="2147483714" r:id="rId6"/>
    <p:sldMasterId id="2147483726" r:id="rId7"/>
    <p:sldMasterId id="2147483738" r:id="rId8"/>
    <p:sldMasterId id="2147483752" r:id="rId9"/>
    <p:sldMasterId id="2147483764" r:id="rId10"/>
  </p:sldMasterIdLst>
  <p:notesMasterIdLst>
    <p:notesMasterId r:id="rId86"/>
  </p:notesMasterIdLst>
  <p:sldIdLst>
    <p:sldId id="264" r:id="rId11"/>
    <p:sldId id="263" r:id="rId12"/>
    <p:sldId id="337" r:id="rId13"/>
    <p:sldId id="338" r:id="rId14"/>
    <p:sldId id="566" r:id="rId15"/>
    <p:sldId id="567" r:id="rId16"/>
    <p:sldId id="568" r:id="rId17"/>
    <p:sldId id="288" r:id="rId18"/>
    <p:sldId id="304" r:id="rId19"/>
    <p:sldId id="265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572" r:id="rId33"/>
    <p:sldId id="573" r:id="rId34"/>
    <p:sldId id="317" r:id="rId35"/>
    <p:sldId id="318" r:id="rId36"/>
    <p:sldId id="570" r:id="rId37"/>
    <p:sldId id="571" r:id="rId38"/>
    <p:sldId id="321" r:id="rId39"/>
    <p:sldId id="323" r:id="rId40"/>
    <p:sldId id="324" r:id="rId41"/>
    <p:sldId id="326" r:id="rId42"/>
    <p:sldId id="328" r:id="rId43"/>
    <p:sldId id="330" r:id="rId44"/>
    <p:sldId id="334" r:id="rId45"/>
    <p:sldId id="335" r:id="rId46"/>
    <p:sldId id="336" r:id="rId47"/>
    <p:sldId id="289" r:id="rId48"/>
    <p:sldId id="290" r:id="rId49"/>
    <p:sldId id="291" r:id="rId50"/>
    <p:sldId id="292" r:id="rId51"/>
    <p:sldId id="293" r:id="rId52"/>
    <p:sldId id="294" r:id="rId53"/>
    <p:sldId id="266" r:id="rId54"/>
    <p:sldId id="267" r:id="rId55"/>
    <p:sldId id="268" r:id="rId56"/>
    <p:sldId id="269" r:id="rId57"/>
    <p:sldId id="270" r:id="rId58"/>
    <p:sldId id="271" r:id="rId59"/>
    <p:sldId id="272" r:id="rId60"/>
    <p:sldId id="273" r:id="rId61"/>
    <p:sldId id="274" r:id="rId62"/>
    <p:sldId id="275" r:id="rId63"/>
    <p:sldId id="276" r:id="rId64"/>
    <p:sldId id="277" r:id="rId65"/>
    <p:sldId id="278" r:id="rId66"/>
    <p:sldId id="279" r:id="rId67"/>
    <p:sldId id="280" r:id="rId68"/>
    <p:sldId id="281" r:id="rId69"/>
    <p:sldId id="282" r:id="rId70"/>
    <p:sldId id="283" r:id="rId71"/>
    <p:sldId id="284" r:id="rId72"/>
    <p:sldId id="285" r:id="rId73"/>
    <p:sldId id="286" r:id="rId74"/>
    <p:sldId id="295" r:id="rId75"/>
    <p:sldId id="296" r:id="rId76"/>
    <p:sldId id="299" r:id="rId77"/>
    <p:sldId id="297" r:id="rId78"/>
    <p:sldId id="300" r:id="rId79"/>
    <p:sldId id="298" r:id="rId80"/>
    <p:sldId id="301" r:id="rId81"/>
    <p:sldId id="302" r:id="rId82"/>
    <p:sldId id="303" r:id="rId83"/>
    <p:sldId id="256" r:id="rId84"/>
    <p:sldId id="569" r:id="rId85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34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slide" Target="slides/slide66.xml"/><Relationship Id="rId84" Type="http://schemas.openxmlformats.org/officeDocument/2006/relationships/slide" Target="slides/slide74.xml"/><Relationship Id="rId89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87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90" Type="http://schemas.openxmlformats.org/officeDocument/2006/relationships/tableStyles" Target="tableStyles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slide" Target="slides/slide73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B72A56-4077-4F4C-A75D-A00433577E29}" type="doc">
      <dgm:prSet loTypeId="urn:microsoft.com/office/officeart/2005/8/layout/arrow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05FF19-A76D-6448-8BA1-7DFEDFD2691F}">
      <dgm:prSet phldrT="[Text]" custT="1"/>
      <dgm:spPr/>
      <dgm:t>
        <a:bodyPr/>
        <a:lstStyle/>
        <a:p>
          <a:r>
            <a:rPr lang="en-US" sz="2000" b="1" dirty="0">
              <a:solidFill>
                <a:srgbClr val="CC0000"/>
              </a:solidFill>
            </a:rPr>
            <a:t>Denial</a:t>
          </a:r>
        </a:p>
      </dgm:t>
    </dgm:pt>
    <dgm:pt modelId="{A4C471AE-510C-6343-A680-840D835204F4}" type="parTrans" cxnId="{B60FDB92-9770-814A-B245-59D1396ABE13}">
      <dgm:prSet/>
      <dgm:spPr/>
      <dgm:t>
        <a:bodyPr/>
        <a:lstStyle/>
        <a:p>
          <a:endParaRPr lang="en-US"/>
        </a:p>
      </dgm:t>
    </dgm:pt>
    <dgm:pt modelId="{9F32EB9F-FD0D-0C46-9ED6-C2B3A5A9CEDF}" type="sibTrans" cxnId="{B60FDB92-9770-814A-B245-59D1396ABE13}">
      <dgm:prSet/>
      <dgm:spPr/>
      <dgm:t>
        <a:bodyPr/>
        <a:lstStyle/>
        <a:p>
          <a:endParaRPr lang="en-US"/>
        </a:p>
      </dgm:t>
    </dgm:pt>
    <dgm:pt modelId="{0A7C4089-2D26-854D-9601-6862D454ABDA}">
      <dgm:prSet phldrT="[Text]" custT="1"/>
      <dgm:spPr/>
      <dgm:t>
        <a:bodyPr/>
        <a:lstStyle/>
        <a:p>
          <a:r>
            <a:rPr lang="en-US" sz="2000" b="1" dirty="0">
              <a:solidFill>
                <a:srgbClr val="CC0000"/>
              </a:solidFill>
            </a:rPr>
            <a:t>Polarization</a:t>
          </a:r>
        </a:p>
      </dgm:t>
    </dgm:pt>
    <dgm:pt modelId="{6AB753BF-8066-D945-9B81-FF647DA578F2}" type="parTrans" cxnId="{E58FA1AC-6490-D249-8259-9C127D147E7F}">
      <dgm:prSet/>
      <dgm:spPr/>
      <dgm:t>
        <a:bodyPr/>
        <a:lstStyle/>
        <a:p>
          <a:endParaRPr lang="en-US"/>
        </a:p>
      </dgm:t>
    </dgm:pt>
    <dgm:pt modelId="{FD3451C3-A176-D941-BBD1-DB1A7036A73C}" type="sibTrans" cxnId="{E58FA1AC-6490-D249-8259-9C127D147E7F}">
      <dgm:prSet/>
      <dgm:spPr/>
      <dgm:t>
        <a:bodyPr/>
        <a:lstStyle/>
        <a:p>
          <a:endParaRPr lang="en-US"/>
        </a:p>
      </dgm:t>
    </dgm:pt>
    <dgm:pt modelId="{570860FA-C6A9-F44A-9A2A-79CD15760517}">
      <dgm:prSet phldrT="[Text]" custT="1"/>
      <dgm:spPr/>
      <dgm:t>
        <a:bodyPr/>
        <a:lstStyle/>
        <a:p>
          <a:r>
            <a:rPr lang="en-US" sz="2000" b="1" dirty="0">
              <a:solidFill>
                <a:srgbClr val="CC0000"/>
              </a:solidFill>
            </a:rPr>
            <a:t>Minimization</a:t>
          </a:r>
        </a:p>
      </dgm:t>
    </dgm:pt>
    <dgm:pt modelId="{D93C183E-4789-AF47-A13B-CFCBA054FCAD}" type="parTrans" cxnId="{880D2E60-036A-1A40-8FD4-474CCE37C28A}">
      <dgm:prSet/>
      <dgm:spPr/>
      <dgm:t>
        <a:bodyPr/>
        <a:lstStyle/>
        <a:p>
          <a:endParaRPr lang="en-US"/>
        </a:p>
      </dgm:t>
    </dgm:pt>
    <dgm:pt modelId="{31A4623E-6393-8B44-B06D-E13EE842C448}" type="sibTrans" cxnId="{880D2E60-036A-1A40-8FD4-474CCE37C28A}">
      <dgm:prSet/>
      <dgm:spPr/>
      <dgm:t>
        <a:bodyPr/>
        <a:lstStyle/>
        <a:p>
          <a:endParaRPr lang="en-US"/>
        </a:p>
      </dgm:t>
    </dgm:pt>
    <dgm:pt modelId="{E514C4D8-7987-0B44-BBA9-DCE6F92D410C}">
      <dgm:prSet phldrT="[Text]" custT="1"/>
      <dgm:spPr/>
      <dgm:t>
        <a:bodyPr/>
        <a:lstStyle/>
        <a:p>
          <a:r>
            <a:rPr lang="en-US" sz="2000" b="1" dirty="0">
              <a:solidFill>
                <a:srgbClr val="CC0000"/>
              </a:solidFill>
            </a:rPr>
            <a:t>Acceptance</a:t>
          </a:r>
        </a:p>
      </dgm:t>
    </dgm:pt>
    <dgm:pt modelId="{7ACC2E03-06B0-3B4A-8959-9369DC152D22}" type="parTrans" cxnId="{1E6EE08F-4642-0948-B5D5-8791D22CDE6A}">
      <dgm:prSet/>
      <dgm:spPr/>
      <dgm:t>
        <a:bodyPr/>
        <a:lstStyle/>
        <a:p>
          <a:endParaRPr lang="en-US"/>
        </a:p>
      </dgm:t>
    </dgm:pt>
    <dgm:pt modelId="{C2367D9F-02E7-2545-95D3-B49260AAD3D8}" type="sibTrans" cxnId="{1E6EE08F-4642-0948-B5D5-8791D22CDE6A}">
      <dgm:prSet/>
      <dgm:spPr/>
      <dgm:t>
        <a:bodyPr/>
        <a:lstStyle/>
        <a:p>
          <a:endParaRPr lang="en-US"/>
        </a:p>
      </dgm:t>
    </dgm:pt>
    <dgm:pt modelId="{F864671F-5DCF-A540-83EC-992802CBB497}">
      <dgm:prSet phldrT="[Text]" custT="1"/>
      <dgm:spPr/>
      <dgm:t>
        <a:bodyPr/>
        <a:lstStyle/>
        <a:p>
          <a:r>
            <a:rPr lang="en-US" sz="2000" b="1" dirty="0">
              <a:solidFill>
                <a:srgbClr val="CC0000"/>
              </a:solidFill>
            </a:rPr>
            <a:t>Adaptation</a:t>
          </a:r>
        </a:p>
      </dgm:t>
    </dgm:pt>
    <dgm:pt modelId="{D3B2C714-9AC5-3B40-84C8-37ADC0886E54}" type="parTrans" cxnId="{9AB41764-6BDE-C647-B8A4-3355A8A446EE}">
      <dgm:prSet/>
      <dgm:spPr/>
      <dgm:t>
        <a:bodyPr/>
        <a:lstStyle/>
        <a:p>
          <a:endParaRPr lang="en-US"/>
        </a:p>
      </dgm:t>
    </dgm:pt>
    <dgm:pt modelId="{4D97F781-5B41-BF4C-9DFD-B89D46DA1753}" type="sibTrans" cxnId="{9AB41764-6BDE-C647-B8A4-3355A8A446EE}">
      <dgm:prSet/>
      <dgm:spPr/>
      <dgm:t>
        <a:bodyPr/>
        <a:lstStyle/>
        <a:p>
          <a:endParaRPr lang="en-US"/>
        </a:p>
      </dgm:t>
    </dgm:pt>
    <dgm:pt modelId="{D4D63B0B-7D49-C74C-ADAD-DE5EDDEB3D30}" type="pres">
      <dgm:prSet presAssocID="{6CB72A56-4077-4F4C-A75D-A00433577E2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2B6100-5257-944D-856F-B9C581DF5459}" type="pres">
      <dgm:prSet presAssocID="{6CB72A56-4077-4F4C-A75D-A00433577E29}" presName="arrow" presStyleLbl="bgShp" presStyleIdx="0" presStyleCnt="1" custLinFactNeighborX="3731" custLinFactNeighborY="1642"/>
      <dgm:spPr/>
    </dgm:pt>
    <dgm:pt modelId="{79BDEE25-FA63-E54D-9542-E2E318FE600A}" type="pres">
      <dgm:prSet presAssocID="{6CB72A56-4077-4F4C-A75D-A00433577E29}" presName="arrowDiagram5" presStyleCnt="0"/>
      <dgm:spPr/>
    </dgm:pt>
    <dgm:pt modelId="{30539851-6C0A-114C-84FF-B64035AB1CDD}" type="pres">
      <dgm:prSet presAssocID="{8605FF19-A76D-6448-8BA1-7DFEDFD2691F}" presName="bullet5a" presStyleLbl="node1" presStyleIdx="0" presStyleCnt="5"/>
      <dgm:spPr/>
    </dgm:pt>
    <dgm:pt modelId="{C8570EC7-3D39-DD4C-82C7-EB77A28433C1}" type="pres">
      <dgm:prSet presAssocID="{8605FF19-A76D-6448-8BA1-7DFEDFD2691F}" presName="textBox5a" presStyleLbl="revTx" presStyleIdx="0" presStyleCnt="5" custScaleY="49500" custLinFactNeighborX="12300" custLinFactNeighborY="-15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17454-3939-0E49-A4A9-084AA473EDCF}" type="pres">
      <dgm:prSet presAssocID="{0A7C4089-2D26-854D-9601-6862D454ABDA}" presName="bullet5b" presStyleLbl="node1" presStyleIdx="1" presStyleCnt="5"/>
      <dgm:spPr/>
    </dgm:pt>
    <dgm:pt modelId="{B6DC01E2-17EC-334B-967B-A297DBC75D90}" type="pres">
      <dgm:prSet presAssocID="{0A7C4089-2D26-854D-9601-6862D454ABDA}" presName="textBox5b" presStyleLbl="revTx" presStyleIdx="1" presStyleCnt="5" custScaleX="173831" custScaleY="20941" custLinFactNeighborX="19916" custLinFactNeighborY="-280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BBE1DD-FDE9-AC40-B7F0-5CF42561ECD1}" type="pres">
      <dgm:prSet presAssocID="{570860FA-C6A9-F44A-9A2A-79CD15760517}" presName="bullet5c" presStyleLbl="node1" presStyleIdx="2" presStyleCnt="5"/>
      <dgm:spPr/>
    </dgm:pt>
    <dgm:pt modelId="{F9F2DDF6-2302-E940-B0D2-EFD90394300E}" type="pres">
      <dgm:prSet presAssocID="{570860FA-C6A9-F44A-9A2A-79CD15760517}" presName="textBox5c" presStyleLbl="revTx" presStyleIdx="2" presStyleCnt="5" custScaleX="139874" custScaleY="23503" custLinFactNeighborX="-617" custLinFactNeighborY="-25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B76895-6F74-AD4B-9B6F-BD6CA3912F7E}" type="pres">
      <dgm:prSet presAssocID="{E514C4D8-7987-0B44-BBA9-DCE6F92D410C}" presName="bullet5d" presStyleLbl="node1" presStyleIdx="3" presStyleCnt="5"/>
      <dgm:spPr/>
    </dgm:pt>
    <dgm:pt modelId="{FF4E0F27-6D27-2F47-91B5-5C6E33B791BE}" type="pres">
      <dgm:prSet presAssocID="{E514C4D8-7987-0B44-BBA9-DCE6F92D410C}" presName="textBox5d" presStyleLbl="revTx" presStyleIdx="3" presStyleCnt="5" custScaleX="146205" custScaleY="20554" custLinFactNeighborX="732" custLinFactNeighborY="-26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38EF6-29CB-7649-95A9-EF516ACD4FBF}" type="pres">
      <dgm:prSet presAssocID="{F864671F-5DCF-A540-83EC-992802CBB497}" presName="bullet5e" presStyleLbl="node1" presStyleIdx="4" presStyleCnt="5"/>
      <dgm:spPr/>
    </dgm:pt>
    <dgm:pt modelId="{9B25D950-22CA-F741-B180-A7AB79008B18}" type="pres">
      <dgm:prSet presAssocID="{F864671F-5DCF-A540-83EC-992802CBB497}" presName="textBox5e" presStyleLbl="revTx" presStyleIdx="4" presStyleCnt="5" custScaleX="148334" custScaleY="16502" custLinFactNeighborX="12953" custLinFactNeighborY="-39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0D2E60-036A-1A40-8FD4-474CCE37C28A}" srcId="{6CB72A56-4077-4F4C-A75D-A00433577E29}" destId="{570860FA-C6A9-F44A-9A2A-79CD15760517}" srcOrd="2" destOrd="0" parTransId="{D93C183E-4789-AF47-A13B-CFCBA054FCAD}" sibTransId="{31A4623E-6393-8B44-B06D-E13EE842C448}"/>
    <dgm:cxn modelId="{28E54667-B8CE-4ABF-A33C-161B9A183F29}" type="presOf" srcId="{E514C4D8-7987-0B44-BBA9-DCE6F92D410C}" destId="{FF4E0F27-6D27-2F47-91B5-5C6E33B791BE}" srcOrd="0" destOrd="0" presId="urn:microsoft.com/office/officeart/2005/8/layout/arrow2"/>
    <dgm:cxn modelId="{E58FA1AC-6490-D249-8259-9C127D147E7F}" srcId="{6CB72A56-4077-4F4C-A75D-A00433577E29}" destId="{0A7C4089-2D26-854D-9601-6862D454ABDA}" srcOrd="1" destOrd="0" parTransId="{6AB753BF-8066-D945-9B81-FF647DA578F2}" sibTransId="{FD3451C3-A176-D941-BBD1-DB1A7036A73C}"/>
    <dgm:cxn modelId="{9AB41764-6BDE-C647-B8A4-3355A8A446EE}" srcId="{6CB72A56-4077-4F4C-A75D-A00433577E29}" destId="{F864671F-5DCF-A540-83EC-992802CBB497}" srcOrd="4" destOrd="0" parTransId="{D3B2C714-9AC5-3B40-84C8-37ADC0886E54}" sibTransId="{4D97F781-5B41-BF4C-9DFD-B89D46DA1753}"/>
    <dgm:cxn modelId="{781A1FF7-9526-4E26-BFFD-BF9506BD4703}" type="presOf" srcId="{8605FF19-A76D-6448-8BA1-7DFEDFD2691F}" destId="{C8570EC7-3D39-DD4C-82C7-EB77A28433C1}" srcOrd="0" destOrd="0" presId="urn:microsoft.com/office/officeart/2005/8/layout/arrow2"/>
    <dgm:cxn modelId="{EC223169-8D03-46E0-8FE6-501214BB1A1A}" type="presOf" srcId="{570860FA-C6A9-F44A-9A2A-79CD15760517}" destId="{F9F2DDF6-2302-E940-B0D2-EFD90394300E}" srcOrd="0" destOrd="0" presId="urn:microsoft.com/office/officeart/2005/8/layout/arrow2"/>
    <dgm:cxn modelId="{1E6EE08F-4642-0948-B5D5-8791D22CDE6A}" srcId="{6CB72A56-4077-4F4C-A75D-A00433577E29}" destId="{E514C4D8-7987-0B44-BBA9-DCE6F92D410C}" srcOrd="3" destOrd="0" parTransId="{7ACC2E03-06B0-3B4A-8959-9369DC152D22}" sibTransId="{C2367D9F-02E7-2545-95D3-B49260AAD3D8}"/>
    <dgm:cxn modelId="{87CF19F4-E9A0-4BF9-B577-6E6D88CCEB32}" type="presOf" srcId="{0A7C4089-2D26-854D-9601-6862D454ABDA}" destId="{B6DC01E2-17EC-334B-967B-A297DBC75D90}" srcOrd="0" destOrd="0" presId="urn:microsoft.com/office/officeart/2005/8/layout/arrow2"/>
    <dgm:cxn modelId="{B60FDB92-9770-814A-B245-59D1396ABE13}" srcId="{6CB72A56-4077-4F4C-A75D-A00433577E29}" destId="{8605FF19-A76D-6448-8BA1-7DFEDFD2691F}" srcOrd="0" destOrd="0" parTransId="{A4C471AE-510C-6343-A680-840D835204F4}" sibTransId="{9F32EB9F-FD0D-0C46-9ED6-C2B3A5A9CEDF}"/>
    <dgm:cxn modelId="{BB03CCD0-F051-49F9-89BD-D5B665ABC959}" type="presOf" srcId="{F864671F-5DCF-A540-83EC-992802CBB497}" destId="{9B25D950-22CA-F741-B180-A7AB79008B18}" srcOrd="0" destOrd="0" presId="urn:microsoft.com/office/officeart/2005/8/layout/arrow2"/>
    <dgm:cxn modelId="{5D7D6E76-21BE-491A-A273-52F82C32BFEE}" type="presOf" srcId="{6CB72A56-4077-4F4C-A75D-A00433577E29}" destId="{D4D63B0B-7D49-C74C-ADAD-DE5EDDEB3D30}" srcOrd="0" destOrd="0" presId="urn:microsoft.com/office/officeart/2005/8/layout/arrow2"/>
    <dgm:cxn modelId="{10766F1B-BA79-43C1-9720-8DFA5284FBB7}" type="presParOf" srcId="{D4D63B0B-7D49-C74C-ADAD-DE5EDDEB3D30}" destId="{EE2B6100-5257-944D-856F-B9C581DF5459}" srcOrd="0" destOrd="0" presId="urn:microsoft.com/office/officeart/2005/8/layout/arrow2"/>
    <dgm:cxn modelId="{32715107-2021-48AF-8EA1-E904EB967B6C}" type="presParOf" srcId="{D4D63B0B-7D49-C74C-ADAD-DE5EDDEB3D30}" destId="{79BDEE25-FA63-E54D-9542-E2E318FE600A}" srcOrd="1" destOrd="0" presId="urn:microsoft.com/office/officeart/2005/8/layout/arrow2"/>
    <dgm:cxn modelId="{523A5BB1-2862-4D96-BF99-089A8698A0B0}" type="presParOf" srcId="{79BDEE25-FA63-E54D-9542-E2E318FE600A}" destId="{30539851-6C0A-114C-84FF-B64035AB1CDD}" srcOrd="0" destOrd="0" presId="urn:microsoft.com/office/officeart/2005/8/layout/arrow2"/>
    <dgm:cxn modelId="{B8161BF9-34F0-4146-AEED-128FB91B87D6}" type="presParOf" srcId="{79BDEE25-FA63-E54D-9542-E2E318FE600A}" destId="{C8570EC7-3D39-DD4C-82C7-EB77A28433C1}" srcOrd="1" destOrd="0" presId="urn:microsoft.com/office/officeart/2005/8/layout/arrow2"/>
    <dgm:cxn modelId="{962CA6A6-4A45-4370-8211-069F693DCA44}" type="presParOf" srcId="{79BDEE25-FA63-E54D-9542-E2E318FE600A}" destId="{54C17454-3939-0E49-A4A9-084AA473EDCF}" srcOrd="2" destOrd="0" presId="urn:microsoft.com/office/officeart/2005/8/layout/arrow2"/>
    <dgm:cxn modelId="{AA72C310-7A69-4645-997E-51D6D75ADE69}" type="presParOf" srcId="{79BDEE25-FA63-E54D-9542-E2E318FE600A}" destId="{B6DC01E2-17EC-334B-967B-A297DBC75D90}" srcOrd="3" destOrd="0" presId="urn:microsoft.com/office/officeart/2005/8/layout/arrow2"/>
    <dgm:cxn modelId="{046129FB-3C61-49E9-BD6B-1641B82CEEF5}" type="presParOf" srcId="{79BDEE25-FA63-E54D-9542-E2E318FE600A}" destId="{2FBBE1DD-FDE9-AC40-B7F0-5CF42561ECD1}" srcOrd="4" destOrd="0" presId="urn:microsoft.com/office/officeart/2005/8/layout/arrow2"/>
    <dgm:cxn modelId="{B2DB416E-E37D-4D85-8900-3EE88525F8B5}" type="presParOf" srcId="{79BDEE25-FA63-E54D-9542-E2E318FE600A}" destId="{F9F2DDF6-2302-E940-B0D2-EFD90394300E}" srcOrd="5" destOrd="0" presId="urn:microsoft.com/office/officeart/2005/8/layout/arrow2"/>
    <dgm:cxn modelId="{A8D36C87-79B6-40FD-BDD6-CBDD818A81BA}" type="presParOf" srcId="{79BDEE25-FA63-E54D-9542-E2E318FE600A}" destId="{36B76895-6F74-AD4B-9B6F-BD6CA3912F7E}" srcOrd="6" destOrd="0" presId="urn:microsoft.com/office/officeart/2005/8/layout/arrow2"/>
    <dgm:cxn modelId="{3CFDCE70-E910-44F1-9510-BCDC400F26C6}" type="presParOf" srcId="{79BDEE25-FA63-E54D-9542-E2E318FE600A}" destId="{FF4E0F27-6D27-2F47-91B5-5C6E33B791BE}" srcOrd="7" destOrd="0" presId="urn:microsoft.com/office/officeart/2005/8/layout/arrow2"/>
    <dgm:cxn modelId="{DCDA75BE-1F50-444E-91E5-EA5EFDDCCBF3}" type="presParOf" srcId="{79BDEE25-FA63-E54D-9542-E2E318FE600A}" destId="{24138EF6-29CB-7649-95A9-EF516ACD4FBF}" srcOrd="8" destOrd="0" presId="urn:microsoft.com/office/officeart/2005/8/layout/arrow2"/>
    <dgm:cxn modelId="{16004C98-6A3C-4AAA-BDF0-27EA2B462568}" type="presParOf" srcId="{79BDEE25-FA63-E54D-9542-E2E318FE600A}" destId="{9B25D950-22CA-F741-B180-A7AB79008B18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B72A56-4077-4F4C-A75D-A00433577E29}" type="doc">
      <dgm:prSet loTypeId="urn:microsoft.com/office/officeart/2005/8/layout/arrow2" loCatId="process" qsTypeId="urn:microsoft.com/office/officeart/2005/8/quickstyle/simple4#47" qsCatId="simple" csTypeId="urn:microsoft.com/office/officeart/2005/8/colors/accent1_2#47" csCatId="accent1" phldr="1"/>
      <dgm:spPr/>
      <dgm:t>
        <a:bodyPr/>
        <a:lstStyle/>
        <a:p>
          <a:endParaRPr lang="en-US"/>
        </a:p>
      </dgm:t>
    </dgm:pt>
    <dgm:pt modelId="{8605FF19-A76D-6448-8BA1-7DFEDFD2691F}">
      <dgm:prSet phldrT="[Text]"/>
      <dgm:spPr/>
      <dgm:t>
        <a:bodyPr/>
        <a:lstStyle/>
        <a:p>
          <a:r>
            <a:rPr lang="en-US" b="1" dirty="0">
              <a:solidFill>
                <a:srgbClr val="CC0000"/>
              </a:solidFill>
            </a:rPr>
            <a:t>Denial</a:t>
          </a:r>
        </a:p>
      </dgm:t>
    </dgm:pt>
    <dgm:pt modelId="{A4C471AE-510C-6343-A680-840D835204F4}" type="parTrans" cxnId="{B60FDB92-9770-814A-B245-59D1396ABE13}">
      <dgm:prSet/>
      <dgm:spPr/>
      <dgm:t>
        <a:bodyPr/>
        <a:lstStyle/>
        <a:p>
          <a:endParaRPr lang="en-US"/>
        </a:p>
      </dgm:t>
    </dgm:pt>
    <dgm:pt modelId="{9F32EB9F-FD0D-0C46-9ED6-C2B3A5A9CEDF}" type="sibTrans" cxnId="{B60FDB92-9770-814A-B245-59D1396ABE13}">
      <dgm:prSet/>
      <dgm:spPr/>
      <dgm:t>
        <a:bodyPr/>
        <a:lstStyle/>
        <a:p>
          <a:endParaRPr lang="en-US"/>
        </a:p>
      </dgm:t>
    </dgm:pt>
    <dgm:pt modelId="{0A7C4089-2D26-854D-9601-6862D454ABDA}">
      <dgm:prSet phldrT="[Text]"/>
      <dgm:spPr/>
      <dgm:t>
        <a:bodyPr/>
        <a:lstStyle/>
        <a:p>
          <a:r>
            <a:rPr lang="en-US" b="1" dirty="0">
              <a:solidFill>
                <a:srgbClr val="CC0000"/>
              </a:solidFill>
            </a:rPr>
            <a:t>Polarization</a:t>
          </a:r>
        </a:p>
      </dgm:t>
    </dgm:pt>
    <dgm:pt modelId="{6AB753BF-8066-D945-9B81-FF647DA578F2}" type="parTrans" cxnId="{E58FA1AC-6490-D249-8259-9C127D147E7F}">
      <dgm:prSet/>
      <dgm:spPr/>
      <dgm:t>
        <a:bodyPr/>
        <a:lstStyle/>
        <a:p>
          <a:endParaRPr lang="en-US"/>
        </a:p>
      </dgm:t>
    </dgm:pt>
    <dgm:pt modelId="{FD3451C3-A176-D941-BBD1-DB1A7036A73C}" type="sibTrans" cxnId="{E58FA1AC-6490-D249-8259-9C127D147E7F}">
      <dgm:prSet/>
      <dgm:spPr/>
      <dgm:t>
        <a:bodyPr/>
        <a:lstStyle/>
        <a:p>
          <a:endParaRPr lang="en-US"/>
        </a:p>
      </dgm:t>
    </dgm:pt>
    <dgm:pt modelId="{570860FA-C6A9-F44A-9A2A-79CD15760517}">
      <dgm:prSet phldrT="[Text]"/>
      <dgm:spPr/>
      <dgm:t>
        <a:bodyPr/>
        <a:lstStyle/>
        <a:p>
          <a:r>
            <a:rPr lang="en-US" b="1" dirty="0">
              <a:solidFill>
                <a:srgbClr val="CC0000"/>
              </a:solidFill>
            </a:rPr>
            <a:t>Minimization</a:t>
          </a:r>
        </a:p>
      </dgm:t>
    </dgm:pt>
    <dgm:pt modelId="{D93C183E-4789-AF47-A13B-CFCBA054FCAD}" type="parTrans" cxnId="{880D2E60-036A-1A40-8FD4-474CCE37C28A}">
      <dgm:prSet/>
      <dgm:spPr/>
      <dgm:t>
        <a:bodyPr/>
        <a:lstStyle/>
        <a:p>
          <a:endParaRPr lang="en-US"/>
        </a:p>
      </dgm:t>
    </dgm:pt>
    <dgm:pt modelId="{31A4623E-6393-8B44-B06D-E13EE842C448}" type="sibTrans" cxnId="{880D2E60-036A-1A40-8FD4-474CCE37C28A}">
      <dgm:prSet/>
      <dgm:spPr/>
      <dgm:t>
        <a:bodyPr/>
        <a:lstStyle/>
        <a:p>
          <a:endParaRPr lang="en-US"/>
        </a:p>
      </dgm:t>
    </dgm:pt>
    <dgm:pt modelId="{E514C4D8-7987-0B44-BBA9-DCE6F92D410C}">
      <dgm:prSet phldrT="[Text]"/>
      <dgm:spPr/>
      <dgm:t>
        <a:bodyPr/>
        <a:lstStyle/>
        <a:p>
          <a:r>
            <a:rPr lang="en-US" b="1" dirty="0">
              <a:solidFill>
                <a:srgbClr val="CC0000"/>
              </a:solidFill>
            </a:rPr>
            <a:t>Acceptance</a:t>
          </a:r>
        </a:p>
      </dgm:t>
    </dgm:pt>
    <dgm:pt modelId="{7ACC2E03-06B0-3B4A-8959-9369DC152D22}" type="parTrans" cxnId="{1E6EE08F-4642-0948-B5D5-8791D22CDE6A}">
      <dgm:prSet/>
      <dgm:spPr/>
      <dgm:t>
        <a:bodyPr/>
        <a:lstStyle/>
        <a:p>
          <a:endParaRPr lang="en-US"/>
        </a:p>
      </dgm:t>
    </dgm:pt>
    <dgm:pt modelId="{C2367D9F-02E7-2545-95D3-B49260AAD3D8}" type="sibTrans" cxnId="{1E6EE08F-4642-0948-B5D5-8791D22CDE6A}">
      <dgm:prSet/>
      <dgm:spPr/>
      <dgm:t>
        <a:bodyPr/>
        <a:lstStyle/>
        <a:p>
          <a:endParaRPr lang="en-US"/>
        </a:p>
      </dgm:t>
    </dgm:pt>
    <dgm:pt modelId="{F864671F-5DCF-A540-83EC-992802CBB497}">
      <dgm:prSet phldrT="[Text]"/>
      <dgm:spPr/>
      <dgm:t>
        <a:bodyPr/>
        <a:lstStyle/>
        <a:p>
          <a:r>
            <a:rPr lang="en-US" b="1" dirty="0">
              <a:solidFill>
                <a:srgbClr val="CC0000"/>
              </a:solidFill>
            </a:rPr>
            <a:t>Adaptation</a:t>
          </a:r>
        </a:p>
      </dgm:t>
    </dgm:pt>
    <dgm:pt modelId="{D3B2C714-9AC5-3B40-84C8-37ADC0886E54}" type="parTrans" cxnId="{9AB41764-6BDE-C647-B8A4-3355A8A446EE}">
      <dgm:prSet/>
      <dgm:spPr/>
      <dgm:t>
        <a:bodyPr/>
        <a:lstStyle/>
        <a:p>
          <a:endParaRPr lang="en-US"/>
        </a:p>
      </dgm:t>
    </dgm:pt>
    <dgm:pt modelId="{4D97F781-5B41-BF4C-9DFD-B89D46DA1753}" type="sibTrans" cxnId="{9AB41764-6BDE-C647-B8A4-3355A8A446EE}">
      <dgm:prSet/>
      <dgm:spPr/>
      <dgm:t>
        <a:bodyPr/>
        <a:lstStyle/>
        <a:p>
          <a:endParaRPr lang="en-US"/>
        </a:p>
      </dgm:t>
    </dgm:pt>
    <dgm:pt modelId="{712BB105-4300-454E-BE1C-D5CEF941EDF5}">
      <dgm:prSet phldrT="[Text]"/>
      <dgm:spPr/>
      <dgm:t>
        <a:bodyPr/>
        <a:lstStyle/>
        <a:p>
          <a:r>
            <a:rPr lang="en-US" b="1" dirty="0"/>
            <a:t>Disinterest</a:t>
          </a:r>
        </a:p>
      </dgm:t>
    </dgm:pt>
    <dgm:pt modelId="{7A01F007-0D34-6246-9F85-FC057BF0C894}" type="parTrans" cxnId="{155609A2-0279-FD44-A8CA-124695FC602C}">
      <dgm:prSet/>
      <dgm:spPr/>
      <dgm:t>
        <a:bodyPr/>
        <a:lstStyle/>
        <a:p>
          <a:endParaRPr lang="en-US"/>
        </a:p>
      </dgm:t>
    </dgm:pt>
    <dgm:pt modelId="{C099751C-1292-B649-8F08-887D1CC4AADE}" type="sibTrans" cxnId="{155609A2-0279-FD44-A8CA-124695FC602C}">
      <dgm:prSet/>
      <dgm:spPr/>
      <dgm:t>
        <a:bodyPr/>
        <a:lstStyle/>
        <a:p>
          <a:endParaRPr lang="en-US"/>
        </a:p>
      </dgm:t>
    </dgm:pt>
    <dgm:pt modelId="{3C215A91-54C2-E145-A25D-1A3E8C2CA775}">
      <dgm:prSet phldrT="[Text]"/>
      <dgm:spPr/>
      <dgm:t>
        <a:bodyPr/>
        <a:lstStyle/>
        <a:p>
          <a:r>
            <a:rPr lang="en-US" b="1" dirty="0"/>
            <a:t>Avoidance</a:t>
          </a:r>
        </a:p>
      </dgm:t>
    </dgm:pt>
    <dgm:pt modelId="{0A72C427-23EA-824F-9CFA-908988DE1A82}" type="parTrans" cxnId="{B11E2E0A-5979-7440-8670-30A3FD524648}">
      <dgm:prSet/>
      <dgm:spPr/>
      <dgm:t>
        <a:bodyPr/>
        <a:lstStyle/>
        <a:p>
          <a:endParaRPr lang="en-US"/>
        </a:p>
      </dgm:t>
    </dgm:pt>
    <dgm:pt modelId="{F187663A-6911-B248-A8A9-80C40E785E67}" type="sibTrans" cxnId="{B11E2E0A-5979-7440-8670-30A3FD524648}">
      <dgm:prSet/>
      <dgm:spPr/>
      <dgm:t>
        <a:bodyPr/>
        <a:lstStyle/>
        <a:p>
          <a:endParaRPr lang="en-US"/>
        </a:p>
      </dgm:t>
    </dgm:pt>
    <dgm:pt modelId="{1B3DBFCD-6EF0-9F41-802E-9CCFC7253968}">
      <dgm:prSet phldrT="[Text]"/>
      <dgm:spPr/>
      <dgm:t>
        <a:bodyPr/>
        <a:lstStyle/>
        <a:p>
          <a:r>
            <a:rPr lang="en-US" b="1" dirty="0"/>
            <a:t>Defense</a:t>
          </a:r>
        </a:p>
      </dgm:t>
    </dgm:pt>
    <dgm:pt modelId="{78033F0E-9E07-354E-BF67-7DB1D9B293DB}" type="parTrans" cxnId="{D5E79BFE-4F61-DD43-9DA7-2ECBA102ACFF}">
      <dgm:prSet/>
      <dgm:spPr/>
      <dgm:t>
        <a:bodyPr/>
        <a:lstStyle/>
        <a:p>
          <a:endParaRPr lang="en-US"/>
        </a:p>
      </dgm:t>
    </dgm:pt>
    <dgm:pt modelId="{DE9BA0EB-A507-EB44-A723-15142D2D5D7C}" type="sibTrans" cxnId="{D5E79BFE-4F61-DD43-9DA7-2ECBA102ACFF}">
      <dgm:prSet/>
      <dgm:spPr/>
      <dgm:t>
        <a:bodyPr/>
        <a:lstStyle/>
        <a:p>
          <a:endParaRPr lang="en-US"/>
        </a:p>
      </dgm:t>
    </dgm:pt>
    <dgm:pt modelId="{C4998888-448B-4D46-B292-ED4D498D3EE2}">
      <dgm:prSet phldrT="[Text]"/>
      <dgm:spPr/>
      <dgm:t>
        <a:bodyPr/>
        <a:lstStyle/>
        <a:p>
          <a:r>
            <a:rPr lang="en-US" b="1" dirty="0"/>
            <a:t>Reversal</a:t>
          </a:r>
        </a:p>
      </dgm:t>
    </dgm:pt>
    <dgm:pt modelId="{7A86DF4A-5CA3-0645-9D8A-778F2C7856BC}" type="parTrans" cxnId="{8066DB77-A352-2148-AB7F-AE4BB8360E21}">
      <dgm:prSet/>
      <dgm:spPr/>
      <dgm:t>
        <a:bodyPr/>
        <a:lstStyle/>
        <a:p>
          <a:endParaRPr lang="en-US"/>
        </a:p>
      </dgm:t>
    </dgm:pt>
    <dgm:pt modelId="{EC3C2F65-8CF2-A64B-98C0-E98C3B4CB95E}" type="sibTrans" cxnId="{8066DB77-A352-2148-AB7F-AE4BB8360E21}">
      <dgm:prSet/>
      <dgm:spPr/>
      <dgm:t>
        <a:bodyPr/>
        <a:lstStyle/>
        <a:p>
          <a:endParaRPr lang="en-US"/>
        </a:p>
      </dgm:t>
    </dgm:pt>
    <dgm:pt modelId="{FA780F0B-22E2-DB44-9962-A3973598C267}">
      <dgm:prSet phldrT="[Text]"/>
      <dgm:spPr/>
      <dgm:t>
        <a:bodyPr/>
        <a:lstStyle/>
        <a:p>
          <a:r>
            <a:rPr lang="en-US" b="1" dirty="0"/>
            <a:t>Similarity</a:t>
          </a:r>
        </a:p>
      </dgm:t>
    </dgm:pt>
    <dgm:pt modelId="{866332D3-BF87-5845-A5AA-0D1EAFFC18B6}" type="parTrans" cxnId="{CBFF88FC-4814-3048-9F33-5020737213F2}">
      <dgm:prSet/>
      <dgm:spPr/>
      <dgm:t>
        <a:bodyPr/>
        <a:lstStyle/>
        <a:p>
          <a:endParaRPr lang="en-US"/>
        </a:p>
      </dgm:t>
    </dgm:pt>
    <dgm:pt modelId="{BE0F96EB-F85E-614E-863E-A7FE4D020CF3}" type="sibTrans" cxnId="{CBFF88FC-4814-3048-9F33-5020737213F2}">
      <dgm:prSet/>
      <dgm:spPr/>
      <dgm:t>
        <a:bodyPr/>
        <a:lstStyle/>
        <a:p>
          <a:endParaRPr lang="en-US"/>
        </a:p>
      </dgm:t>
    </dgm:pt>
    <dgm:pt modelId="{6243F396-845A-614D-A717-73CC7F7E451E}">
      <dgm:prSet phldrT="[Text]"/>
      <dgm:spPr/>
      <dgm:t>
        <a:bodyPr/>
        <a:lstStyle/>
        <a:p>
          <a:r>
            <a:rPr lang="en-US" b="1" dirty="0"/>
            <a:t>Universalism</a:t>
          </a:r>
        </a:p>
      </dgm:t>
    </dgm:pt>
    <dgm:pt modelId="{88F2FBCD-ACC6-8B4D-AC5C-A305C389A387}" type="parTrans" cxnId="{009A3F27-0E37-7540-9011-5BE75A425FE9}">
      <dgm:prSet/>
      <dgm:spPr/>
      <dgm:t>
        <a:bodyPr/>
        <a:lstStyle/>
        <a:p>
          <a:endParaRPr lang="en-US"/>
        </a:p>
      </dgm:t>
    </dgm:pt>
    <dgm:pt modelId="{5E70CEC2-14AD-FD4D-ADCB-B3BA87C42ABA}" type="sibTrans" cxnId="{009A3F27-0E37-7540-9011-5BE75A425FE9}">
      <dgm:prSet/>
      <dgm:spPr/>
      <dgm:t>
        <a:bodyPr/>
        <a:lstStyle/>
        <a:p>
          <a:endParaRPr lang="en-US"/>
        </a:p>
      </dgm:t>
    </dgm:pt>
    <dgm:pt modelId="{79178240-E9C5-BA4A-9FC0-1180CDE6CD0D}">
      <dgm:prSet phldrT="[Text]"/>
      <dgm:spPr/>
      <dgm:t>
        <a:bodyPr/>
        <a:lstStyle/>
        <a:p>
          <a:r>
            <a:rPr lang="en-US" b="1" dirty="0"/>
            <a:t>Cognitive frame-shifting</a:t>
          </a:r>
        </a:p>
      </dgm:t>
    </dgm:pt>
    <dgm:pt modelId="{7A6EE86F-692E-2E40-8B1A-DAF51C820C12}" type="parTrans" cxnId="{6DF93DBC-EE73-6B4E-8507-E8B30B70E2D5}">
      <dgm:prSet/>
      <dgm:spPr/>
      <dgm:t>
        <a:bodyPr/>
        <a:lstStyle/>
        <a:p>
          <a:endParaRPr lang="en-US"/>
        </a:p>
      </dgm:t>
    </dgm:pt>
    <dgm:pt modelId="{9C7DD625-0E22-1142-BA1D-D87FA37654C9}" type="sibTrans" cxnId="{6DF93DBC-EE73-6B4E-8507-E8B30B70E2D5}">
      <dgm:prSet/>
      <dgm:spPr/>
      <dgm:t>
        <a:bodyPr/>
        <a:lstStyle/>
        <a:p>
          <a:endParaRPr lang="en-US"/>
        </a:p>
      </dgm:t>
    </dgm:pt>
    <dgm:pt modelId="{0DDA139B-6887-4842-9518-544865928438}">
      <dgm:prSet phldrT="[Text]"/>
      <dgm:spPr/>
      <dgm:t>
        <a:bodyPr/>
        <a:lstStyle/>
        <a:p>
          <a:r>
            <a:rPr lang="en-US" b="1" dirty="0"/>
            <a:t>Behavioral code-shifting</a:t>
          </a:r>
        </a:p>
      </dgm:t>
    </dgm:pt>
    <dgm:pt modelId="{07C1D1D6-CB66-2545-B272-03B477089980}" type="parTrans" cxnId="{7577DB5B-DCF6-954D-9799-F7763F152927}">
      <dgm:prSet/>
      <dgm:spPr/>
      <dgm:t>
        <a:bodyPr/>
        <a:lstStyle/>
        <a:p>
          <a:endParaRPr lang="en-US"/>
        </a:p>
      </dgm:t>
    </dgm:pt>
    <dgm:pt modelId="{B8413098-DC19-5E49-9FFC-614C347939DA}" type="sibTrans" cxnId="{7577DB5B-DCF6-954D-9799-F7763F152927}">
      <dgm:prSet/>
      <dgm:spPr/>
      <dgm:t>
        <a:bodyPr/>
        <a:lstStyle/>
        <a:p>
          <a:endParaRPr lang="en-US"/>
        </a:p>
      </dgm:t>
    </dgm:pt>
    <dgm:pt modelId="{D4D63B0B-7D49-C74C-ADAD-DE5EDDEB3D30}" type="pres">
      <dgm:prSet presAssocID="{6CB72A56-4077-4F4C-A75D-A00433577E2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2B6100-5257-944D-856F-B9C581DF5459}" type="pres">
      <dgm:prSet presAssocID="{6CB72A56-4077-4F4C-A75D-A00433577E29}" presName="arrow" presStyleLbl="bgShp" presStyleIdx="0" presStyleCnt="1"/>
      <dgm:spPr/>
    </dgm:pt>
    <dgm:pt modelId="{79BDEE25-FA63-E54D-9542-E2E318FE600A}" type="pres">
      <dgm:prSet presAssocID="{6CB72A56-4077-4F4C-A75D-A00433577E29}" presName="arrowDiagram5" presStyleCnt="0"/>
      <dgm:spPr/>
    </dgm:pt>
    <dgm:pt modelId="{30539851-6C0A-114C-84FF-B64035AB1CDD}" type="pres">
      <dgm:prSet presAssocID="{8605FF19-A76D-6448-8BA1-7DFEDFD2691F}" presName="bullet5a" presStyleLbl="node1" presStyleIdx="0" presStyleCnt="5"/>
      <dgm:spPr/>
    </dgm:pt>
    <dgm:pt modelId="{C8570EC7-3D39-DD4C-82C7-EB77A28433C1}" type="pres">
      <dgm:prSet presAssocID="{8605FF19-A76D-6448-8BA1-7DFEDFD2691F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17454-3939-0E49-A4A9-084AA473EDCF}" type="pres">
      <dgm:prSet presAssocID="{0A7C4089-2D26-854D-9601-6862D454ABDA}" presName="bullet5b" presStyleLbl="node1" presStyleIdx="1" presStyleCnt="5"/>
      <dgm:spPr/>
    </dgm:pt>
    <dgm:pt modelId="{B6DC01E2-17EC-334B-967B-A297DBC75D90}" type="pres">
      <dgm:prSet presAssocID="{0A7C4089-2D26-854D-9601-6862D454ABDA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BBE1DD-FDE9-AC40-B7F0-5CF42561ECD1}" type="pres">
      <dgm:prSet presAssocID="{570860FA-C6A9-F44A-9A2A-79CD15760517}" presName="bullet5c" presStyleLbl="node1" presStyleIdx="2" presStyleCnt="5"/>
      <dgm:spPr/>
    </dgm:pt>
    <dgm:pt modelId="{F9F2DDF6-2302-E940-B0D2-EFD90394300E}" type="pres">
      <dgm:prSet presAssocID="{570860FA-C6A9-F44A-9A2A-79CD15760517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B76895-6F74-AD4B-9B6F-BD6CA3912F7E}" type="pres">
      <dgm:prSet presAssocID="{E514C4D8-7987-0B44-BBA9-DCE6F92D410C}" presName="bullet5d" presStyleLbl="node1" presStyleIdx="3" presStyleCnt="5"/>
      <dgm:spPr/>
    </dgm:pt>
    <dgm:pt modelId="{FF4E0F27-6D27-2F47-91B5-5C6E33B791BE}" type="pres">
      <dgm:prSet presAssocID="{E514C4D8-7987-0B44-BBA9-DCE6F92D410C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38EF6-29CB-7649-95A9-EF516ACD4FBF}" type="pres">
      <dgm:prSet presAssocID="{F864671F-5DCF-A540-83EC-992802CBB497}" presName="bullet5e" presStyleLbl="node1" presStyleIdx="4" presStyleCnt="5"/>
      <dgm:spPr/>
    </dgm:pt>
    <dgm:pt modelId="{9B25D950-22CA-F741-B180-A7AB79008B18}" type="pres">
      <dgm:prSet presAssocID="{F864671F-5DCF-A540-83EC-992802CBB497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FD4AB8-3A4E-4310-B361-4BBE74E40282}" type="presOf" srcId="{0DDA139B-6887-4842-9518-544865928438}" destId="{9B25D950-22CA-F741-B180-A7AB79008B18}" srcOrd="0" destOrd="2" presId="urn:microsoft.com/office/officeart/2005/8/layout/arrow2"/>
    <dgm:cxn modelId="{1E6EE08F-4642-0948-B5D5-8791D22CDE6A}" srcId="{6CB72A56-4077-4F4C-A75D-A00433577E29}" destId="{E514C4D8-7987-0B44-BBA9-DCE6F92D410C}" srcOrd="3" destOrd="0" parTransId="{7ACC2E03-06B0-3B4A-8959-9369DC152D22}" sibTransId="{C2367D9F-02E7-2545-95D3-B49260AAD3D8}"/>
    <dgm:cxn modelId="{9AB41764-6BDE-C647-B8A4-3355A8A446EE}" srcId="{6CB72A56-4077-4F4C-A75D-A00433577E29}" destId="{F864671F-5DCF-A540-83EC-992802CBB497}" srcOrd="4" destOrd="0" parTransId="{D3B2C714-9AC5-3B40-84C8-37ADC0886E54}" sibTransId="{4D97F781-5B41-BF4C-9DFD-B89D46DA1753}"/>
    <dgm:cxn modelId="{C63485CA-101D-404B-AE24-E5505C17CEDE}" type="presOf" srcId="{3C215A91-54C2-E145-A25D-1A3E8C2CA775}" destId="{C8570EC7-3D39-DD4C-82C7-EB77A28433C1}" srcOrd="0" destOrd="2" presId="urn:microsoft.com/office/officeart/2005/8/layout/arrow2"/>
    <dgm:cxn modelId="{CBFF4B8D-397A-4E6E-8F73-6DFE297A4993}" type="presOf" srcId="{8605FF19-A76D-6448-8BA1-7DFEDFD2691F}" destId="{C8570EC7-3D39-DD4C-82C7-EB77A28433C1}" srcOrd="0" destOrd="0" presId="urn:microsoft.com/office/officeart/2005/8/layout/arrow2"/>
    <dgm:cxn modelId="{44C9ED87-6439-4614-9DFD-C5292D24D78C}" type="presOf" srcId="{79178240-E9C5-BA4A-9FC0-1180CDE6CD0D}" destId="{9B25D950-22CA-F741-B180-A7AB79008B18}" srcOrd="0" destOrd="1" presId="urn:microsoft.com/office/officeart/2005/8/layout/arrow2"/>
    <dgm:cxn modelId="{CBFF88FC-4814-3048-9F33-5020737213F2}" srcId="{570860FA-C6A9-F44A-9A2A-79CD15760517}" destId="{FA780F0B-22E2-DB44-9962-A3973598C267}" srcOrd="0" destOrd="0" parTransId="{866332D3-BF87-5845-A5AA-0D1EAFFC18B6}" sibTransId="{BE0F96EB-F85E-614E-863E-A7FE4D020CF3}"/>
    <dgm:cxn modelId="{CA829330-BE3C-484A-B806-B5AFEDBC2B9F}" type="presOf" srcId="{0A7C4089-2D26-854D-9601-6862D454ABDA}" destId="{B6DC01E2-17EC-334B-967B-A297DBC75D90}" srcOrd="0" destOrd="0" presId="urn:microsoft.com/office/officeart/2005/8/layout/arrow2"/>
    <dgm:cxn modelId="{977B27C9-4E4D-4378-85B7-6A4A7634EFA9}" type="presOf" srcId="{712BB105-4300-454E-BE1C-D5CEF941EDF5}" destId="{C8570EC7-3D39-DD4C-82C7-EB77A28433C1}" srcOrd="0" destOrd="1" presId="urn:microsoft.com/office/officeart/2005/8/layout/arrow2"/>
    <dgm:cxn modelId="{05B0B4CD-985D-4AAC-86C3-31FC358C23AE}" type="presOf" srcId="{E514C4D8-7987-0B44-BBA9-DCE6F92D410C}" destId="{FF4E0F27-6D27-2F47-91B5-5C6E33B791BE}" srcOrd="0" destOrd="0" presId="urn:microsoft.com/office/officeart/2005/8/layout/arrow2"/>
    <dgm:cxn modelId="{FF7D24D2-915F-4143-B407-FC9E0FC632E2}" type="presOf" srcId="{F864671F-5DCF-A540-83EC-992802CBB497}" destId="{9B25D950-22CA-F741-B180-A7AB79008B18}" srcOrd="0" destOrd="0" presId="urn:microsoft.com/office/officeart/2005/8/layout/arrow2"/>
    <dgm:cxn modelId="{D5E79BFE-4F61-DD43-9DA7-2ECBA102ACFF}" srcId="{0A7C4089-2D26-854D-9601-6862D454ABDA}" destId="{1B3DBFCD-6EF0-9F41-802E-9CCFC7253968}" srcOrd="0" destOrd="0" parTransId="{78033F0E-9E07-354E-BF67-7DB1D9B293DB}" sibTransId="{DE9BA0EB-A507-EB44-A723-15142D2D5D7C}"/>
    <dgm:cxn modelId="{009A3F27-0E37-7540-9011-5BE75A425FE9}" srcId="{570860FA-C6A9-F44A-9A2A-79CD15760517}" destId="{6243F396-845A-614D-A717-73CC7F7E451E}" srcOrd="1" destOrd="0" parTransId="{88F2FBCD-ACC6-8B4D-AC5C-A305C389A387}" sibTransId="{5E70CEC2-14AD-FD4D-ADCB-B3BA87C42ABA}"/>
    <dgm:cxn modelId="{C0C26493-B3D8-48B2-A791-A42378CF207F}" type="presOf" srcId="{570860FA-C6A9-F44A-9A2A-79CD15760517}" destId="{F9F2DDF6-2302-E940-B0D2-EFD90394300E}" srcOrd="0" destOrd="0" presId="urn:microsoft.com/office/officeart/2005/8/layout/arrow2"/>
    <dgm:cxn modelId="{155609A2-0279-FD44-A8CA-124695FC602C}" srcId="{8605FF19-A76D-6448-8BA1-7DFEDFD2691F}" destId="{712BB105-4300-454E-BE1C-D5CEF941EDF5}" srcOrd="0" destOrd="0" parTransId="{7A01F007-0D34-6246-9F85-FC057BF0C894}" sibTransId="{C099751C-1292-B649-8F08-887D1CC4AADE}"/>
    <dgm:cxn modelId="{27008488-D528-400E-8579-C5F684CE27EA}" type="presOf" srcId="{6243F396-845A-614D-A717-73CC7F7E451E}" destId="{F9F2DDF6-2302-E940-B0D2-EFD90394300E}" srcOrd="0" destOrd="2" presId="urn:microsoft.com/office/officeart/2005/8/layout/arrow2"/>
    <dgm:cxn modelId="{6DF93DBC-EE73-6B4E-8507-E8B30B70E2D5}" srcId="{F864671F-5DCF-A540-83EC-992802CBB497}" destId="{79178240-E9C5-BA4A-9FC0-1180CDE6CD0D}" srcOrd="0" destOrd="0" parTransId="{7A6EE86F-692E-2E40-8B1A-DAF51C820C12}" sibTransId="{9C7DD625-0E22-1142-BA1D-D87FA37654C9}"/>
    <dgm:cxn modelId="{880D2E60-036A-1A40-8FD4-474CCE37C28A}" srcId="{6CB72A56-4077-4F4C-A75D-A00433577E29}" destId="{570860FA-C6A9-F44A-9A2A-79CD15760517}" srcOrd="2" destOrd="0" parTransId="{D93C183E-4789-AF47-A13B-CFCBA054FCAD}" sibTransId="{31A4623E-6393-8B44-B06D-E13EE842C448}"/>
    <dgm:cxn modelId="{8066DB77-A352-2148-AB7F-AE4BB8360E21}" srcId="{0A7C4089-2D26-854D-9601-6862D454ABDA}" destId="{C4998888-448B-4D46-B292-ED4D498D3EE2}" srcOrd="1" destOrd="0" parTransId="{7A86DF4A-5CA3-0645-9D8A-778F2C7856BC}" sibTransId="{EC3C2F65-8CF2-A64B-98C0-E98C3B4CB95E}"/>
    <dgm:cxn modelId="{F10AAE3F-6554-48B0-83A9-644EA10178DA}" type="presOf" srcId="{FA780F0B-22E2-DB44-9962-A3973598C267}" destId="{F9F2DDF6-2302-E940-B0D2-EFD90394300E}" srcOrd="0" destOrd="1" presId="urn:microsoft.com/office/officeart/2005/8/layout/arrow2"/>
    <dgm:cxn modelId="{4A5EDD57-0273-4654-B0B6-952E1E17D671}" type="presOf" srcId="{6CB72A56-4077-4F4C-A75D-A00433577E29}" destId="{D4D63B0B-7D49-C74C-ADAD-DE5EDDEB3D30}" srcOrd="0" destOrd="0" presId="urn:microsoft.com/office/officeart/2005/8/layout/arrow2"/>
    <dgm:cxn modelId="{E58FA1AC-6490-D249-8259-9C127D147E7F}" srcId="{6CB72A56-4077-4F4C-A75D-A00433577E29}" destId="{0A7C4089-2D26-854D-9601-6862D454ABDA}" srcOrd="1" destOrd="0" parTransId="{6AB753BF-8066-D945-9B81-FF647DA578F2}" sibTransId="{FD3451C3-A176-D941-BBD1-DB1A7036A73C}"/>
    <dgm:cxn modelId="{B60FDB92-9770-814A-B245-59D1396ABE13}" srcId="{6CB72A56-4077-4F4C-A75D-A00433577E29}" destId="{8605FF19-A76D-6448-8BA1-7DFEDFD2691F}" srcOrd="0" destOrd="0" parTransId="{A4C471AE-510C-6343-A680-840D835204F4}" sibTransId="{9F32EB9F-FD0D-0C46-9ED6-C2B3A5A9CEDF}"/>
    <dgm:cxn modelId="{7577DB5B-DCF6-954D-9799-F7763F152927}" srcId="{F864671F-5DCF-A540-83EC-992802CBB497}" destId="{0DDA139B-6887-4842-9518-544865928438}" srcOrd="1" destOrd="0" parTransId="{07C1D1D6-CB66-2545-B272-03B477089980}" sibTransId="{B8413098-DC19-5E49-9FFC-614C347939DA}"/>
    <dgm:cxn modelId="{B11E2E0A-5979-7440-8670-30A3FD524648}" srcId="{8605FF19-A76D-6448-8BA1-7DFEDFD2691F}" destId="{3C215A91-54C2-E145-A25D-1A3E8C2CA775}" srcOrd="1" destOrd="0" parTransId="{0A72C427-23EA-824F-9CFA-908988DE1A82}" sibTransId="{F187663A-6911-B248-A8A9-80C40E785E67}"/>
    <dgm:cxn modelId="{14E1CE3C-5120-4BBB-ABFC-A6D118DB89D2}" type="presOf" srcId="{C4998888-448B-4D46-B292-ED4D498D3EE2}" destId="{B6DC01E2-17EC-334B-967B-A297DBC75D90}" srcOrd="0" destOrd="2" presId="urn:microsoft.com/office/officeart/2005/8/layout/arrow2"/>
    <dgm:cxn modelId="{E619F97F-9250-43ED-B6DF-5625D11412ED}" type="presOf" srcId="{1B3DBFCD-6EF0-9F41-802E-9CCFC7253968}" destId="{B6DC01E2-17EC-334B-967B-A297DBC75D90}" srcOrd="0" destOrd="1" presId="urn:microsoft.com/office/officeart/2005/8/layout/arrow2"/>
    <dgm:cxn modelId="{9E32E69B-A2B0-41E4-98FA-10ED6F742ED0}" type="presParOf" srcId="{D4D63B0B-7D49-C74C-ADAD-DE5EDDEB3D30}" destId="{EE2B6100-5257-944D-856F-B9C581DF5459}" srcOrd="0" destOrd="0" presId="urn:microsoft.com/office/officeart/2005/8/layout/arrow2"/>
    <dgm:cxn modelId="{15985F51-8A30-479B-BDC0-E1344AD79505}" type="presParOf" srcId="{D4D63B0B-7D49-C74C-ADAD-DE5EDDEB3D30}" destId="{79BDEE25-FA63-E54D-9542-E2E318FE600A}" srcOrd="1" destOrd="0" presId="urn:microsoft.com/office/officeart/2005/8/layout/arrow2"/>
    <dgm:cxn modelId="{FCD91CEA-CD5F-44E5-B8A5-E1106E05F0F2}" type="presParOf" srcId="{79BDEE25-FA63-E54D-9542-E2E318FE600A}" destId="{30539851-6C0A-114C-84FF-B64035AB1CDD}" srcOrd="0" destOrd="0" presId="urn:microsoft.com/office/officeart/2005/8/layout/arrow2"/>
    <dgm:cxn modelId="{6BB65842-4403-4EF7-841D-78C387726F1D}" type="presParOf" srcId="{79BDEE25-FA63-E54D-9542-E2E318FE600A}" destId="{C8570EC7-3D39-DD4C-82C7-EB77A28433C1}" srcOrd="1" destOrd="0" presId="urn:microsoft.com/office/officeart/2005/8/layout/arrow2"/>
    <dgm:cxn modelId="{199A824A-5919-404E-860E-0E5C176088AC}" type="presParOf" srcId="{79BDEE25-FA63-E54D-9542-E2E318FE600A}" destId="{54C17454-3939-0E49-A4A9-084AA473EDCF}" srcOrd="2" destOrd="0" presId="urn:microsoft.com/office/officeart/2005/8/layout/arrow2"/>
    <dgm:cxn modelId="{A551A41A-EAB7-45E3-9874-32E817D6B5BE}" type="presParOf" srcId="{79BDEE25-FA63-E54D-9542-E2E318FE600A}" destId="{B6DC01E2-17EC-334B-967B-A297DBC75D90}" srcOrd="3" destOrd="0" presId="urn:microsoft.com/office/officeart/2005/8/layout/arrow2"/>
    <dgm:cxn modelId="{43AE375C-952D-450F-A0F5-C14602A7EE58}" type="presParOf" srcId="{79BDEE25-FA63-E54D-9542-E2E318FE600A}" destId="{2FBBE1DD-FDE9-AC40-B7F0-5CF42561ECD1}" srcOrd="4" destOrd="0" presId="urn:microsoft.com/office/officeart/2005/8/layout/arrow2"/>
    <dgm:cxn modelId="{129CB0D4-FDD3-446D-B315-2AADB9D86C3A}" type="presParOf" srcId="{79BDEE25-FA63-E54D-9542-E2E318FE600A}" destId="{F9F2DDF6-2302-E940-B0D2-EFD90394300E}" srcOrd="5" destOrd="0" presId="urn:microsoft.com/office/officeart/2005/8/layout/arrow2"/>
    <dgm:cxn modelId="{8263422A-1BFC-4432-9054-E8A18BEFF8F9}" type="presParOf" srcId="{79BDEE25-FA63-E54D-9542-E2E318FE600A}" destId="{36B76895-6F74-AD4B-9B6F-BD6CA3912F7E}" srcOrd="6" destOrd="0" presId="urn:microsoft.com/office/officeart/2005/8/layout/arrow2"/>
    <dgm:cxn modelId="{333E0E6C-45EE-4A25-B283-E05E00EF45DF}" type="presParOf" srcId="{79BDEE25-FA63-E54D-9542-E2E318FE600A}" destId="{FF4E0F27-6D27-2F47-91B5-5C6E33B791BE}" srcOrd="7" destOrd="0" presId="urn:microsoft.com/office/officeart/2005/8/layout/arrow2"/>
    <dgm:cxn modelId="{BB89A656-7FC0-4AFA-9F6C-02567B75F678}" type="presParOf" srcId="{79BDEE25-FA63-E54D-9542-E2E318FE600A}" destId="{24138EF6-29CB-7649-95A9-EF516ACD4FBF}" srcOrd="8" destOrd="0" presId="urn:microsoft.com/office/officeart/2005/8/layout/arrow2"/>
    <dgm:cxn modelId="{6F5AE563-7321-4E71-8958-9072B18F12ED}" type="presParOf" srcId="{79BDEE25-FA63-E54D-9542-E2E318FE600A}" destId="{9B25D950-22CA-F741-B180-A7AB79008B18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B6100-5257-944D-856F-B9C581DF5459}">
      <dsp:nvSpPr>
        <dsp:cNvPr id="0" name=""/>
        <dsp:cNvSpPr/>
      </dsp:nvSpPr>
      <dsp:spPr>
        <a:xfrm>
          <a:off x="180774" y="0"/>
          <a:ext cx="5940598" cy="371287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539851-6C0A-114C-84FF-B64035AB1CDD}">
      <dsp:nvSpPr>
        <dsp:cNvPr id="0" name=""/>
        <dsp:cNvSpPr/>
      </dsp:nvSpPr>
      <dsp:spPr>
        <a:xfrm>
          <a:off x="544279" y="2760893"/>
          <a:ext cx="136633" cy="1366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570EC7-3D39-DD4C-82C7-EB77A28433C1}">
      <dsp:nvSpPr>
        <dsp:cNvPr id="0" name=""/>
        <dsp:cNvSpPr/>
      </dsp:nvSpPr>
      <dsp:spPr>
        <a:xfrm>
          <a:off x="708317" y="2914766"/>
          <a:ext cx="778218" cy="437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CC0000"/>
              </a:solidFill>
            </a:rPr>
            <a:t>Denial</a:t>
          </a:r>
        </a:p>
      </dsp:txBody>
      <dsp:txXfrm>
        <a:off x="708317" y="2914766"/>
        <a:ext cx="778218" cy="437413"/>
      </dsp:txXfrm>
    </dsp:sp>
    <dsp:sp modelId="{54C17454-3939-0E49-A4A9-084AA473EDCF}">
      <dsp:nvSpPr>
        <dsp:cNvPr id="0" name=""/>
        <dsp:cNvSpPr/>
      </dsp:nvSpPr>
      <dsp:spPr>
        <a:xfrm>
          <a:off x="1283884" y="2050249"/>
          <a:ext cx="213861" cy="2138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DC01E2-17EC-334B-967B-A297DBC75D90}">
      <dsp:nvSpPr>
        <dsp:cNvPr id="0" name=""/>
        <dsp:cNvSpPr/>
      </dsp:nvSpPr>
      <dsp:spPr>
        <a:xfrm>
          <a:off x="1223176" y="2336356"/>
          <a:ext cx="1714215" cy="325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2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CC0000"/>
              </a:solidFill>
            </a:rPr>
            <a:t>Polarization</a:t>
          </a:r>
        </a:p>
      </dsp:txBody>
      <dsp:txXfrm>
        <a:off x="1223176" y="2336356"/>
        <a:ext cx="1714215" cy="325777"/>
      </dsp:txXfrm>
    </dsp:sp>
    <dsp:sp modelId="{2FBBE1DD-FDE9-AC40-B7F0-5CF42561ECD1}">
      <dsp:nvSpPr>
        <dsp:cNvPr id="0" name=""/>
        <dsp:cNvSpPr/>
      </dsp:nvSpPr>
      <dsp:spPr>
        <a:xfrm>
          <a:off x="2234380" y="1483664"/>
          <a:ext cx="285148" cy="28514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F2DDF6-2302-E940-B0D2-EFD90394300E}">
      <dsp:nvSpPr>
        <dsp:cNvPr id="0" name=""/>
        <dsp:cNvSpPr/>
      </dsp:nvSpPr>
      <dsp:spPr>
        <a:xfrm>
          <a:off x="2141295" y="1889540"/>
          <a:ext cx="1603705" cy="490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09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CC0000"/>
              </a:solidFill>
            </a:rPr>
            <a:t>Minimization</a:t>
          </a:r>
        </a:p>
      </dsp:txBody>
      <dsp:txXfrm>
        <a:off x="2141295" y="1889540"/>
        <a:ext cx="1603705" cy="490421"/>
      </dsp:txXfrm>
    </dsp:sp>
    <dsp:sp modelId="{36B76895-6F74-AD4B-9B6F-BD6CA3912F7E}">
      <dsp:nvSpPr>
        <dsp:cNvPr id="0" name=""/>
        <dsp:cNvSpPr/>
      </dsp:nvSpPr>
      <dsp:spPr>
        <a:xfrm>
          <a:off x="3339331" y="1041089"/>
          <a:ext cx="368317" cy="3683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4E0F27-6D27-2F47-91B5-5C6E33B791BE}">
      <dsp:nvSpPr>
        <dsp:cNvPr id="0" name=""/>
        <dsp:cNvSpPr/>
      </dsp:nvSpPr>
      <dsp:spPr>
        <a:xfrm>
          <a:off x="3257701" y="1564162"/>
          <a:ext cx="1737090" cy="511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16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CC0000"/>
              </a:solidFill>
            </a:rPr>
            <a:t>Acceptance</a:t>
          </a:r>
        </a:p>
      </dsp:txBody>
      <dsp:txXfrm>
        <a:off x="3257701" y="1564162"/>
        <a:ext cx="1737090" cy="511306"/>
      </dsp:txXfrm>
    </dsp:sp>
    <dsp:sp modelId="{24138EF6-29CB-7649-95A9-EF516ACD4FBF}">
      <dsp:nvSpPr>
        <dsp:cNvPr id="0" name=""/>
        <dsp:cNvSpPr/>
      </dsp:nvSpPr>
      <dsp:spPr>
        <a:xfrm>
          <a:off x="4476955" y="745545"/>
          <a:ext cx="469307" cy="4693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25D950-22CA-F741-B180-A7AB79008B18}">
      <dsp:nvSpPr>
        <dsp:cNvPr id="0" name=""/>
        <dsp:cNvSpPr/>
      </dsp:nvSpPr>
      <dsp:spPr>
        <a:xfrm>
          <a:off x="4424476" y="1030097"/>
          <a:ext cx="1762385" cy="450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67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CC0000"/>
              </a:solidFill>
            </a:rPr>
            <a:t>Adaptation</a:t>
          </a:r>
        </a:p>
      </dsp:txBody>
      <dsp:txXfrm>
        <a:off x="4424476" y="1030097"/>
        <a:ext cx="1762385" cy="4509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B6100-5257-944D-856F-B9C581DF5459}">
      <dsp:nvSpPr>
        <dsp:cNvPr id="0" name=""/>
        <dsp:cNvSpPr/>
      </dsp:nvSpPr>
      <dsp:spPr>
        <a:xfrm>
          <a:off x="169190" y="0"/>
          <a:ext cx="5770880" cy="36068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539851-6C0A-114C-84FF-B64035AB1CDD}">
      <dsp:nvSpPr>
        <dsp:cNvPr id="0" name=""/>
        <dsp:cNvSpPr/>
      </dsp:nvSpPr>
      <dsp:spPr>
        <a:xfrm>
          <a:off x="737622" y="2682016"/>
          <a:ext cx="132730" cy="1327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570EC7-3D39-DD4C-82C7-EB77A28433C1}">
      <dsp:nvSpPr>
        <dsp:cNvPr id="0" name=""/>
        <dsp:cNvSpPr/>
      </dsp:nvSpPr>
      <dsp:spPr>
        <a:xfrm>
          <a:off x="803987" y="2748381"/>
          <a:ext cx="755985" cy="858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1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>
              <a:solidFill>
                <a:srgbClr val="CC0000"/>
              </a:solidFill>
            </a:rPr>
            <a:t>Denial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/>
            <a:t>Disinterest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/>
            <a:t>Avoidance</a:t>
          </a:r>
        </a:p>
      </dsp:txBody>
      <dsp:txXfrm>
        <a:off x="803987" y="2748381"/>
        <a:ext cx="755985" cy="858418"/>
      </dsp:txXfrm>
    </dsp:sp>
    <dsp:sp modelId="{54C17454-3939-0E49-A4A9-084AA473EDCF}">
      <dsp:nvSpPr>
        <dsp:cNvPr id="0" name=""/>
        <dsp:cNvSpPr/>
      </dsp:nvSpPr>
      <dsp:spPr>
        <a:xfrm>
          <a:off x="1456096" y="1991674"/>
          <a:ext cx="207751" cy="2077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DC01E2-17EC-334B-967B-A297DBC75D90}">
      <dsp:nvSpPr>
        <dsp:cNvPr id="0" name=""/>
        <dsp:cNvSpPr/>
      </dsp:nvSpPr>
      <dsp:spPr>
        <a:xfrm>
          <a:off x="1559972" y="2095550"/>
          <a:ext cx="957966" cy="1511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083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>
              <a:solidFill>
                <a:srgbClr val="CC0000"/>
              </a:solidFill>
            </a:rPr>
            <a:t>Polarization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/>
            <a:t>Defense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/>
            <a:t>Reversal</a:t>
          </a:r>
        </a:p>
      </dsp:txBody>
      <dsp:txXfrm>
        <a:off x="1559972" y="2095550"/>
        <a:ext cx="957966" cy="1511249"/>
      </dsp:txXfrm>
    </dsp:sp>
    <dsp:sp modelId="{2FBBE1DD-FDE9-AC40-B7F0-5CF42561ECD1}">
      <dsp:nvSpPr>
        <dsp:cNvPr id="0" name=""/>
        <dsp:cNvSpPr/>
      </dsp:nvSpPr>
      <dsp:spPr>
        <a:xfrm>
          <a:off x="2379437" y="1441277"/>
          <a:ext cx="277002" cy="2770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F2DDF6-2302-E940-B0D2-EFD90394300E}">
      <dsp:nvSpPr>
        <dsp:cNvPr id="0" name=""/>
        <dsp:cNvSpPr/>
      </dsp:nvSpPr>
      <dsp:spPr>
        <a:xfrm>
          <a:off x="2517938" y="1579778"/>
          <a:ext cx="1113779" cy="2027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778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>
              <a:solidFill>
                <a:srgbClr val="CC0000"/>
              </a:solidFill>
            </a:rPr>
            <a:t>Minimization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/>
            <a:t>Similarity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/>
            <a:t>Universalism</a:t>
          </a:r>
        </a:p>
      </dsp:txBody>
      <dsp:txXfrm>
        <a:off x="2517938" y="1579778"/>
        <a:ext cx="1113779" cy="2027021"/>
      </dsp:txXfrm>
    </dsp:sp>
    <dsp:sp modelId="{36B76895-6F74-AD4B-9B6F-BD6CA3912F7E}">
      <dsp:nvSpPr>
        <dsp:cNvPr id="0" name=""/>
        <dsp:cNvSpPr/>
      </dsp:nvSpPr>
      <dsp:spPr>
        <a:xfrm>
          <a:off x="3452821" y="1011346"/>
          <a:ext cx="357794" cy="3577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4E0F27-6D27-2F47-91B5-5C6E33B791BE}">
      <dsp:nvSpPr>
        <dsp:cNvPr id="0" name=""/>
        <dsp:cNvSpPr/>
      </dsp:nvSpPr>
      <dsp:spPr>
        <a:xfrm>
          <a:off x="3631718" y="1190243"/>
          <a:ext cx="1154176" cy="2416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588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>
              <a:solidFill>
                <a:srgbClr val="CC0000"/>
              </a:solidFill>
            </a:rPr>
            <a:t>Acceptance</a:t>
          </a:r>
        </a:p>
      </dsp:txBody>
      <dsp:txXfrm>
        <a:off x="3631718" y="1190243"/>
        <a:ext cx="1154176" cy="2416556"/>
      </dsp:txXfrm>
    </dsp:sp>
    <dsp:sp modelId="{24138EF6-29CB-7649-95A9-EF516ACD4FBF}">
      <dsp:nvSpPr>
        <dsp:cNvPr id="0" name=""/>
        <dsp:cNvSpPr/>
      </dsp:nvSpPr>
      <dsp:spPr>
        <a:xfrm>
          <a:off x="4557944" y="724245"/>
          <a:ext cx="455899" cy="4558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25D950-22CA-F741-B180-A7AB79008B18}">
      <dsp:nvSpPr>
        <dsp:cNvPr id="0" name=""/>
        <dsp:cNvSpPr/>
      </dsp:nvSpPr>
      <dsp:spPr>
        <a:xfrm>
          <a:off x="4785894" y="952195"/>
          <a:ext cx="1154176" cy="2654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572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>
              <a:solidFill>
                <a:srgbClr val="CC0000"/>
              </a:solidFill>
            </a:rPr>
            <a:t>Adaptation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/>
            <a:t>Cognitive frame-shifting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/>
            <a:t>Behavioral code-shifting</a:t>
          </a:r>
        </a:p>
      </dsp:txBody>
      <dsp:txXfrm>
        <a:off x="4785894" y="952195"/>
        <a:ext cx="1154176" cy="2654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#47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3D1DE4A-9BE7-41A8-AD3C-CC00DA86719B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45B8C85-380D-4C72-8782-A53EC11FF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0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0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4495" indent="-344495">
              <a:buFont typeface="+mj-lt"/>
              <a:buAutoNum type="arabicPeriod"/>
              <a:tabLst>
                <a:tab pos="292740" algn="l"/>
              </a:tabLst>
            </a:pPr>
            <a:r>
              <a:rPr lang="en-US" dirty="0">
                <a:ea typeface="ＭＳ Ｐゴシック" charset="0"/>
                <a:cs typeface="ＭＳ Ｐゴシック" charset="0"/>
              </a:rPr>
              <a:t>Review each primary orientation.</a:t>
            </a:r>
            <a:r>
              <a:rPr lang="en-US" baseline="0" dirty="0">
                <a:ea typeface="ＭＳ Ｐゴシック" charset="0"/>
                <a:cs typeface="ＭＳ Ｐゴシック" charset="0"/>
              </a:rPr>
              <a:t> 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30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56917" indent="-29112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64488" indent="-23289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30284" indent="-23289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96079" indent="-23289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61874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27670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93465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59261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457200">
              <a:defRPr/>
            </a:pPr>
            <a:fld id="{B5BF7BDE-4370-FA45-8B13-70C5022CB33C}" type="slidenum">
              <a:rPr lang="en-US" sz="1200">
                <a:solidFill>
                  <a:srgbClr val="000000"/>
                </a:solidFill>
                <a:latin typeface="Calibri" charset="0"/>
              </a:rPr>
              <a:pPr defTabSz="457200">
                <a:defRPr/>
              </a:pPr>
              <a:t>17</a:t>
            </a:fld>
            <a:endParaRPr lang="en-US" sz="12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95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457200">
              <a:defRPr/>
            </a:pPr>
            <a:fld id="{95CF1BD1-6603-2B45-88D9-42D3DCFFD2A8}" type="slidenum">
              <a:rPr lang="en-US" sz="1200">
                <a:solidFill>
                  <a:srgbClr val="000000"/>
                </a:solidFill>
              </a:rPr>
              <a:pPr defTabSz="457200">
                <a:defRPr/>
              </a:pPr>
              <a:t>19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pPr marL="232943" indent="-232943">
              <a:lnSpc>
                <a:spcPct val="20000"/>
              </a:lnSpc>
              <a:buFont typeface="+mj-lt"/>
              <a:buAutoNum type="arabicPeriod"/>
              <a:tabLst>
                <a:tab pos="292797" algn="l"/>
              </a:tabLst>
            </a:pPr>
            <a:r>
              <a:rPr lang="en-US" dirty="0">
                <a:ea typeface="ＭＳ Ｐゴシック" charset="0"/>
                <a:cs typeface="ＭＳ Ｐゴシック" charset="0"/>
              </a:rPr>
              <a:t>Cultural Disengagement involves:</a:t>
            </a:r>
          </a:p>
          <a:p>
            <a:pPr marL="810449" lvl="1" indent="-344563">
              <a:buFont typeface="Wingdings" charset="0"/>
              <a:buChar char="q"/>
              <a:tabLst>
                <a:tab pos="292797" algn="l"/>
              </a:tabLst>
            </a:pPr>
            <a:r>
              <a:rPr lang="en-US" dirty="0">
                <a:ea typeface="ＭＳ Ｐゴシック" charset="0"/>
                <a:cs typeface="ＭＳ Ｐゴシック" charset="0"/>
              </a:rPr>
              <a:t>A feeling of being an “outsider” in your own group</a:t>
            </a:r>
          </a:p>
          <a:p>
            <a:pPr marL="810449" lvl="1" indent="-344563">
              <a:buFont typeface="Wingdings" charset="0"/>
              <a:buChar char="q"/>
              <a:tabLst>
                <a:tab pos="292797" algn="l"/>
              </a:tabLst>
            </a:pPr>
            <a:r>
              <a:rPr lang="en-US" dirty="0">
                <a:ea typeface="ＭＳ Ｐゴシック" charset="0"/>
                <a:cs typeface="ＭＳ Ｐゴシック" charset="0"/>
              </a:rPr>
              <a:t>May feel comfortable with a “contrarian” stance</a:t>
            </a:r>
          </a:p>
          <a:p>
            <a:pPr marL="810449" lvl="1" indent="-344563">
              <a:buFont typeface="Wingdings" charset="0"/>
              <a:buChar char="q"/>
              <a:tabLst>
                <a:tab pos="292797" algn="l"/>
              </a:tabLst>
            </a:pPr>
            <a:r>
              <a:rPr lang="en-US" dirty="0">
                <a:ea typeface="ＭＳ Ｐゴシック" charset="0"/>
                <a:cs typeface="ＭＳ Ｐゴシック" charset="0"/>
              </a:rPr>
              <a:t>May have difficulty participating in important symbols, events and activities shared in your community</a:t>
            </a:r>
          </a:p>
          <a:p>
            <a:pPr marL="810449" lvl="1" indent="-344563">
              <a:buFont typeface="Wingdings" charset="0"/>
              <a:buChar char="q"/>
              <a:tabLst>
                <a:tab pos="292797" algn="l"/>
              </a:tabLst>
            </a:pPr>
            <a:r>
              <a:rPr lang="en-US" dirty="0">
                <a:ea typeface="ＭＳ Ｐゴシック" charset="0"/>
                <a:cs typeface="ＭＳ Ｐゴシック" charset="0"/>
              </a:rPr>
              <a:t>May be related to experiences of being rejected in your own group</a:t>
            </a:r>
          </a:p>
          <a:p>
            <a:pPr marL="810449" lvl="1" indent="-344563">
              <a:buFont typeface="Wingdings" charset="0"/>
              <a:buChar char="q"/>
              <a:tabLst>
                <a:tab pos="292797" algn="l"/>
              </a:tabLst>
            </a:pPr>
            <a:r>
              <a:rPr lang="en-US" dirty="0">
                <a:ea typeface="ＭＳ Ｐゴシック" charset="0"/>
                <a:cs typeface="ＭＳ Ｐゴシック" charset="0"/>
              </a:rPr>
              <a:t>May be related to experiences where one feels “between two or more” cultural communities</a:t>
            </a:r>
          </a:p>
          <a:p>
            <a:pPr marL="344563" indent="-344563">
              <a:buFont typeface="+mj-lt"/>
              <a:buAutoNum type="arabicPeriod"/>
              <a:tabLst>
                <a:tab pos="292797" algn="l"/>
              </a:tabLst>
            </a:pPr>
            <a:r>
              <a:rPr lang="en-US" dirty="0">
                <a:ea typeface="ＭＳ Ｐゴシック" charset="0"/>
                <a:cs typeface="ＭＳ Ｐゴシック" charset="0"/>
              </a:rPr>
              <a:t>Critical to note that Cultural Disengagement is NOT a measure of intercultural competence; it is a stand-alone measure.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682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What is the first current global event that comes to your mind?
https://www.polleverywhere.com/free_text_polls/wOf5GRk0m0s9scPhI9p8N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B8C85-380D-4C72-8782-A53EC11FFB5C}" type="slidenum">
              <a:rPr lang="en-US" smtClean="0"/>
              <a:t>67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5164667" cy="377539"/>
          </a:xfrm>
          <a:prstGeom prst="rect">
            <a:avLst/>
          </a:prstGeom>
          <a:noFill/>
        </p:spPr>
        <p:txBody>
          <a:bodyPr vert="horz" lIns="93177" tIns="46589" rIns="93177" bIns="46589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16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What is the most controversial current globalevent taking place today?
https://www.polleverywhere.com/free_text_polls/BDpOFOhFMtE6uFYolmnab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B8C85-380D-4C72-8782-A53EC11FFB5C}" type="slidenum">
              <a:rPr lang="en-US" smtClean="0"/>
              <a:t>69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5164667" cy="377539"/>
          </a:xfrm>
          <a:prstGeom prst="rect">
            <a:avLst/>
          </a:prstGeom>
          <a:noFill/>
        </p:spPr>
        <p:txBody>
          <a:bodyPr vert="horz" lIns="93177" tIns="46589" rIns="93177" bIns="46589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12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What about the future concerns you the most?
https://www.polleverywhere.com/free_text_polls/MNjO41pPQQKoWA9ibAv8h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B8C85-380D-4C72-8782-A53EC11FFB5C}" type="slidenum">
              <a:rPr lang="en-US" smtClean="0"/>
              <a:t>71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5164667" cy="377539"/>
          </a:xfrm>
          <a:prstGeom prst="rect">
            <a:avLst/>
          </a:prstGeom>
          <a:noFill/>
        </p:spPr>
        <p:txBody>
          <a:bodyPr vert="horz" lIns="93177" tIns="46589" rIns="93177" bIns="46589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65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Which topics is most important to you... Politics - Religion - Gender or Race?
https://www.polleverywhere.com/free_text_polls/o1vyU5yaNOUF4N9i9IfUZ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B8C85-380D-4C72-8782-A53EC11FFB5C}" type="slidenum">
              <a:rPr lang="en-US" smtClean="0"/>
              <a:t>73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5164667" cy="377539"/>
          </a:xfrm>
          <a:prstGeom prst="rect">
            <a:avLst/>
          </a:prstGeom>
          <a:noFill/>
        </p:spPr>
        <p:txBody>
          <a:bodyPr vert="horz" lIns="93177" tIns="46589" rIns="93177" bIns="46589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18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2821-DC08-4611-BB5E-221F10FF9E89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986E-C74F-4037-98BA-DF91D8CD1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2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2821-DC08-4611-BB5E-221F10FF9E89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986E-C74F-4037-98BA-DF91D8CD1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5512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125" b="0" cap="all" baseline="0">
                <a:solidFill>
                  <a:schemeClr val="tx2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125" b="0" cap="all" baseline="0">
                <a:solidFill>
                  <a:schemeClr val="tx2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20577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48804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6833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2025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844">
                <a:solidFill>
                  <a:srgbClr val="FFFFFF"/>
                </a:solidFill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4" y="6459789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9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srgbClr val="637052"/>
                </a:solidFill>
              </a:rPr>
              <a:pPr/>
              <a:t>‹#›</a:t>
            </a:fld>
            <a:endParaRPr lang="en-US" dirty="0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81884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8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2025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338"/>
              </a:spcAft>
              <a:buNone/>
              <a:defRPr sz="844">
                <a:solidFill>
                  <a:srgbClr val="FFFFFF"/>
                </a:solidFill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73893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63293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414782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62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2821-DC08-4611-BB5E-221F10FF9E89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986E-C74F-4037-98BA-DF91D8CD1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713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96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033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9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728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39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49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71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1" y="731520"/>
            <a:ext cx="6679191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4" y="6459789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9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8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2821-DC08-4611-BB5E-221F10FF9E89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986E-C74F-4037-98BA-DF91D8CD1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44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8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302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794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414782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02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7480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1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940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148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82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1205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06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2821-DC08-4611-BB5E-221F10FF9E89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986E-C74F-4037-98BA-DF91D8CD1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99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395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7937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900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463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5242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127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801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663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3622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09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2821-DC08-4611-BB5E-221F10FF9E89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986E-C74F-4037-98BA-DF91D8CD1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792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1072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8588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6981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5434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4471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618" y="4343400"/>
            <a:ext cx="987424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/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3A366A9-BA76-4C50-A6F8-47229E7492E4}" type="datetime1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Robert F. Cox, Ph.D. - ETIC Conference August 10-11, 2015   Bali, Indonesia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ABACDF7-8E95-4447-A175-46EFEBA8E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445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 sz="405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 b="1"/>
            </a:lvl1pPr>
            <a:lvl2pPr>
              <a:defRPr sz="2100" b="1"/>
            </a:lvl2pPr>
            <a:lvl3pPr>
              <a:defRPr sz="2100" b="1"/>
            </a:lvl3pPr>
            <a:lvl4pPr>
              <a:defRPr sz="2100" b="1"/>
            </a:lvl4pPr>
            <a:lvl5pPr>
              <a:defRPr sz="21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51B41B3-D5B8-4502-960D-EC8C6956C40F}" type="datetime1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76F2057-2BCC-4323-84E0-ED91D2737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730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449A605-FE9C-4802-981B-1C44866BC33B}" type="datetime1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Robert F. Cox, Ph.D. - ETIC Conference August 10-11, 2015   Bali, Indonesia</a:t>
            </a: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FC8E2A7-774A-406A-AD45-D347CCC3A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7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AC0D4FB-CA21-4DE8-81DB-C0C006CB8DC8}" type="datetime1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Robert F. Cox, Ph.D. - ETIC Conference August 10-11, 2015   Bali, Indonesia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28CD853-D830-44B4-995C-682C28D59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560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lternate slide with graphic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834" y="6075363"/>
            <a:ext cx="182456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Shape 40"/>
          <p:cNvSpPr/>
          <p:nvPr/>
        </p:nvSpPr>
        <p:spPr>
          <a:xfrm>
            <a:off x="0" y="127000"/>
            <a:ext cx="12192000" cy="744538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solidFill>
                <a:srgbClr val="FFFFFF"/>
              </a:solidFill>
            </a:endParaRPr>
          </a:p>
        </p:txBody>
      </p:sp>
      <p:sp>
        <p:nvSpPr>
          <p:cNvPr id="5" name="Shape 41"/>
          <p:cNvSpPr/>
          <p:nvPr/>
        </p:nvSpPr>
        <p:spPr>
          <a:xfrm>
            <a:off x="0" y="0"/>
            <a:ext cx="12192000" cy="120650"/>
          </a:xfrm>
          <a:prstGeom prst="rect">
            <a:avLst/>
          </a:prstGeom>
          <a:solidFill>
            <a:srgbClr val="B1810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solidFill>
                <a:srgbClr val="FFFFFF"/>
              </a:solidFill>
            </a:endParaRPr>
          </a:p>
        </p:txBody>
      </p: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0" y="138113"/>
            <a:ext cx="12192000" cy="741362"/>
            <a:chOff x="0" y="0"/>
            <a:chExt cx="9144000" cy="741151"/>
          </a:xfrm>
        </p:grpSpPr>
        <p:sp>
          <p:nvSpPr>
            <p:cNvPr id="7" name="Shape 42"/>
            <p:cNvSpPr/>
            <p:nvPr/>
          </p:nvSpPr>
          <p:spPr>
            <a:xfrm>
              <a:off x="0" y="0"/>
              <a:ext cx="9144000" cy="7411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pic>
          <p:nvPicPr>
            <p:cNvPr id="8" name="image7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47" t="26563" r="33357" b="59064"/>
            <a:stretch>
              <a:fillRect/>
            </a:stretch>
          </p:blipFill>
          <p:spPr bwMode="auto">
            <a:xfrm>
              <a:off x="0" y="0"/>
              <a:ext cx="9144001" cy="74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pic>
        <p:nvPicPr>
          <p:cNvPr id="9" name="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127000"/>
            <a:ext cx="992716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489505" y="1608138"/>
            <a:ext cx="11101360" cy="524986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25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71525" indent="-428625">
              <a:lnSpc>
                <a:spcPct val="100000"/>
              </a:lnSpc>
              <a:spcBef>
                <a:spcPts val="225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indent="-342900">
              <a:lnSpc>
                <a:spcPct val="100000"/>
              </a:lnSpc>
              <a:spcBef>
                <a:spcPts val="225"/>
              </a:spcBef>
              <a:buSzPct val="100000"/>
              <a:buChar char="–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indent="-342900">
              <a:lnSpc>
                <a:spcPct val="100000"/>
              </a:lnSpc>
              <a:spcBef>
                <a:spcPts val="225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indent="-342900">
              <a:lnSpc>
                <a:spcPct val="100000"/>
              </a:lnSpc>
              <a:spcBef>
                <a:spcPts val="225"/>
              </a:spcBef>
              <a:buSzPct val="100000"/>
              <a:buChar char="»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79551261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2821-DC08-4611-BB5E-221F10FF9E89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986E-C74F-4037-98BA-DF91D8CD1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138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7735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630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4201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860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9685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207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1620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srgbClr val="637052"/>
                </a:solidFill>
              </a:rPr>
              <a:pPr/>
              <a:t>‹#›</a:t>
            </a:fld>
            <a:endParaRPr lang="en-US" dirty="0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728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1013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968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2821-DC08-4611-BB5E-221F10FF9E89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986E-C74F-4037-98BA-DF91D8CD1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547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0643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0150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4003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0530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7272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2595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1963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236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1227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43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2821-DC08-4611-BB5E-221F10FF9E89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986E-C74F-4037-98BA-DF91D8CD1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372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507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897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/>
          <a:lstStyle>
            <a:lvl1pPr>
              <a:lnSpc>
                <a:spcPct val="100000"/>
              </a:lnSpc>
              <a:defRPr sz="1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4485DB2-58CB-42EA-9531-EE3F02C281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591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FA66440-E7D4-4EB6-8E2F-05576CACF5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6594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994400" y="3924300"/>
            <a:ext cx="112184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261100" y="3924300"/>
            <a:ext cx="112184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729819" y="3924300"/>
            <a:ext cx="112183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3"/>
            <a:ext cx="10363200" cy="2505075"/>
          </a:xfrm>
        </p:spPr>
        <p:txBody>
          <a:bodyPr/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6"/>
            <a:ext cx="10363200" cy="1131887"/>
          </a:xfrm>
        </p:spPr>
        <p:txBody>
          <a:bodyPr/>
          <a:lstStyle>
            <a:lvl1pPr marL="0" indent="0" algn="ct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C975F36-5246-4385-B791-68CA6FCC7E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2469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1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5F29AF3-9CBE-4203-8A31-316DD31D15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6179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2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51"/>
            <a:ext cx="5388864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hangingPunct="0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CC81C18-3599-4335-95FA-910AC1B615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839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4E8E21D-4F9D-45F2-8D66-75B1404DFB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3609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E4CA252-0E1F-499E-91B7-C837397034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7327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8" y="266700"/>
            <a:ext cx="4011084" cy="2095500"/>
          </a:xfrm>
        </p:spPr>
        <p:txBody>
          <a:bodyPr/>
          <a:lstStyle>
            <a:lvl1pPr algn="ctr">
              <a:lnSpc>
                <a:spcPct val="100000"/>
              </a:lnSpc>
              <a:defRPr sz="21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1" y="273053"/>
            <a:ext cx="6661151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8" y="2438403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3EA5546-29D2-4054-A8D5-0F975747A4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323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2821-DC08-4611-BB5E-221F10FF9E89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986E-C74F-4037-98BA-DF91D8CD1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269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6" y="228600"/>
            <a:ext cx="7615765" cy="895350"/>
          </a:xfrm>
        </p:spPr>
        <p:txBody>
          <a:bodyPr/>
          <a:lstStyle>
            <a:lvl1pPr algn="ctr">
              <a:lnSpc>
                <a:spcPct val="100000"/>
              </a:lnSpc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6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6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DAEA035-A4D5-40C6-B95D-9C6B4CBB84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1732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DA4D02D-EBB6-49B9-9446-28C5D37A5C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139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B06EF49-55D7-438D-B2DB-D6E61E9C31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6170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2" y="208791"/>
            <a:ext cx="11004549" cy="808037"/>
          </a:xfrm>
          <a:prstGeom prst="rect">
            <a:avLst/>
          </a:prstGeom>
        </p:spPr>
        <p:txBody>
          <a:bodyPr/>
          <a:lstStyle>
            <a:lvl1pPr algn="l">
              <a:defRPr sz="2850" cap="all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77852" y="885064"/>
            <a:ext cx="6847729" cy="526050"/>
          </a:xfrm>
          <a:prstGeom prst="rect">
            <a:avLst/>
          </a:prstGeom>
        </p:spPr>
        <p:txBody>
          <a:bodyPr/>
          <a:lstStyle>
            <a:lvl1pPr>
              <a:buNone/>
              <a:defRPr sz="2100" cap="all">
                <a:solidFill>
                  <a:srgbClr val="E5AD17"/>
                </a:solidFill>
                <a:latin typeface="Impact"/>
                <a:cs typeface="Impac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3471011-B6C8-4082-8536-3BE7174E08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1965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347200" y="6492878"/>
            <a:ext cx="2844800" cy="365125"/>
          </a:xfrm>
        </p:spPr>
        <p:txBody>
          <a:bodyPr/>
          <a:lstStyle>
            <a:lvl1pPr eaLnBrk="0" hangingPunct="0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9533CF9-A4CE-4B43-BD44-7E991FC438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3408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7613-8C68-4AA7-9207-078A0D55BB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9969-7B32-4303-962E-A58CFB9F89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1266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7613-8C68-4AA7-9207-078A0D55BB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9969-7B32-4303-962E-A58CFB9F89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1838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7613-8C68-4AA7-9207-078A0D55BB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9969-7B32-4303-962E-A58CFB9F89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1070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7613-8C68-4AA7-9207-078A0D55BB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9969-7B32-4303-962E-A58CFB9F89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803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7613-8C68-4AA7-9207-078A0D55BB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9969-7B32-4303-962E-A58CFB9F89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77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2821-DC08-4611-BB5E-221F10FF9E89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986E-C74F-4037-98BA-DF91D8CD1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400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7613-8C68-4AA7-9207-078A0D55BB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9969-7B32-4303-962E-A58CFB9F89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8694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7613-8C68-4AA7-9207-078A0D55BB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9969-7B32-4303-962E-A58CFB9F89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7503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7613-8C68-4AA7-9207-078A0D55BB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9969-7B32-4303-962E-A58CFB9F89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1882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7613-8C68-4AA7-9207-078A0D55BB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9969-7B32-4303-962E-A58CFB9F89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329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7613-8C68-4AA7-9207-078A0D55BB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9969-7B32-4303-962E-A58CFB9F89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3239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7613-8C68-4AA7-9207-078A0D55BB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9969-7B32-4303-962E-A58CFB9F89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746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500" spc="-2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350" cap="all" spc="113" baseline="0">
                <a:solidFill>
                  <a:schemeClr val="tx2"/>
                </a:solidFill>
                <a:latin typeface="+mj-lt"/>
              </a:defRPr>
            </a:lvl1pPr>
            <a:lvl2pPr marL="257175" indent="0" algn="ctr">
              <a:buNone/>
              <a:defRPr sz="1350"/>
            </a:lvl2pPr>
            <a:lvl3pPr marL="514350" indent="0" algn="ctr">
              <a:buNone/>
              <a:defRPr sz="1350"/>
            </a:lvl3pPr>
            <a:lvl4pPr marL="771525" indent="0" algn="ctr">
              <a:buNone/>
              <a:defRPr sz="1125"/>
            </a:lvl4pPr>
            <a:lvl5pPr marL="1028700" indent="0" algn="ctr">
              <a:buNone/>
              <a:defRPr sz="1125"/>
            </a:lvl5pPr>
            <a:lvl6pPr marL="1285875" indent="0" algn="ctr">
              <a:buNone/>
              <a:defRPr sz="1125"/>
            </a:lvl6pPr>
            <a:lvl7pPr marL="1543050" indent="0" algn="ctr">
              <a:buNone/>
              <a:defRPr sz="1125"/>
            </a:lvl7pPr>
            <a:lvl8pPr marL="1800225" indent="0" algn="ctr">
              <a:buNone/>
              <a:defRPr sz="1125"/>
            </a:lvl8pPr>
            <a:lvl9pPr marL="2057400" indent="0" algn="ctr">
              <a:buNone/>
              <a:defRPr sz="112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8958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1255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45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350" cap="all" spc="113" baseline="0">
                <a:solidFill>
                  <a:schemeClr val="tx2"/>
                </a:solidFill>
                <a:latin typeface="+mj-lt"/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25937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5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A2821-DC08-4611-BB5E-221F10FF9E89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B986E-C74F-4037-98BA-DF91D8CD1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5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3" y="6459789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rgbClr val="FFFFFF"/>
                </a:solidFill>
              </a:defRPr>
            </a:lvl1pPr>
          </a:lstStyle>
          <a:p>
            <a:pPr defTabSz="257175"/>
            <a:fld id="{98624D31-43A5-475A-80CF-332C9F6DCF35}" type="datetimeFigureOut">
              <a:rPr lang="en-US" smtClean="0"/>
              <a:pPr defTabSz="257175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459789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 cap="all" baseline="0">
                <a:solidFill>
                  <a:srgbClr val="FFFFFF"/>
                </a:solidFill>
              </a:defRPr>
            </a:lvl1pPr>
          </a:lstStyle>
          <a:p>
            <a:pPr defTabSz="257175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1" y="6459789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1">
                <a:solidFill>
                  <a:srgbClr val="FFFFFF"/>
                </a:solidFill>
              </a:defRPr>
            </a:lvl1pPr>
          </a:lstStyle>
          <a:p>
            <a:pPr defTabSz="257175"/>
            <a:fld id="{4FAB73BC-B049-4115-A692-8D63A059BFB8}" type="slidenum">
              <a:rPr lang="en-US" smtClean="0"/>
              <a:pPr defTabSz="257175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66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sldNum="0" hdr="0" ftr="0" dt="0"/>
  <p:txStyles>
    <p:titleStyle>
      <a:lvl1pPr algn="l" defTabSz="514350" rtl="0" eaLnBrk="1" latinLnBrk="0" hangingPunct="1">
        <a:lnSpc>
          <a:spcPct val="85000"/>
        </a:lnSpc>
        <a:spcBef>
          <a:spcPct val="0"/>
        </a:spcBef>
        <a:buNone/>
        <a:defRPr sz="2700" kern="1200" spc="-2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51435" indent="-51435" algn="l" defTabSz="514350" rtl="0" eaLnBrk="1" latinLnBrk="0" hangingPunct="1">
        <a:lnSpc>
          <a:spcPct val="90000"/>
        </a:lnSpc>
        <a:spcBef>
          <a:spcPts val="675"/>
        </a:spcBef>
        <a:spcAft>
          <a:spcPts val="113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1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16027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101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318897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421767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524637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61875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73125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84375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95625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" y="6334318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3" y="6459789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459789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1" y="6459789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45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7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6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433" y="287339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433" y="1846264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433" y="6459539"/>
            <a:ext cx="2472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srgbClr val="FFFFFF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E767854-E039-4F7E-BF58-DA6E1D05F9D8}" type="datetime1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7234" y="6459539"/>
            <a:ext cx="4821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675" cap="all" baseline="0">
                <a:solidFill>
                  <a:srgbClr val="FFFFFF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/>
              <a:t>Robert F. Cox, Ph.D. - ETIC Conference August 10-11, 2015   Bali, Indonesia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9651" y="6459539"/>
            <a:ext cx="13123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88">
                <a:solidFill>
                  <a:srgbClr val="FFFFFF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EDE12C46-15FC-46B6-9E82-E75097A99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738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94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hf hdr="0" dt="0"/>
  <p:txStyles>
    <p:titleStyle>
      <a:lvl1pPr algn="l" defTabSz="6858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kern="1200" spc="-38">
          <a:solidFill>
            <a:srgbClr val="404040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68263" indent="-68263" algn="l" defTabSz="685800" rtl="0" eaLnBrk="0" fontAlgn="base" hangingPunct="0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rgbClr val="404040"/>
          </a:solidFill>
          <a:latin typeface="+mn-lt"/>
          <a:ea typeface="+mn-ea"/>
          <a:cs typeface="+mn-cs"/>
        </a:defRPr>
      </a:lvl1pPr>
      <a:lvl2pPr marL="28733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anose="020F0502020204030204" pitchFamily="34" charset="0"/>
        <a:buChar char="◦"/>
        <a:defRPr sz="1300" kern="1200">
          <a:solidFill>
            <a:srgbClr val="404040"/>
          </a:solidFill>
          <a:latin typeface="+mn-lt"/>
          <a:ea typeface="+mn-ea"/>
          <a:cs typeface="+mn-cs"/>
        </a:defRPr>
      </a:lvl2pPr>
      <a:lvl3pPr marL="4238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anose="020F0502020204030204" pitchFamily="34" charset="0"/>
        <a:buChar char="◦"/>
        <a:defRPr sz="1000" kern="1200">
          <a:solidFill>
            <a:srgbClr val="404040"/>
          </a:solidFill>
          <a:latin typeface="+mn-lt"/>
          <a:ea typeface="+mn-ea"/>
          <a:cs typeface="+mn-cs"/>
        </a:defRPr>
      </a:lvl3pPr>
      <a:lvl4pPr marL="561975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anose="020F0502020204030204" pitchFamily="34" charset="0"/>
        <a:buChar char="◦"/>
        <a:defRPr sz="1000" kern="1200">
          <a:solidFill>
            <a:srgbClr val="404040"/>
          </a:solidFill>
          <a:latin typeface="+mn-lt"/>
          <a:ea typeface="+mn-ea"/>
          <a:cs typeface="+mn-cs"/>
        </a:defRPr>
      </a:lvl4pPr>
      <a:lvl5pPr marL="6985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anose="020F0502020204030204" pitchFamily="34" charset="0"/>
        <a:buChar char="◦"/>
        <a:defRPr sz="1000" kern="1200">
          <a:solidFill>
            <a:srgbClr val="404040"/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pPr defTabSz="342900"/>
            <a:fld id="{98624D31-43A5-475A-80CF-332C9F6DCF35}" type="datetimeFigureOut">
              <a:rPr lang="en-US" smtClean="0"/>
              <a:pPr defTabSz="34290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pPr defTabSz="34290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defTabSz="342900"/>
            <a:fld id="{4FAB73BC-B049-4115-A692-8D63A059BFB8}" type="slidenum">
              <a:rPr lang="en-US" smtClean="0"/>
              <a:pPr defTabSz="34290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16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06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3602" y="6356353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B4F77654-E97E-404F-BE15-1CF3DA56D39E}" type="datetimeFigureOut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418" y="6356353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902" y="6356353"/>
            <a:ext cx="749300" cy="365125"/>
          </a:xfrm>
          <a:prstGeom prst="rect">
            <a:avLst/>
          </a:prstGeom>
        </p:spPr>
        <p:txBody>
          <a:bodyPr vert="horz" wrap="square" lIns="27432" tIns="45720" rIns="4572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8D828C1F-191B-47F5-86D9-C8AD92C1FB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Oval 6"/>
          <p:cNvSpPr/>
          <p:nvPr/>
        </p:nvSpPr>
        <p:spPr>
          <a:xfrm>
            <a:off x="11277600" y="6499225"/>
            <a:ext cx="112184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9886" y="6499225"/>
            <a:ext cx="112183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181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xStyles>
    <p:titleStyle>
      <a:lvl1pPr algn="ctr" rtl="0" eaLnBrk="0" fontAlgn="base" hangingPunct="0">
        <a:lnSpc>
          <a:spcPts val="4350"/>
        </a:lnSpc>
        <a:spcBef>
          <a:spcPct val="0"/>
        </a:spcBef>
        <a:spcAft>
          <a:spcPct val="0"/>
        </a:spcAft>
        <a:defRPr sz="405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4350"/>
        </a:lnSpc>
        <a:spcBef>
          <a:spcPct val="0"/>
        </a:spcBef>
        <a:spcAft>
          <a:spcPct val="0"/>
        </a:spcAft>
        <a:defRPr sz="4050">
          <a:solidFill>
            <a:schemeClr val="tx2"/>
          </a:solidFill>
          <a:latin typeface="Palatino Linotype" panose="02040502050505030304" pitchFamily="18" charset="0"/>
        </a:defRPr>
      </a:lvl2pPr>
      <a:lvl3pPr algn="ctr" rtl="0" eaLnBrk="0" fontAlgn="base" hangingPunct="0">
        <a:lnSpc>
          <a:spcPts val="4350"/>
        </a:lnSpc>
        <a:spcBef>
          <a:spcPct val="0"/>
        </a:spcBef>
        <a:spcAft>
          <a:spcPct val="0"/>
        </a:spcAft>
        <a:defRPr sz="4050">
          <a:solidFill>
            <a:schemeClr val="tx2"/>
          </a:solidFill>
          <a:latin typeface="Palatino Linotype" panose="02040502050505030304" pitchFamily="18" charset="0"/>
        </a:defRPr>
      </a:lvl3pPr>
      <a:lvl4pPr algn="ctr" rtl="0" eaLnBrk="0" fontAlgn="base" hangingPunct="0">
        <a:lnSpc>
          <a:spcPts val="4350"/>
        </a:lnSpc>
        <a:spcBef>
          <a:spcPct val="0"/>
        </a:spcBef>
        <a:spcAft>
          <a:spcPct val="0"/>
        </a:spcAft>
        <a:defRPr sz="4050">
          <a:solidFill>
            <a:schemeClr val="tx2"/>
          </a:solidFill>
          <a:latin typeface="Palatino Linotype" panose="02040502050505030304" pitchFamily="18" charset="0"/>
        </a:defRPr>
      </a:lvl4pPr>
      <a:lvl5pPr algn="ctr" rtl="0" eaLnBrk="0" fontAlgn="base" hangingPunct="0">
        <a:lnSpc>
          <a:spcPts val="4350"/>
        </a:lnSpc>
        <a:spcBef>
          <a:spcPct val="0"/>
        </a:spcBef>
        <a:spcAft>
          <a:spcPct val="0"/>
        </a:spcAft>
        <a:defRPr sz="4050">
          <a:solidFill>
            <a:schemeClr val="tx2"/>
          </a:solidFill>
          <a:latin typeface="Palatino Linotype" panose="02040502050505030304" pitchFamily="18" charset="0"/>
        </a:defRPr>
      </a:lvl5pPr>
      <a:lvl6pPr marL="342900" algn="ctr" rtl="0" fontAlgn="base">
        <a:lnSpc>
          <a:spcPts val="4350"/>
        </a:lnSpc>
        <a:spcBef>
          <a:spcPct val="0"/>
        </a:spcBef>
        <a:spcAft>
          <a:spcPct val="0"/>
        </a:spcAft>
        <a:defRPr sz="4050">
          <a:solidFill>
            <a:schemeClr val="tx2"/>
          </a:solidFill>
          <a:latin typeface="Palatino Linotype" panose="02040502050505030304" pitchFamily="18" charset="0"/>
        </a:defRPr>
      </a:lvl6pPr>
      <a:lvl7pPr marL="685800" algn="ctr" rtl="0" fontAlgn="base">
        <a:lnSpc>
          <a:spcPts val="4350"/>
        </a:lnSpc>
        <a:spcBef>
          <a:spcPct val="0"/>
        </a:spcBef>
        <a:spcAft>
          <a:spcPct val="0"/>
        </a:spcAft>
        <a:defRPr sz="4050">
          <a:solidFill>
            <a:schemeClr val="tx2"/>
          </a:solidFill>
          <a:latin typeface="Palatino Linotype" panose="02040502050505030304" pitchFamily="18" charset="0"/>
        </a:defRPr>
      </a:lvl7pPr>
      <a:lvl8pPr marL="1028700" algn="ctr" rtl="0" fontAlgn="base">
        <a:lnSpc>
          <a:spcPts val="4350"/>
        </a:lnSpc>
        <a:spcBef>
          <a:spcPct val="0"/>
        </a:spcBef>
        <a:spcAft>
          <a:spcPct val="0"/>
        </a:spcAft>
        <a:defRPr sz="4050">
          <a:solidFill>
            <a:schemeClr val="tx2"/>
          </a:solidFill>
          <a:latin typeface="Palatino Linotype" panose="02040502050505030304" pitchFamily="18" charset="0"/>
        </a:defRPr>
      </a:lvl8pPr>
      <a:lvl9pPr marL="1371600" algn="ctr" rtl="0" fontAlgn="base">
        <a:lnSpc>
          <a:spcPts val="4350"/>
        </a:lnSpc>
        <a:spcBef>
          <a:spcPct val="0"/>
        </a:spcBef>
        <a:spcAft>
          <a:spcPct val="0"/>
        </a:spcAft>
        <a:defRPr sz="4050">
          <a:solidFill>
            <a:schemeClr val="tx2"/>
          </a:solidFill>
          <a:latin typeface="Palatino Linotype" panose="02040502050505030304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rgbClr val="7F7F7F"/>
          </a:solidFill>
          <a:latin typeface="+mj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200" kern="1200">
          <a:solidFill>
            <a:srgbClr val="7F7F7F"/>
          </a:solidFill>
          <a:latin typeface="+mj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rgbClr val="7F7F7F"/>
          </a:solidFill>
          <a:latin typeface="+mj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200" kern="1200">
          <a:solidFill>
            <a:srgbClr val="7F7F7F"/>
          </a:solidFill>
          <a:latin typeface="+mj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rgbClr val="7F7F7F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Courier New" pitchFamily="49" charset="0"/>
        <a:buChar char="o"/>
        <a:defRPr sz="12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Courier New" pitchFamily="49" charset="0"/>
        <a:buChar char="o"/>
        <a:defRPr sz="12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87613-8C68-4AA7-9207-078A0D55BB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59969-7B32-4303-962E-A58CFB9F89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2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51.xml"/><Relationship Id="rId1" Type="http://schemas.openxmlformats.org/officeDocument/2006/relationships/video" Target="https://www.youtube.com/embed/QdxhozrbiW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51.xml"/><Relationship Id="rId1" Type="http://schemas.openxmlformats.org/officeDocument/2006/relationships/video" Target="https://www.youtube.com/embed/r-d5Gvdntfw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51.xml"/><Relationship Id="rId1" Type="http://schemas.openxmlformats.org/officeDocument/2006/relationships/video" Target="https://www.youtube.com/embed/o4QHhs0X498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51.xml"/><Relationship Id="rId1" Type="http://schemas.openxmlformats.org/officeDocument/2006/relationships/video" Target="https://www.youtube.com/embed/rKwnCOs-QEM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51.xml"/><Relationship Id="rId1" Type="http://schemas.openxmlformats.org/officeDocument/2006/relationships/video" Target="https://www.youtube.com/embed/ITSA3FWe2jU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ppu.mywconline.com/" TargetMode="External"/><Relationship Id="rId2" Type="http://schemas.openxmlformats.org/officeDocument/2006/relationships/hyperlink" Target="https://ippu.mywconline.com/register.php" TargetMode="External"/><Relationship Id="rId1" Type="http://schemas.openxmlformats.org/officeDocument/2006/relationships/slideLayout" Target="../slideLayouts/slideLayout9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3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3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.xml"/><Relationship Id="rId4" Type="http://schemas.openxmlformats.org/officeDocument/2006/relationships/image" Target="../media/image62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2.xml"/><Relationship Id="rId4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3.xml"/><Relationship Id="rId4" Type="http://schemas.openxmlformats.org/officeDocument/2006/relationships/image" Target="../media/image64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4.xml"/><Relationship Id="rId4" Type="http://schemas.openxmlformats.org/officeDocument/2006/relationships/image" Target="../media/image65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TECH 330 – Week #4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Class #2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6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Upcoming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16" y="1845734"/>
            <a:ext cx="11335526" cy="213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2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IDI Assessment Profile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TECH 330 CLASS – Spring 2020</a:t>
            </a:r>
          </a:p>
        </p:txBody>
      </p:sp>
    </p:spTree>
    <p:extLst>
      <p:ext uri="{BB962C8B-B14F-4D97-AF65-F5344CB8AC3E}">
        <p14:creationId xmlns:p14="http://schemas.microsoft.com/office/powerpoint/2010/main" val="240411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EDCEB2-46CA-4A13-8E38-77417D53B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0" y="286605"/>
            <a:ext cx="7543800" cy="856396"/>
          </a:xfrm>
        </p:spPr>
        <p:txBody>
          <a:bodyPr/>
          <a:lstStyle/>
          <a:p>
            <a:r>
              <a:rPr lang="en-US" dirty="0"/>
              <a:t>Intercultural Development Inventory</a:t>
            </a:r>
          </a:p>
        </p:txBody>
      </p:sp>
      <p:pic>
        <p:nvPicPr>
          <p:cNvPr id="4" name="Onlinemedien 3">
            <a:hlinkClick r:id="" action="ppaction://media"/>
            <a:extLst>
              <a:ext uri="{FF2B5EF4-FFF2-40B4-BE49-F238E27FC236}">
                <a16:creationId xmlns:a16="http://schemas.microsoft.com/office/drawing/2014/main" id="{3FE351D8-9887-42A0-B91E-2A431A93E57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28801" y="1143002"/>
            <a:ext cx="8534399" cy="48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8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578705"/>
            <a:ext cx="7543800" cy="856396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+mn-lt"/>
              </a:rPr>
              <a:t>Group Profile – Perceived vs Developmental Orientation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6960" y="2057400"/>
            <a:ext cx="7543800" cy="40233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D9411F-BE48-4C99-8818-B557BAB85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936" y="1754932"/>
            <a:ext cx="7994652" cy="24741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52CD59-D372-4DBA-8A3F-A30D031BA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580" y="3904055"/>
            <a:ext cx="7801363" cy="217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4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52" y="2044701"/>
            <a:ext cx="10584927" cy="307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0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Orientation Gap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13E31D-E2AB-40D1-8B51-AFA5AFEF393A}" type="slidenum">
              <a:rPr lang="en-US" sz="1800" b="1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480D1A-C5FA-47FF-9535-F890D0E59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4DBA72-C932-4A5E-AB3B-3D6FE0F0C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228" y="2037132"/>
            <a:ext cx="10194697" cy="383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9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B:\Ale\Design_Work\Global_Learning\intercultural_competgrap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565" y="177800"/>
            <a:ext cx="7921811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32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Title 1"/>
          <p:cNvSpPr>
            <a:spLocks noGrp="1"/>
          </p:cNvSpPr>
          <p:nvPr>
            <p:ph type="title"/>
          </p:nvPr>
        </p:nvSpPr>
        <p:spPr>
          <a:xfrm>
            <a:off x="1809750" y="750474"/>
            <a:ext cx="8229600" cy="58194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Intercultural Development Continuum: Primary Orientations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008292" y="1745675"/>
          <a:ext cx="6145993" cy="3712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5780" name="Text Box 8"/>
          <p:cNvSpPr txBox="1">
            <a:spLocks noChangeArrowheads="1"/>
          </p:cNvSpPr>
          <p:nvPr/>
        </p:nvSpPr>
        <p:spPr bwMode="auto">
          <a:xfrm>
            <a:off x="7960785" y="5292958"/>
            <a:ext cx="29409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Modified from the Developmental Model of Intercultural Sensitivity (DMIS), M. Bennett, 1986 </a:t>
            </a:r>
            <a:endParaRPr lang="en-US" sz="900" b="1" dirty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5781" name="TextBox 6"/>
          <p:cNvSpPr txBox="1">
            <a:spLocks noChangeArrowheads="1"/>
          </p:cNvSpPr>
          <p:nvPr/>
        </p:nvSpPr>
        <p:spPr bwMode="auto">
          <a:xfrm>
            <a:off x="2850518" y="4914902"/>
            <a:ext cx="124745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0" b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Monocultural 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0" b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Mindset</a:t>
            </a:r>
          </a:p>
        </p:txBody>
      </p:sp>
      <p:sp>
        <p:nvSpPr>
          <p:cNvPr id="75782" name="TextBox 7"/>
          <p:cNvSpPr txBox="1">
            <a:spLocks noChangeArrowheads="1"/>
          </p:cNvSpPr>
          <p:nvPr/>
        </p:nvSpPr>
        <p:spPr bwMode="auto">
          <a:xfrm>
            <a:off x="7917077" y="2000252"/>
            <a:ext cx="122988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0" b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Intercultural  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0" b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Mindset</a:t>
            </a:r>
          </a:p>
        </p:txBody>
      </p:sp>
      <p:sp>
        <p:nvSpPr>
          <p:cNvPr id="10" name="AutoShape 12"/>
          <p:cNvSpPr>
            <a:spLocks/>
          </p:cNvSpPr>
          <p:nvPr/>
        </p:nvSpPr>
        <p:spPr bwMode="auto">
          <a:xfrm>
            <a:off x="2781301" y="4000501"/>
            <a:ext cx="815579" cy="415528"/>
          </a:xfrm>
          <a:prstGeom prst="callout2">
            <a:avLst>
              <a:gd name="adj1" fmla="val 19250"/>
              <a:gd name="adj2" fmla="val 103787"/>
              <a:gd name="adj3" fmla="val 19250"/>
              <a:gd name="adj4" fmla="val 107894"/>
              <a:gd name="adj5" fmla="val 109871"/>
              <a:gd name="adj6" fmla="val 113437"/>
            </a:avLst>
          </a:prstGeom>
          <a:solidFill>
            <a:srgbClr val="B6FF9D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Misses Difference</a:t>
            </a:r>
          </a:p>
        </p:txBody>
      </p:sp>
      <p:sp>
        <p:nvSpPr>
          <p:cNvPr id="11" name="AutoShape 13"/>
          <p:cNvSpPr>
            <a:spLocks/>
          </p:cNvSpPr>
          <p:nvPr/>
        </p:nvSpPr>
        <p:spPr bwMode="auto">
          <a:xfrm>
            <a:off x="3181350" y="3380186"/>
            <a:ext cx="914400" cy="469106"/>
          </a:xfrm>
          <a:prstGeom prst="callout2">
            <a:avLst>
              <a:gd name="adj1" fmla="val 19250"/>
              <a:gd name="adj2" fmla="val 103787"/>
              <a:gd name="adj3" fmla="val 19250"/>
              <a:gd name="adj4" fmla="val 109315"/>
              <a:gd name="adj5" fmla="val 84837"/>
              <a:gd name="adj6" fmla="val 128671"/>
            </a:avLst>
          </a:prstGeom>
          <a:solidFill>
            <a:srgbClr val="B6FF9D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Judges Difference</a:t>
            </a:r>
          </a:p>
        </p:txBody>
      </p:sp>
      <p:sp>
        <p:nvSpPr>
          <p:cNvPr id="12" name="AutoShape 17"/>
          <p:cNvSpPr>
            <a:spLocks/>
          </p:cNvSpPr>
          <p:nvPr/>
        </p:nvSpPr>
        <p:spPr bwMode="auto">
          <a:xfrm>
            <a:off x="3981450" y="2628901"/>
            <a:ext cx="1200150" cy="567928"/>
          </a:xfrm>
          <a:prstGeom prst="callout2">
            <a:avLst>
              <a:gd name="adj1" fmla="val 19250"/>
              <a:gd name="adj2" fmla="val 103787"/>
              <a:gd name="adj3" fmla="val 19250"/>
              <a:gd name="adj4" fmla="val 111208"/>
              <a:gd name="adj5" fmla="val 95321"/>
              <a:gd name="adj6" fmla="val 125726"/>
            </a:avLst>
          </a:prstGeom>
          <a:solidFill>
            <a:srgbClr val="B6FF9D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De-emphasizes Difference</a:t>
            </a:r>
          </a:p>
        </p:txBody>
      </p:sp>
      <p:sp>
        <p:nvSpPr>
          <p:cNvPr id="13" name="AutoShape 14"/>
          <p:cNvSpPr>
            <a:spLocks/>
          </p:cNvSpPr>
          <p:nvPr/>
        </p:nvSpPr>
        <p:spPr bwMode="auto">
          <a:xfrm>
            <a:off x="5010150" y="1885950"/>
            <a:ext cx="1143000" cy="685800"/>
          </a:xfrm>
          <a:prstGeom prst="callout2">
            <a:avLst>
              <a:gd name="adj1" fmla="val 19250"/>
              <a:gd name="adj2" fmla="val 102500"/>
              <a:gd name="adj3" fmla="val 19250"/>
              <a:gd name="adj4" fmla="val 112759"/>
              <a:gd name="adj5" fmla="val 122509"/>
              <a:gd name="adj6" fmla="val 132273"/>
            </a:avLst>
          </a:prstGeom>
          <a:solidFill>
            <a:srgbClr val="B6FF9D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Deeply Comprehends Difference</a:t>
            </a:r>
          </a:p>
        </p:txBody>
      </p:sp>
      <p:sp>
        <p:nvSpPr>
          <p:cNvPr id="14" name="AutoShape 15"/>
          <p:cNvSpPr>
            <a:spLocks/>
          </p:cNvSpPr>
          <p:nvPr/>
        </p:nvSpPr>
        <p:spPr bwMode="auto">
          <a:xfrm>
            <a:off x="6417469" y="1774032"/>
            <a:ext cx="1314450" cy="445294"/>
          </a:xfrm>
          <a:prstGeom prst="callout2">
            <a:avLst>
              <a:gd name="adj1" fmla="val 19250"/>
              <a:gd name="adj2" fmla="val 102528"/>
              <a:gd name="adj3" fmla="val 19250"/>
              <a:gd name="adj4" fmla="val 106843"/>
              <a:gd name="adj5" fmla="val 162471"/>
              <a:gd name="adj6" fmla="val 107534"/>
            </a:avLst>
          </a:prstGeom>
          <a:solidFill>
            <a:srgbClr val="B6FF9D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Bridges across Difference</a:t>
            </a:r>
          </a:p>
        </p:txBody>
      </p:sp>
      <p:pic>
        <p:nvPicPr>
          <p:cNvPr id="17" name="Picture 16" descr="Screen shot 2011-11-20 at 11.38.36 PM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758" y="169201"/>
            <a:ext cx="1096487" cy="182747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67250" y="5458550"/>
            <a:ext cx="2514600" cy="427901"/>
          </a:xfrm>
        </p:spPr>
        <p:txBody>
          <a:bodyPr/>
          <a:lstStyle/>
          <a:p>
            <a:pPr defTabSz="342900">
              <a:defRPr/>
            </a:pPr>
            <a:r>
              <a:rPr lang="en-US" dirty="0"/>
              <a:t>© 2015  IDI, LLC used with permission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70627" y="2355977"/>
            <a:ext cx="60813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3000" b="1" dirty="0">
                <a:solidFill>
                  <a:srgbClr val="000000"/>
                </a:solidFill>
              </a:rPr>
              <a:t>PO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42495" y="3192603"/>
            <a:ext cx="65282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3000" b="1" dirty="0">
                <a:solidFill>
                  <a:srgbClr val="000000"/>
                </a:solidFill>
              </a:rPr>
              <a:t>DO</a:t>
            </a:r>
          </a:p>
        </p:txBody>
      </p:sp>
      <p:sp>
        <p:nvSpPr>
          <p:cNvPr id="4" name="Up Arrow 3"/>
          <p:cNvSpPr/>
          <p:nvPr/>
        </p:nvSpPr>
        <p:spPr>
          <a:xfrm>
            <a:off x="6701938" y="3554117"/>
            <a:ext cx="479913" cy="831082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4755762" y="4416030"/>
            <a:ext cx="561648" cy="92903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99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13E31D-E2AB-40D1-8B51-AFA5AFEF393A}" type="slidenum">
              <a:rPr lang="en-US" sz="1800" b="1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797859"/>
            <a:ext cx="9413562" cy="939503"/>
          </a:xfrm>
          <a:prstGeom prst="rect">
            <a:avLst/>
          </a:prstGeom>
        </p:spPr>
      </p:pic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5B976793-ADF6-4839-978E-B22C8B0572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11400" y="1748219"/>
            <a:ext cx="7099300" cy="436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4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 bwMode="auto">
          <a:xfrm>
            <a:off x="3405052" y="3610247"/>
            <a:ext cx="2576648" cy="147610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21" name="Title 1"/>
          <p:cNvSpPr>
            <a:spLocks noGrp="1"/>
          </p:cNvSpPr>
          <p:nvPr>
            <p:ph type="title"/>
          </p:nvPr>
        </p:nvSpPr>
        <p:spPr>
          <a:xfrm>
            <a:off x="3181350" y="1028700"/>
            <a:ext cx="5829300" cy="685800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Intercultural Development Continuum: Trailing Orientations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2540211"/>
              </p:ext>
            </p:extLst>
          </p:nvPr>
        </p:nvGraphicFramePr>
        <p:xfrm>
          <a:off x="2901389" y="1828800"/>
          <a:ext cx="6109261" cy="360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7181850" y="4947852"/>
            <a:ext cx="25766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342900">
              <a:spcBef>
                <a:spcPct val="50000"/>
              </a:spcBef>
              <a:defRPr/>
            </a:pPr>
            <a:r>
              <a:rPr lang="en-US" sz="900" dirty="0">
                <a:solidFill>
                  <a:srgbClr val="000000"/>
                </a:solidFill>
              </a:rPr>
              <a:t>Modified from the Developmental Model of Intercultural Sensitivity (DMIS), M. Bennett, 1986 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1938167" y="4241281"/>
            <a:ext cx="16017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342900">
              <a:defRPr/>
            </a:pPr>
            <a:r>
              <a:rPr lang="en-US" sz="1800" b="1" dirty="0">
                <a:solidFill>
                  <a:srgbClr val="000090"/>
                </a:solidFill>
              </a:rPr>
              <a:t>Monocultural </a:t>
            </a:r>
          </a:p>
          <a:p>
            <a:pPr algn="ctr" defTabSz="342900">
              <a:defRPr/>
            </a:pPr>
            <a:r>
              <a:rPr lang="en-US" sz="1800" b="1" dirty="0">
                <a:solidFill>
                  <a:srgbClr val="000090"/>
                </a:solidFill>
              </a:rPr>
              <a:t>Mindset</a:t>
            </a:r>
          </a:p>
        </p:txBody>
      </p:sp>
      <p:sp>
        <p:nvSpPr>
          <p:cNvPr id="5125" name="TextBox 7"/>
          <p:cNvSpPr txBox="1">
            <a:spLocks noChangeArrowheads="1"/>
          </p:cNvSpPr>
          <p:nvPr/>
        </p:nvSpPr>
        <p:spPr bwMode="auto">
          <a:xfrm>
            <a:off x="8470174" y="1828800"/>
            <a:ext cx="15783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342900">
              <a:defRPr/>
            </a:pPr>
            <a:r>
              <a:rPr lang="en-US" sz="1800" b="1" dirty="0">
                <a:solidFill>
                  <a:srgbClr val="000090"/>
                </a:solidFill>
              </a:rPr>
              <a:t>Intercultural  </a:t>
            </a:r>
          </a:p>
          <a:p>
            <a:pPr algn="ctr" defTabSz="342900">
              <a:defRPr/>
            </a:pPr>
            <a:r>
              <a:rPr lang="en-US" sz="1800" b="1" dirty="0">
                <a:solidFill>
                  <a:srgbClr val="000090"/>
                </a:solidFill>
              </a:rPr>
              <a:t>Mindset</a:t>
            </a:r>
          </a:p>
        </p:txBody>
      </p:sp>
      <p:pic>
        <p:nvPicPr>
          <p:cNvPr id="10" name="Picture 9" descr="Screen shot 2011-11-20 at 11.38.36 PM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698" y="4080448"/>
            <a:ext cx="1207084" cy="201180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eaLnBrk="0" hangingPunct="0">
              <a:defRPr/>
            </a:pPr>
            <a:fld id="{61BDB24A-89C4-433E-B69C-0056C3E335E0}" type="slidenum">
              <a:rPr lang="en-US" sz="1050">
                <a:solidFill>
                  <a:srgbClr val="000000"/>
                </a:solidFill>
                <a:latin typeface="Times New Roman"/>
              </a:rPr>
              <a:pPr defTabSz="342900" eaLnBrk="0" hangingPunct="0">
                <a:defRPr/>
              </a:pPr>
              <a:t>19</a:t>
            </a:fld>
            <a:endParaRPr lang="en-US" sz="105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Up Arrow 10"/>
          <p:cNvSpPr/>
          <p:nvPr/>
        </p:nvSpPr>
        <p:spPr>
          <a:xfrm rot="10800000">
            <a:off x="4025749" y="2307730"/>
            <a:ext cx="966803" cy="940023"/>
          </a:xfrm>
          <a:prstGeom prst="upArrow">
            <a:avLst/>
          </a:prstGeom>
          <a:solidFill>
            <a:srgbClr val="FFFF00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5052" y="5340267"/>
            <a:ext cx="3175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1350" dirty="0">
                <a:solidFill>
                  <a:srgbClr val="000000"/>
                </a:solidFill>
                <a:latin typeface="Times New Roman"/>
              </a:rPr>
              <a:t>Occasions Revert to “Us and Them”</a:t>
            </a:r>
          </a:p>
        </p:txBody>
      </p:sp>
    </p:spTree>
    <p:extLst>
      <p:ext uri="{BB962C8B-B14F-4D97-AF65-F5344CB8AC3E}">
        <p14:creationId xmlns:p14="http://schemas.microsoft.com/office/powerpoint/2010/main" val="213065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Activities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800" dirty="0"/>
              <a:t>Global Footprint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800" dirty="0"/>
              <a:t>IDI Group Profile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800" dirty="0"/>
              <a:t>Empathy Parable Exercise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800" dirty="0"/>
              <a:t>Home-Work-Play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800" dirty="0"/>
              <a:t>Current Events Stage 1</a:t>
            </a:r>
          </a:p>
        </p:txBody>
      </p:sp>
    </p:spTree>
    <p:extLst>
      <p:ext uri="{BB962C8B-B14F-4D97-AF65-F5344CB8AC3E}">
        <p14:creationId xmlns:p14="http://schemas.microsoft.com/office/powerpoint/2010/main" val="107688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EDCEB2-46CA-4A13-8E38-77417D53B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0" y="286605"/>
            <a:ext cx="7543800" cy="856396"/>
          </a:xfrm>
        </p:spPr>
        <p:txBody>
          <a:bodyPr/>
          <a:lstStyle/>
          <a:p>
            <a:r>
              <a:rPr lang="en-US" dirty="0"/>
              <a:t>Intercultural Development Inventory</a:t>
            </a:r>
          </a:p>
        </p:txBody>
      </p:sp>
      <p:pic>
        <p:nvPicPr>
          <p:cNvPr id="6" name="Onlinemedien 5">
            <a:hlinkClick r:id="" action="ppaction://media"/>
            <a:extLst>
              <a:ext uri="{FF2B5EF4-FFF2-40B4-BE49-F238E27FC236}">
                <a16:creationId xmlns:a16="http://schemas.microsoft.com/office/drawing/2014/main" id="{CBFB7F50-D689-4CCF-90FE-4E4A646D5B9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52600" y="1157236"/>
            <a:ext cx="8644558" cy="486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1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EBE77-CAB1-4649-90E5-BEC9E231E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Leading Orientation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FFFC020-4800-420E-A967-BDB4A2B1DA5E}"/>
              </a:ext>
            </a:extLst>
          </p:cNvPr>
          <p:cNvSpPr/>
          <p:nvPr/>
        </p:nvSpPr>
        <p:spPr>
          <a:xfrm>
            <a:off x="6019800" y="4876800"/>
            <a:ext cx="4404172" cy="6277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F9EA70D-A761-4378-AC51-12FA93C155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9769" y="1981200"/>
            <a:ext cx="8656007" cy="210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0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AA06DA-F812-4400-98E6-5CE6C0485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799" y="342900"/>
            <a:ext cx="9563526" cy="58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6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74594-F10D-4763-BF9A-A72CD5488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E678C-D4AB-4814-8C5C-80FFEA5C3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9362EA-81B7-46EA-ADAC-07D4A738F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99" y="167867"/>
            <a:ext cx="9556701" cy="25002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F16CD8-5E28-48B6-B677-876E1EE32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75" y="1970400"/>
            <a:ext cx="10232514" cy="44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2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E594C-D78E-4E5F-9254-B654A696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6B319-FBC0-4D2B-A4F4-9AB8CAD48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93B23E-637E-4440-89D5-EFC17081B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1892"/>
            <a:ext cx="10058400" cy="605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3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13E31D-E2AB-40D1-8B51-AFA5AFEF393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685800"/>
            <a:ext cx="8566432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553" y="4876800"/>
            <a:ext cx="6400800" cy="125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542604"/>
            <a:ext cx="7543800" cy="1088068"/>
          </a:xfrm>
        </p:spPr>
        <p:txBody>
          <a:bodyPr/>
          <a:lstStyle/>
          <a:p>
            <a:r>
              <a:rPr lang="en-US" b="1" dirty="0">
                <a:latin typeface="+mn-lt"/>
              </a:rPr>
              <a:t>Denial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95500"/>
            <a:ext cx="10526685" cy="301752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Disinterest in other cultures and a more active avoidance of cultural difference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often do not see differences in perceptions or behavior as “cultural.”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characteristic of individuals who have limited experience with other cultural groups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distanced from other cultural groups and have little interest in learning about them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associated more with members of a dominant culture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i="1" u="sng" dirty="0"/>
              <a:t>Primary Issue to Be resolved: </a:t>
            </a:r>
            <a:r>
              <a:rPr lang="en-US" sz="2400" i="1" dirty="0"/>
              <a:t>Beginning to notice and confront cultural differences – this means beginning to establish sets of categories for one’s better understanding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6113E31D-E2AB-40D1-8B51-AFA5AFEF393A}" type="slidenum">
              <a:rPr lang="en-US" sz="1800" b="1">
                <a:solidFill>
                  <a:srgbClr val="000000"/>
                </a:solidFill>
              </a:rPr>
              <a:pPr defTabSz="342900">
                <a:defRPr/>
              </a:pPr>
              <a:t>26</a:t>
            </a:fld>
            <a:endParaRPr lang="en-US" sz="1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A23D8-FA3C-48C5-8A2F-2E504DE1C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0C35C-AEC8-4163-B745-E7E0E4035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42E813-F39D-4963-8527-EBE968449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202" y="286606"/>
            <a:ext cx="9498572" cy="599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9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77D02-66C9-457A-8ECD-2EACDBE68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30FA9-A5B9-42B5-923F-A2A22232E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EA34E-DECB-4E40-92DD-03A685A1E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75" y="1737361"/>
            <a:ext cx="10537253" cy="338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8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-152400"/>
            <a:ext cx="7543800" cy="1088068"/>
          </a:xfrm>
        </p:spPr>
        <p:txBody>
          <a:bodyPr/>
          <a:lstStyle/>
          <a:p>
            <a:r>
              <a:rPr lang="en-US" b="1" dirty="0">
                <a:latin typeface="+mn-lt"/>
              </a:rPr>
              <a:t>Polarization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066801"/>
            <a:ext cx="8153400" cy="3555511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 </a:t>
            </a:r>
            <a:r>
              <a:rPr lang="en-US" sz="2400" dirty="0"/>
              <a:t>views cultural differences from an “us versus them” perspective.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Can take the form of: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Defense (“My cultural practices are superior to other cultural practices”)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Reversal (“Other cultures are better than mine”).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When defensive, seen as threatening to one’s own “way of doing things.”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Reversal is a mindset that values and may idealize other cultural practices while denigrating one’s own culture group.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i="1" u="sng" dirty="0"/>
              <a:t>Primary Issue to be Resolved </a:t>
            </a:r>
            <a:r>
              <a:rPr lang="en-US" sz="2400" b="1" i="1" dirty="0"/>
              <a:t>– Recognition of stereotypical nature of one’s own experiences and perceptions. Actively identify commonalities between one’s own cultural group and others’ views.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6113E31D-E2AB-40D1-8B51-AFA5AFEF393A}" type="slidenum">
              <a:rPr lang="en-US" sz="1800" b="1">
                <a:solidFill>
                  <a:srgbClr val="000000"/>
                </a:solidFill>
              </a:rPr>
              <a:pPr defTabSz="342900">
                <a:defRPr/>
              </a:pPr>
              <a:t>29</a:t>
            </a:fld>
            <a:endParaRPr lang="en-US" sz="1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67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581900" y="5767389"/>
            <a:ext cx="16002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ct val="20000"/>
              </a:spcBef>
              <a:buFont typeface="Courier New" panose="02070309020205020404" pitchFamily="49" charset="0"/>
              <a:buChar char="o"/>
              <a:defRPr sz="12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ct val="20000"/>
              </a:spcBef>
              <a:buFont typeface="Courier New" panose="02070309020205020404" pitchFamily="49" charset="0"/>
              <a:buChar char="o"/>
              <a:defRPr sz="12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defTabSz="342900">
              <a:spcBef>
                <a:spcPct val="0"/>
              </a:spcBef>
              <a:buNone/>
              <a:defRPr/>
            </a:pPr>
            <a:fld id="{60217077-1D01-417D-9105-AE3492428E1B}" type="slidenum">
              <a:rPr lang="en-US" altLang="en-US" sz="1350">
                <a:solidFill>
                  <a:srgbClr val="E4E9EF"/>
                </a:solidFill>
                <a:latin typeface="Arial" panose="020B0604020202020204" pitchFamily="34" charset="0"/>
              </a:rPr>
              <a:pPr defTabSz="342900">
                <a:spcBef>
                  <a:spcPct val="0"/>
                </a:spcBef>
                <a:buNone/>
                <a:defRPr/>
              </a:pPr>
              <a:t>3</a:t>
            </a:fld>
            <a:endParaRPr lang="en-US" altLang="en-US" sz="1350">
              <a:solidFill>
                <a:srgbClr val="E4E9EF"/>
              </a:solidFill>
              <a:latin typeface="Arial" panose="020B0604020202020204" pitchFamily="34" charset="0"/>
            </a:endParaRPr>
          </a:p>
        </p:txBody>
      </p:sp>
      <p:pic>
        <p:nvPicPr>
          <p:cNvPr id="12595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623" y="124574"/>
            <a:ext cx="9386463" cy="673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6" name="Text Box 3"/>
          <p:cNvSpPr txBox="1">
            <a:spLocks noChangeArrowheads="1"/>
          </p:cNvSpPr>
          <p:nvPr/>
        </p:nvSpPr>
        <p:spPr bwMode="auto">
          <a:xfrm>
            <a:off x="2701530" y="5936458"/>
            <a:ext cx="1975221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defTabSz="342900">
              <a:spcBef>
                <a:spcPct val="0"/>
              </a:spcBef>
              <a:buNone/>
              <a:defRPr/>
            </a:pPr>
            <a:r>
              <a:rPr lang="en-US" altLang="en-US" sz="7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http://www.lib.utexas.edu/maps/world.html</a:t>
            </a:r>
          </a:p>
        </p:txBody>
      </p:sp>
      <p:pic>
        <p:nvPicPr>
          <p:cNvPr id="125957" name="Picture 17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855" y="1956101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8" name="Picture 1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813" y="2105039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9" name="Picture 19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481" y="3307947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0" name="Picture 20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813" y="3378202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1" name="Picture 21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831" y="216891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2" name="Picture 22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872" y="2689181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3" name="Picture 23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574" y="2475692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4" name="Picture 24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12" y="2807041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5" name="Picture 25" descr="MCj0432586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365" y="1852507"/>
            <a:ext cx="262598" cy="262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6" name="Picture 26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258" y="2195136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7" name="Picture 27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955" y="2579225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8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12494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9" name="Picture 29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062" y="2345551"/>
            <a:ext cx="285751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70" name="Text Box 30"/>
          <p:cNvSpPr txBox="1">
            <a:spLocks noChangeArrowheads="1"/>
          </p:cNvSpPr>
          <p:nvPr/>
        </p:nvSpPr>
        <p:spPr bwMode="auto">
          <a:xfrm>
            <a:off x="4020742" y="27044"/>
            <a:ext cx="46696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defTabSz="342900">
              <a:spcBef>
                <a:spcPct val="50000"/>
              </a:spcBef>
              <a:buNone/>
              <a:defRPr/>
            </a:pPr>
            <a:r>
              <a:rPr lang="en-US" altLang="en-US" sz="2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TECH 330  Global Footprint</a:t>
            </a:r>
          </a:p>
        </p:txBody>
      </p:sp>
      <p:pic>
        <p:nvPicPr>
          <p:cNvPr id="125971" name="Picture 31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086" y="2949916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72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890" y="3092791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73" name="Picture 24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266" y="168787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74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830" y="1414507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75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622" y="4810125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76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042" y="2909155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77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328" y="2403431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78" name="Picture 27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020" y="2565692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79" name="Picture 29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613" y="2317811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80" name="Picture 29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135" y="1499139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81" name="Picture 22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697" y="2480886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82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845" y="4229573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83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535" y="5364956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84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631" y="4760119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85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67571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86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881" y="4275535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87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481" y="2942314"/>
            <a:ext cx="285751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88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747" y="4432697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89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0" y="1117997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90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385" y="1196355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91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44" y="1737122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92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232" y="3667531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93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697" y="3818774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94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338" y="1983806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95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97" y="1737122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96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285" y="567571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97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260" y="197362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98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537091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99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913" y="4384826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00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381" y="2778097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01" name="Picture 28" descr="MCj0432586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019" y="4899488"/>
            <a:ext cx="388144" cy="38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02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030" y="146256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03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482" y="2695228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04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36" y="2466356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05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511" y="1617447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06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951" y="1920418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07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504706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08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877" y="3533775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09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86" y="2046037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10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058" y="2974931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11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630" y="1999022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12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0" y="1474572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13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266" y="1171729"/>
            <a:ext cx="285751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14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124" y="2744553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15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495300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16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631" y="5453063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17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392" y="2807041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18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905" y="1587916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45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13E31D-E2AB-40D1-8B51-AFA5AFEF393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281" y="685800"/>
            <a:ext cx="10346497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9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900143"/>
            <a:ext cx="7543800" cy="558771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Minimization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737360"/>
            <a:ext cx="9944100" cy="338328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Minimization is a transitional mindset between Denial and Polarization and the more Intercultural/Global worldviews of Acceptance and Adaptation.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Minimization can take one of two forms: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(a) the highlighting of commonalities due to limited cultural self-understanding, which is more commonly experienced by dominant group members within a cultural community; or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(b) the highlighting of commonalities as a strategy for navigating the values and practices largely determined by the dominant culture group.  This often takes the form of “go along to get along.”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i="1" u="sng" dirty="0"/>
              <a:t>Primary Issue to be Resolved: </a:t>
            </a:r>
            <a:r>
              <a:rPr lang="en-US" sz="2400" b="1" i="1" dirty="0"/>
              <a:t>Developing a deeper understanding of one’s own culture – cultural self awareness and increased understanding of cultural frameworks for making sense of the differences.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6113E31D-E2AB-40D1-8B51-AFA5AFEF393A}" type="slidenum">
              <a:rPr lang="en-US" sz="1800" b="1">
                <a:solidFill>
                  <a:srgbClr val="000000"/>
                </a:solidFill>
              </a:rPr>
              <a:pPr defTabSz="342900">
                <a:defRPr/>
              </a:pPr>
              <a:t>31</a:t>
            </a:fld>
            <a:endParaRPr lang="en-US" sz="1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42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Acceptance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04146"/>
            <a:ext cx="9626600" cy="336731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individuals recognize and appreciate patterns of cultural difference and commonality in their own and other cultures.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curious to learn how a cultural pattern of behavior makes sense within different cultural communities.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not yet fully able to appropriately adapt to cultural difference.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Someone with an Acceptance orientation may be challenged as well to make ethical or moral decisions across cultural groups.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embraces a deeper understanding of cultural differences,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i="1" u="sng" dirty="0"/>
              <a:t>Primary Issue to be Resolved: </a:t>
            </a:r>
            <a:r>
              <a:rPr lang="en-US" sz="2400" b="1" i="1" dirty="0"/>
              <a:t>Deepening one’s perceptions of other cultures and reconciling cultural differences without giving up one’s own cultural values and principles.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6113E31D-E2AB-40D1-8B51-AFA5AFEF393A}" type="slidenum">
              <a:rPr lang="en-US" sz="1800" b="1">
                <a:solidFill>
                  <a:srgbClr val="000000"/>
                </a:solidFill>
              </a:rPr>
              <a:pPr defTabSz="342900">
                <a:defRPr/>
              </a:pPr>
              <a:t>32</a:t>
            </a:fld>
            <a:endParaRPr lang="en-US" sz="1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1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Consists of both Cognitive Frame-Shifting (shifting one’s cultural perspective) and Behavioral Code-Shifting (changing behavior in authentic and culturally appropriate ways).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Enables deep cultural bridging across diverse communities using an increased repertoire of cultural frameworks and practices in navigating cultural commonalities and differences.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focused on learning adaptive strategies,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i="1" u="sng" dirty="0"/>
              <a:t>Primary issue to be Resolved: </a:t>
            </a:r>
            <a:r>
              <a:rPr lang="en-US" sz="2400" b="1" i="1" dirty="0"/>
              <a:t>maintaining authentically competent intercultural experiences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6113E31D-E2AB-40D1-8B51-AFA5AFEF393A}" type="slidenum">
              <a:rPr lang="en-US" sz="1800" b="1">
                <a:solidFill>
                  <a:srgbClr val="000000"/>
                </a:solidFill>
              </a:rPr>
              <a:pPr defTabSz="342900">
                <a:defRPr/>
              </a:pPr>
              <a:t>33</a:t>
            </a:fld>
            <a:endParaRPr lang="en-US" sz="1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2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32A529-16E5-4B64-BB63-354DEA6D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0" y="286605"/>
            <a:ext cx="7543800" cy="702302"/>
          </a:xfrm>
        </p:spPr>
        <p:txBody>
          <a:bodyPr/>
          <a:lstStyle/>
          <a:p>
            <a:r>
              <a:rPr lang="en-US" b="1" dirty="0">
                <a:latin typeface="+mn-lt"/>
              </a:rPr>
              <a:t>IDI Case</a:t>
            </a:r>
          </a:p>
        </p:txBody>
      </p:sp>
      <p:pic>
        <p:nvPicPr>
          <p:cNvPr id="4" name="Onlinemedien 3">
            <a:hlinkClick r:id="" action="ppaction://media"/>
            <a:extLst>
              <a:ext uri="{FF2B5EF4-FFF2-40B4-BE49-F238E27FC236}">
                <a16:creationId xmlns:a16="http://schemas.microsoft.com/office/drawing/2014/main" id="{1DC6473C-F4A4-46E8-9EE5-B90645B6143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90700" y="1007269"/>
            <a:ext cx="8610600" cy="484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7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72039E-412F-4680-91AB-54C086BC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401"/>
            <a:ext cx="82296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The Importance of Intercultural Competency: Becoming Culturally Agile in Today's Global Workplace</a:t>
            </a:r>
            <a:endParaRPr lang="en-US" dirty="0">
              <a:latin typeface="+mn-lt"/>
            </a:endParaRPr>
          </a:p>
        </p:txBody>
      </p:sp>
      <p:pic>
        <p:nvPicPr>
          <p:cNvPr id="4" name="Onlinemedien 3">
            <a:hlinkClick r:id="" action="ppaction://media"/>
            <a:extLst>
              <a:ext uri="{FF2B5EF4-FFF2-40B4-BE49-F238E27FC236}">
                <a16:creationId xmlns:a16="http://schemas.microsoft.com/office/drawing/2014/main" id="{C9DA9513-A499-4D1E-BABC-F788681B0ED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57400" y="1603157"/>
            <a:ext cx="8153400" cy="45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0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32A529-16E5-4B64-BB63-354DEA6D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0" y="286605"/>
            <a:ext cx="7543800" cy="702302"/>
          </a:xfrm>
        </p:spPr>
        <p:txBody>
          <a:bodyPr/>
          <a:lstStyle/>
          <a:p>
            <a:r>
              <a:rPr lang="en-US" dirty="0"/>
              <a:t>IDI Case</a:t>
            </a:r>
          </a:p>
        </p:txBody>
      </p:sp>
      <p:pic>
        <p:nvPicPr>
          <p:cNvPr id="6" name="Onlinemedien 5">
            <a:hlinkClick r:id="" action="ppaction://media"/>
            <a:extLst>
              <a:ext uri="{FF2B5EF4-FFF2-40B4-BE49-F238E27FC236}">
                <a16:creationId xmlns:a16="http://schemas.microsoft.com/office/drawing/2014/main" id="{0318F4F4-17FC-429D-BCAA-E16A97D2329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74448" y="998127"/>
            <a:ext cx="8643104" cy="486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5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A088A-342D-4D56-949D-67162B959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Reminder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6BA271-DF46-4AA2-8BA3-41BD17844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1845734"/>
            <a:ext cx="7757160" cy="40233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 Quiz #3 available from 12:00 pm today until Friday 11:59pm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 Schedule your individual IDI debrief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 </a:t>
            </a:r>
            <a:r>
              <a:rPr lang="en-US" sz="3600" b="1" u="sng" dirty="0"/>
              <a:t>TUESDAY:  </a:t>
            </a:r>
            <a:r>
              <a:rPr lang="en-US" sz="3600" b="1" dirty="0"/>
              <a:t>STUDENT PANELS FROM PAST STUDY ABROAD PROGRAMS</a:t>
            </a:r>
          </a:p>
        </p:txBody>
      </p:sp>
    </p:spTree>
    <p:extLst>
      <p:ext uri="{BB962C8B-B14F-4D97-AF65-F5344CB8AC3E}">
        <p14:creationId xmlns:p14="http://schemas.microsoft.com/office/powerpoint/2010/main" val="394283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Modern Parable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90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79" y="11083"/>
            <a:ext cx="10248409" cy="656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581900" y="5767389"/>
            <a:ext cx="16002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ct val="20000"/>
              </a:spcBef>
              <a:buFont typeface="Courier New" panose="02070309020205020404" pitchFamily="49" charset="0"/>
              <a:buChar char="o"/>
              <a:defRPr sz="12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ct val="20000"/>
              </a:spcBef>
              <a:buFont typeface="Courier New" panose="02070309020205020404" pitchFamily="49" charset="0"/>
              <a:buChar char="o"/>
              <a:defRPr sz="12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fld id="{76BB5933-5F2A-4FB0-B608-665D74761776}" type="slidenum">
              <a:rPr lang="en-US" altLang="en-US" sz="1350">
                <a:solidFill>
                  <a:srgbClr val="E4E9EF"/>
                </a:solidFill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4</a:t>
            </a:fld>
            <a:endParaRPr lang="en-US" altLang="en-US" sz="1350">
              <a:solidFill>
                <a:srgbClr val="E4E9EF"/>
              </a:solidFill>
              <a:latin typeface="Arial" panose="020B0604020202020204" pitchFamily="34" charset="0"/>
            </a:endParaRPr>
          </a:p>
        </p:txBody>
      </p:sp>
      <p:pic>
        <p:nvPicPr>
          <p:cNvPr id="1157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03673"/>
            <a:ext cx="7315200" cy="525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6" name="Text Box 3"/>
          <p:cNvSpPr txBox="1">
            <a:spLocks noChangeArrowheads="1"/>
          </p:cNvSpPr>
          <p:nvPr/>
        </p:nvSpPr>
        <p:spPr bwMode="auto">
          <a:xfrm>
            <a:off x="2701530" y="5936458"/>
            <a:ext cx="1975221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7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http://www.lib.utexas.edu/maps/world.html</a:t>
            </a:r>
          </a:p>
        </p:txBody>
      </p:sp>
      <p:pic>
        <p:nvPicPr>
          <p:cNvPr id="115718" name="Picture 1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49066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9" name="Picture 19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231" y="2376488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0" name="Picture 20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704" y="2657475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1" name="Picture 21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288" y="3286125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2" name="Picture 22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4052888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3" name="Picture 23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2568179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4" name="Picture 24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63" y="2277666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5" name="Picture 25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966" y="2553891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6" name="Picture 26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2486025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7" name="Picture 27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106" y="1857375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8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369" y="2772053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9" name="Picture 29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410" y="2452688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30" name="Text Box 30"/>
          <p:cNvSpPr txBox="1">
            <a:spLocks noChangeArrowheads="1"/>
          </p:cNvSpPr>
          <p:nvPr/>
        </p:nvSpPr>
        <p:spPr bwMode="auto">
          <a:xfrm>
            <a:off x="4055271" y="804864"/>
            <a:ext cx="46696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700" b="1">
                <a:solidFill>
                  <a:srgbClr val="000000"/>
                </a:solidFill>
                <a:latin typeface="Times New Roman" panose="02020603050405020304" pitchFamily="18" charset="0"/>
              </a:rPr>
              <a:t>Dr. Cox’s Global Footprint</a:t>
            </a:r>
          </a:p>
        </p:txBody>
      </p:sp>
      <p:pic>
        <p:nvPicPr>
          <p:cNvPr id="115731" name="Picture 31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13" y="3267075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32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711054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33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435" y="2624138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34" name="Picture 24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722" y="2369344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35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3348038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36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694" y="2717006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37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819" y="3556397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38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3002756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39" name="Picture 27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131" y="1916906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40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288" y="245626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41" name="Picture 29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885" y="1950244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42" name="Picture 29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200025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43" name="Picture 22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931" y="3368279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44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929" y="314325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45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694" y="367546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47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3224213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48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719" y="2168129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49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994" y="2831306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153" y="3532585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754" y="178186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329" y="2624138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8" descr="MCj04325860000[1]">
            <a:extLst>
              <a:ext uri="{FF2B5EF4-FFF2-40B4-BE49-F238E27FC236}">
                <a16:creationId xmlns:a16="http://schemas.microsoft.com/office/drawing/2014/main" id="{BBB8F32F-922E-4253-9DE1-8309F90FA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3231356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8" descr="MCj04325860000[1]">
            <a:extLst>
              <a:ext uri="{FF2B5EF4-FFF2-40B4-BE49-F238E27FC236}">
                <a16:creationId xmlns:a16="http://schemas.microsoft.com/office/drawing/2014/main" id="{550D530D-4E4A-47FB-BA99-CD94B9141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63541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95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760" y="2644818"/>
            <a:ext cx="7717801" cy="10541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71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4992" y="1846263"/>
            <a:ext cx="9642342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4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963" y="1912689"/>
            <a:ext cx="10058400" cy="388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95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971" y="2553354"/>
            <a:ext cx="10058400" cy="138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92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1790918"/>
            <a:ext cx="10058400" cy="3566160"/>
          </a:xfrm>
        </p:spPr>
        <p:txBody>
          <a:bodyPr>
            <a:normAutofit/>
          </a:bodyPr>
          <a:lstStyle/>
          <a:p>
            <a:r>
              <a:rPr lang="en-US" sz="7200" b="1" i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Cultural Continuum</a:t>
            </a:r>
            <a:br>
              <a:rPr lang="en-US" sz="7200" b="1" i="1" dirty="0">
                <a:solidFill>
                  <a:srgbClr val="000000">
                    <a:lumMod val="85000"/>
                    <a:lumOff val="15000"/>
                  </a:srgbClr>
                </a:solidFill>
              </a:rPr>
            </a:br>
            <a:r>
              <a:rPr lang="en-US" sz="7200" b="1" i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“Home-Work-Play Exercise”</a:t>
            </a:r>
            <a:r>
              <a:rPr lang="en-US" sz="4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/>
            </a:r>
            <a:br>
              <a:rPr lang="en-US" sz="4400" dirty="0">
                <a:solidFill>
                  <a:srgbClr val="000000">
                    <a:lumMod val="85000"/>
                    <a:lumOff val="15000"/>
                  </a:srgbClr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623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784" y="-363529"/>
            <a:ext cx="5204923" cy="7221529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9394639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FACE</a:t>
            </a:r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480" y="1846263"/>
            <a:ext cx="8419049" cy="440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972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FACE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7910" y="1846263"/>
            <a:ext cx="9170878" cy="431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326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CONTEXT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9610" y="1870222"/>
            <a:ext cx="8190805" cy="455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826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CONTEXT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785268"/>
            <a:ext cx="7485017" cy="448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70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b="1" dirty="0">
                <a:latin typeface="+mn-lt"/>
              </a:rPr>
              <a:t>TECH 330</a:t>
            </a:r>
            <a:br>
              <a:rPr lang="en-US" sz="6600" b="1" dirty="0">
                <a:latin typeface="+mn-lt"/>
              </a:rPr>
            </a:br>
            <a:r>
              <a:rPr lang="en-US" sz="6600" b="1" dirty="0">
                <a:latin typeface="+mn-lt"/>
              </a:rPr>
              <a:t>IDI DEBRIEFING PROCEDURES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1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Individualism - Collectivism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737360"/>
            <a:ext cx="7495149" cy="460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345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Individualism - Collectivism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840031"/>
            <a:ext cx="6779623" cy="444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118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Communications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8889" y="1828800"/>
            <a:ext cx="7569980" cy="440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251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Communications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124" y="1846263"/>
            <a:ext cx="8838053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261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Emotion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0129" y="1859326"/>
            <a:ext cx="7137665" cy="435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555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Emotion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872389"/>
            <a:ext cx="7197634" cy="459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796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TIME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5379" y="1846263"/>
            <a:ext cx="6234951" cy="448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070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TIME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79" y="1898515"/>
            <a:ext cx="7184571" cy="436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122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Uncertainty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6072" y="1872389"/>
            <a:ext cx="9088662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34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Uncertainty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8602" y="1885452"/>
            <a:ext cx="8345956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16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C36479-0F0D-4E3D-81AA-4BFA0A97F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3860" y="65376"/>
            <a:ext cx="7543800" cy="1450757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+mn-lt"/>
              </a:rPr>
              <a:t>Debrief Scheduling Process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C090AE-F9E8-4976-A513-8273F31C2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3860" y="1819507"/>
            <a:ext cx="8867966" cy="4023360"/>
          </a:xfrm>
        </p:spPr>
        <p:txBody>
          <a:bodyPr>
            <a:normAutofit/>
          </a:bodyPr>
          <a:lstStyle/>
          <a:p>
            <a:r>
              <a:rPr lang="en-US" sz="2000" dirty="0"/>
              <a:t>1. </a:t>
            </a:r>
            <a:r>
              <a:rPr lang="en-US" sz="2000" b="1" dirty="0"/>
              <a:t>Go to the CILMAR website and register for a new student account:</a:t>
            </a:r>
          </a:p>
          <a:p>
            <a:pPr lvl="1"/>
            <a:r>
              <a:rPr lang="en-US" sz="2000" b="1" dirty="0">
                <a:hlinkClick r:id="rId2"/>
              </a:rPr>
              <a:t>https://ippu.mywconline.com/register.php</a:t>
            </a:r>
            <a:endParaRPr lang="en-US" sz="2000" b="1" dirty="0"/>
          </a:p>
          <a:p>
            <a:pPr marL="113157" lvl="1" indent="0">
              <a:buNone/>
            </a:pPr>
            <a:r>
              <a:rPr lang="en-US" sz="2000" b="1" dirty="0"/>
              <a:t>2. Go back to the website, log in and chose the Spring 2020 IDI Debrief schedule</a:t>
            </a:r>
          </a:p>
          <a:p>
            <a:pPr lvl="1"/>
            <a:r>
              <a:rPr lang="en-US" sz="2000" b="1" dirty="0">
                <a:hlinkClick r:id="rId3"/>
              </a:rPr>
              <a:t>https://ippu.mywconline.com/</a:t>
            </a:r>
            <a:endParaRPr lang="en-US" sz="2000" b="1" dirty="0"/>
          </a:p>
          <a:p>
            <a:r>
              <a:rPr lang="en-US" sz="2000" b="1" dirty="0"/>
              <a:t>3. Click on open times (in white)</a:t>
            </a:r>
          </a:p>
          <a:p>
            <a:pPr lvl="1"/>
            <a:endParaRPr lang="en-US" sz="135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9F7CD14-E2D4-495D-8958-B6213E79A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9050" y="2905758"/>
            <a:ext cx="2763982" cy="242824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586EDEC-8EEA-4C14-933F-DB75274CA4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9769" y="4191000"/>
            <a:ext cx="557679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9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Power Distance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5102" y="1937703"/>
            <a:ext cx="6976749" cy="443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982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Power Distance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872389"/>
            <a:ext cx="6439989" cy="449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520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Universalism - Particularism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3835" y="1833200"/>
            <a:ext cx="8511524" cy="426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859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Universalism - Particularism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867988"/>
            <a:ext cx="7883246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303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In Your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Discuss and compare your individual Continuum…</a:t>
            </a:r>
          </a:p>
        </p:txBody>
      </p:sp>
    </p:spTree>
    <p:extLst>
      <p:ext uri="{BB962C8B-B14F-4D97-AF65-F5344CB8AC3E}">
        <p14:creationId xmlns:p14="http://schemas.microsoft.com/office/powerpoint/2010/main" val="330399999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Current Event Topics….Round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Part 1 is Due on March 31st…</a:t>
            </a:r>
          </a:p>
          <a:p>
            <a:r>
              <a:rPr lang="en-US" sz="4800" dirty="0"/>
              <a:t> - will finalize topics by February 27</a:t>
            </a:r>
            <a:r>
              <a:rPr lang="en-US" sz="4800" baseline="30000" dirty="0"/>
              <a:t>th</a:t>
            </a:r>
            <a:r>
              <a:rPr lang="en-US" sz="4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26029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869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657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1660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81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C36479-0F0D-4E3D-81AA-4BFA0A97F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86650"/>
            <a:ext cx="7543800" cy="746763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+mn-lt"/>
              </a:rPr>
              <a:t>Debrief Scheduling Process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C090AE-F9E8-4976-A513-8273F31C2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752600"/>
            <a:ext cx="6206490" cy="3074670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4. Fill in info and answer questions</a:t>
            </a:r>
          </a:p>
          <a:p>
            <a:pPr marL="0" indent="0">
              <a:buNone/>
            </a:pPr>
            <a:r>
              <a:rPr lang="en-US" sz="2400" b="1" dirty="0"/>
              <a:t> 5. You receive a confirmation email</a:t>
            </a:r>
          </a:p>
          <a:p>
            <a:pPr marL="0" indent="0">
              <a:buNone/>
            </a:pPr>
            <a:r>
              <a:rPr lang="en-US" sz="2400" b="1" dirty="0"/>
              <a:t> 6. Get in touch with person </a:t>
            </a:r>
            <a:br>
              <a:rPr lang="en-US" sz="2400" b="1" dirty="0"/>
            </a:br>
            <a:r>
              <a:rPr lang="en-US" sz="2400" b="1" dirty="0"/>
              <a:t>	before meeting</a:t>
            </a:r>
          </a:p>
          <a:p>
            <a:pPr marL="0" indent="0">
              <a:buNone/>
            </a:pPr>
            <a:r>
              <a:rPr lang="en-US" sz="2400" b="1" dirty="0"/>
              <a:t>7. Read Hammer Chapter 16</a:t>
            </a:r>
          </a:p>
          <a:p>
            <a:pPr marL="0" indent="0">
              <a:buNone/>
            </a:pPr>
            <a:r>
              <a:rPr lang="en-US" sz="2400" b="1" dirty="0"/>
              <a:t>8. Go to debrief, be on time!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RELAX!</a:t>
            </a:r>
          </a:p>
          <a:p>
            <a:pPr lvl="1"/>
            <a:endParaRPr lang="en-US" sz="135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A38D292-8126-43F0-9AC6-54BB62EF3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136" y="2133600"/>
            <a:ext cx="3846629" cy="422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6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3806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2947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3096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6647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5335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13FE-E15C-4D2A-B5CA-12EBA005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FF8FA-A59F-40AB-82C7-746EA2753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Quiz #3 Launches at 12:00 today….</a:t>
            </a:r>
          </a:p>
        </p:txBody>
      </p:sp>
    </p:spTree>
    <p:extLst>
      <p:ext uri="{BB962C8B-B14F-4D97-AF65-F5344CB8AC3E}">
        <p14:creationId xmlns:p14="http://schemas.microsoft.com/office/powerpoint/2010/main" val="3083561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6F2057-2BCC-4323-84E0-ED91D27373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299" y="43984"/>
            <a:ext cx="8179723" cy="624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3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6F2057-2BCC-4323-84E0-ED91D27373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752599" y="287339"/>
            <a:ext cx="7810925" cy="596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9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c0ff93d-37c9-4622-b603-f8bafc3d6f1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8f90a88-1afb-420e-b796-dd9d672ca7af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eff414d-4db2-4d02-a00c-95ad31fe854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5dc0ff1c-0276-405e-9839-36da3f7dd3eb"/>
</p:tagLst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5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5.xml><?xml version="1.0" encoding="utf-8"?>
<a:theme xmlns:a="http://schemas.openxmlformats.org/drawingml/2006/main" name="2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6.xml><?xml version="1.0" encoding="utf-8"?>
<a:theme xmlns:a="http://schemas.openxmlformats.org/drawingml/2006/main" name="4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7.xml><?xml version="1.0" encoding="utf-8"?>
<a:theme xmlns:a="http://schemas.openxmlformats.org/drawingml/2006/main" name="9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8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1075</Words>
  <Application>Microsoft Office PowerPoint</Application>
  <PresentationFormat>Widescreen</PresentationFormat>
  <Paragraphs>173</Paragraphs>
  <Slides>75</Slides>
  <Notes>6</Notes>
  <HiddenSlides>0</HiddenSlides>
  <MMClips>5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75</vt:i4>
      </vt:variant>
    </vt:vector>
  </HeadingPairs>
  <TitlesOfParts>
    <vt:vector size="95" baseType="lpstr">
      <vt:lpstr>ＭＳ Ｐゴシック</vt:lpstr>
      <vt:lpstr>Arial</vt:lpstr>
      <vt:lpstr>Calibri</vt:lpstr>
      <vt:lpstr>Calibri Light</vt:lpstr>
      <vt:lpstr>Century Gothic</vt:lpstr>
      <vt:lpstr>Courier New</vt:lpstr>
      <vt:lpstr>Impact</vt:lpstr>
      <vt:lpstr>Palatino Linotype</vt:lpstr>
      <vt:lpstr>Times New Roman</vt:lpstr>
      <vt:lpstr>Wingdings</vt:lpstr>
      <vt:lpstr>Office Theme</vt:lpstr>
      <vt:lpstr>3_Retrospect</vt:lpstr>
      <vt:lpstr>Retrospect</vt:lpstr>
      <vt:lpstr>1_Retrospect</vt:lpstr>
      <vt:lpstr>2_Retrospect</vt:lpstr>
      <vt:lpstr>4_Retrospect</vt:lpstr>
      <vt:lpstr>9_Retrospect</vt:lpstr>
      <vt:lpstr>Executive</vt:lpstr>
      <vt:lpstr>1_Office Theme</vt:lpstr>
      <vt:lpstr>5_Retrospect</vt:lpstr>
      <vt:lpstr>TECH 330 – Week #4  Class #2</vt:lpstr>
      <vt:lpstr>Activities Day</vt:lpstr>
      <vt:lpstr>PowerPoint Presentation</vt:lpstr>
      <vt:lpstr>PowerPoint Presentation</vt:lpstr>
      <vt:lpstr>TECH 330 IDI DEBRIEFING PROCEDURES</vt:lpstr>
      <vt:lpstr>Debrief Scheduling Process</vt:lpstr>
      <vt:lpstr>Debrief Scheduling Process</vt:lpstr>
      <vt:lpstr>PowerPoint Presentation</vt:lpstr>
      <vt:lpstr>PowerPoint Presentation</vt:lpstr>
      <vt:lpstr>Upcoming Topics</vt:lpstr>
      <vt:lpstr>IDI Assessment Profile</vt:lpstr>
      <vt:lpstr>Intercultural Development Inventory</vt:lpstr>
      <vt:lpstr>Group Profile – Perceived vs Developmental Orientation</vt:lpstr>
      <vt:lpstr>PowerPoint Presentation</vt:lpstr>
      <vt:lpstr>Orientation Gap</vt:lpstr>
      <vt:lpstr>PowerPoint Presentation</vt:lpstr>
      <vt:lpstr>Intercultural Development Continuum: Primary Orientations </vt:lpstr>
      <vt:lpstr>PowerPoint Presentation</vt:lpstr>
      <vt:lpstr>Intercultural Development Continuum: Trailing Orientations </vt:lpstr>
      <vt:lpstr>Intercultural Development Inventory</vt:lpstr>
      <vt:lpstr>Leading Orientation</vt:lpstr>
      <vt:lpstr>PowerPoint Presentation</vt:lpstr>
      <vt:lpstr>PowerPoint Presentation</vt:lpstr>
      <vt:lpstr>PowerPoint Presentation</vt:lpstr>
      <vt:lpstr>PowerPoint Presentation</vt:lpstr>
      <vt:lpstr>Denial</vt:lpstr>
      <vt:lpstr>PowerPoint Presentation</vt:lpstr>
      <vt:lpstr>PowerPoint Presentation</vt:lpstr>
      <vt:lpstr>Polarization</vt:lpstr>
      <vt:lpstr>PowerPoint Presentation</vt:lpstr>
      <vt:lpstr>Minimization</vt:lpstr>
      <vt:lpstr>Acceptance</vt:lpstr>
      <vt:lpstr>Adaptation</vt:lpstr>
      <vt:lpstr>IDI Case</vt:lpstr>
      <vt:lpstr>The Importance of Intercultural Competency: Becoming Culturally Agile in Today's Global Workplace</vt:lpstr>
      <vt:lpstr>IDI Case</vt:lpstr>
      <vt:lpstr>Reminder</vt:lpstr>
      <vt:lpstr>Modern Parable Activity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Cultural Continuum “Home-Work-Play Exercise” </vt:lpstr>
      <vt:lpstr>PowerPoint Presentation</vt:lpstr>
      <vt:lpstr>FACE </vt:lpstr>
      <vt:lpstr>FACE</vt:lpstr>
      <vt:lpstr>CONTEXT</vt:lpstr>
      <vt:lpstr>CONTEXT</vt:lpstr>
      <vt:lpstr>Individualism - Collectivism</vt:lpstr>
      <vt:lpstr>Individualism - Collectivism</vt:lpstr>
      <vt:lpstr>Communications</vt:lpstr>
      <vt:lpstr>Communications</vt:lpstr>
      <vt:lpstr>Emotion</vt:lpstr>
      <vt:lpstr>Emotion</vt:lpstr>
      <vt:lpstr>TIME</vt:lpstr>
      <vt:lpstr>TIME</vt:lpstr>
      <vt:lpstr>Uncertainty</vt:lpstr>
      <vt:lpstr>Uncertainty</vt:lpstr>
      <vt:lpstr>Power Distance</vt:lpstr>
      <vt:lpstr>Power Distance</vt:lpstr>
      <vt:lpstr>Universalism - Particularism</vt:lpstr>
      <vt:lpstr>Universalism - Particularism</vt:lpstr>
      <vt:lpstr>In Your Groups</vt:lpstr>
      <vt:lpstr>Current Event Topics….Round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Reminders</vt:lpstr>
    </vt:vector>
  </TitlesOfParts>
  <Company>Engineering Computer Network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 330 – Week #7  Class #2</dc:title>
  <dc:creator>Cox, Robert F</dc:creator>
  <cp:lastModifiedBy>Benson, Annette K</cp:lastModifiedBy>
  <cp:revision>36</cp:revision>
  <cp:lastPrinted>2020-02-05T17:55:50Z</cp:lastPrinted>
  <dcterms:created xsi:type="dcterms:W3CDTF">2019-10-01T19:16:30Z</dcterms:created>
  <dcterms:modified xsi:type="dcterms:W3CDTF">2020-06-11T17:49:10Z</dcterms:modified>
</cp:coreProperties>
</file>