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14" r:id="rId4"/>
    <p:sldMasterId id="2147483726" r:id="rId5"/>
  </p:sldMasterIdLst>
  <p:notesMasterIdLst>
    <p:notesMasterId r:id="rId51"/>
  </p:notesMasterIdLst>
  <p:sldIdLst>
    <p:sldId id="264" r:id="rId6"/>
    <p:sldId id="577" r:id="rId7"/>
    <p:sldId id="263" r:id="rId8"/>
    <p:sldId id="337" r:id="rId9"/>
    <p:sldId id="305" r:id="rId10"/>
    <p:sldId id="306" r:id="rId11"/>
    <p:sldId id="314" r:id="rId12"/>
    <p:sldId id="330" r:id="rId13"/>
    <p:sldId id="574" r:id="rId14"/>
    <p:sldId id="575" r:id="rId15"/>
    <p:sldId id="57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79" r:id="rId28"/>
    <p:sldId id="284" r:id="rId29"/>
    <p:sldId id="285" r:id="rId30"/>
    <p:sldId id="276" r:id="rId31"/>
    <p:sldId id="277" r:id="rId32"/>
    <p:sldId id="281" r:id="rId33"/>
    <p:sldId id="280" r:id="rId34"/>
    <p:sldId id="282" r:id="rId35"/>
    <p:sldId id="283" r:id="rId36"/>
    <p:sldId id="286" r:id="rId37"/>
    <p:sldId id="295" r:id="rId38"/>
    <p:sldId id="297" r:id="rId39"/>
    <p:sldId id="582" r:id="rId40"/>
    <p:sldId id="578" r:id="rId41"/>
    <p:sldId id="579" r:id="rId42"/>
    <p:sldId id="580" r:id="rId43"/>
    <p:sldId id="583" r:id="rId44"/>
    <p:sldId id="581" r:id="rId45"/>
    <p:sldId id="585" r:id="rId46"/>
    <p:sldId id="584" r:id="rId47"/>
    <p:sldId id="569" r:id="rId48"/>
    <p:sldId id="334" r:id="rId49"/>
    <p:sldId id="335" r:id="rId5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D1DE4A-9BE7-41A8-AD3C-CC00DA86719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5B8C85-380D-4C72-8782-A53EC11F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concerns you most about the future?
https://www.polleverywhere.com/free_text_polls/wk9jMGo8rnt2R0m7tbOmn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5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the first current global event that comes to your mind?
https://www.polleverywhere.com/free_text_polls/HIoF4yjsPphVPAYIXxI5b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first in your mind: RACE, RELIGION, POLITICS, POVERTY, or the ENVIRONMENT?
https://www.polleverywhere.com/free_text_polls/cvtTeGBcNoq2PWGI0iQBu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Which global shortage is most vital to our lives: Water or Energy?
https://www.polleverywhere.com/free_text_polls/vBOJ439KYETnYCdlbqypl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global challenge can YOU help reduce or eliminate in your future profession?
https://www.polleverywhere.com/free_text_polls/GzcoN3hF3OdoeFl7tDd1T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1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3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9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2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3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49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1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4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02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2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2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2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0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6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6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94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9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58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98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43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47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73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63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20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86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68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9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62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2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01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68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64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15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0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53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27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3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96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3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22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30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50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8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98624D31-43A5-475A-80CF-332C9F6DCF35}" type="datetimeFigureOut">
              <a:rPr lang="en-US" smtClean="0"/>
              <a:pPr defTabSz="34290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6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rKwnCOs-QE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ITSA3FWe2j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QdxhozrbiW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r-d5Gvdntf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o4QHhs0X49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TECH 330 – Week #5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Class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February 11,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4087" y="940378"/>
            <a:ext cx="5860472" cy="43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53C0-E892-4273-8B2C-1DBD60DB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FB223-795D-4BD1-9B22-B165195A7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E4E51-37D3-4F35-BA17-9C94D52F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2" y="749300"/>
            <a:ext cx="1188733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52A3-274C-4CFB-89B4-C8C2E0D9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85B1-ECC6-4718-879C-F39D6661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60B58-B2A5-41B4-8620-4220FC92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88" y="0"/>
            <a:ext cx="10648583" cy="62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790918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Cultural Continuum</a:t>
            </a:r>
            <a:br>
              <a:rPr lang="en-US" sz="72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en-US" sz="72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“Home-Work-Play Exercise”</a:t>
            </a:r>
            <a:r>
              <a:rPr lang="en-US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/>
            </a:r>
            <a:br>
              <a:rPr lang="en-US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84" y="-363529"/>
            <a:ext cx="5204923" cy="722152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9394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FACE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1846263"/>
            <a:ext cx="8419049" cy="44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910" y="1846263"/>
            <a:ext cx="9170878" cy="43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10" y="1870222"/>
            <a:ext cx="8190805" cy="45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85268"/>
            <a:ext cx="7485017" cy="44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Individualism - Collectivism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0"/>
            <a:ext cx="7495149" cy="46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Individualism - Collectivism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0031"/>
            <a:ext cx="6779623" cy="44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209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0" y="-12984"/>
            <a:ext cx="4846320" cy="86150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1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816543-23B2-4421-BCAA-B5AC8ADFAEC3}" type="slidenum">
              <a:rPr lang="en-US" altLang="en-US" sz="900">
                <a:solidFill>
                  <a:srgbClr val="FFFFFF"/>
                </a:solidFill>
              </a:rPr>
              <a:pPr/>
              <a:t>2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132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04" y="0"/>
            <a:ext cx="3923957" cy="697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1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Communications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889" y="1828800"/>
            <a:ext cx="7569980" cy="44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Communications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124" y="1846263"/>
            <a:ext cx="883805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379" y="1846263"/>
            <a:ext cx="6234951" cy="44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79" y="1898515"/>
            <a:ext cx="7184571" cy="43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Universalism - Particularism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35" y="1833200"/>
            <a:ext cx="8511524" cy="42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Universalism - Particularism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67988"/>
            <a:ext cx="788324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Emotion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129" y="1859326"/>
            <a:ext cx="7137665" cy="43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Emotion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72389"/>
            <a:ext cx="7197634" cy="45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Uncertainty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602" y="1885452"/>
            <a:ext cx="834595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Uncertainty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72" y="1872389"/>
            <a:ext cx="908866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Activities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Review Global Footprint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IDI Follow-up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Group Discussion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Home-Work-Play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Current Events Stage 1</a:t>
            </a:r>
          </a:p>
        </p:txBody>
      </p:sp>
    </p:spTree>
    <p:extLst>
      <p:ext uri="{BB962C8B-B14F-4D97-AF65-F5344CB8AC3E}">
        <p14:creationId xmlns:p14="http://schemas.microsoft.com/office/powerpoint/2010/main" val="10768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Power Distance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102" y="1937703"/>
            <a:ext cx="6976749" cy="44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Power Distance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72389"/>
            <a:ext cx="6439989" cy="44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 Your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Discuss and compare your individual Continuum…</a:t>
            </a:r>
          </a:p>
        </p:txBody>
      </p:sp>
    </p:spTree>
    <p:extLst>
      <p:ext uri="{BB962C8B-B14F-4D97-AF65-F5344CB8AC3E}">
        <p14:creationId xmlns:p14="http://schemas.microsoft.com/office/powerpoint/2010/main" val="33039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Current Event Topics….Round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1 is Due on March 31st…</a:t>
            </a:r>
          </a:p>
          <a:p>
            <a:r>
              <a:rPr lang="en-US" sz="4800" dirty="0"/>
              <a:t> - will finalize topics by February 27</a:t>
            </a:r>
            <a:r>
              <a:rPr lang="en-US" sz="4800" baseline="30000" dirty="0"/>
              <a:t>th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6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581900" y="5767389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Font typeface="Courier New" panose="02070309020205020404" pitchFamily="49" charset="0"/>
              <a:buChar char="o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Font typeface="Courier New" panose="02070309020205020404" pitchFamily="49" charset="0"/>
              <a:buChar char="o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  <a:defRPr/>
            </a:pPr>
            <a:fld id="{60217077-1D01-417D-9105-AE3492428E1B}" type="slidenum">
              <a:rPr lang="en-US" altLang="en-US" sz="1350">
                <a:solidFill>
                  <a:srgbClr val="E4E9EF"/>
                </a:solidFill>
                <a:latin typeface="Arial" panose="020B0604020202020204" pitchFamily="34" charset="0"/>
              </a:rPr>
              <a:pPr defTabSz="342900">
                <a:spcBef>
                  <a:spcPct val="0"/>
                </a:spcBef>
                <a:buNone/>
                <a:defRPr/>
              </a:pPr>
              <a:t>4</a:t>
            </a:fld>
            <a:endParaRPr lang="en-US" altLang="en-US" sz="1350">
              <a:solidFill>
                <a:srgbClr val="E4E9EF"/>
              </a:solidFill>
              <a:latin typeface="Arial" panose="020B0604020202020204" pitchFamily="34" charset="0"/>
            </a:endParaRP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23" y="124574"/>
            <a:ext cx="9386463" cy="673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2701530" y="5936458"/>
            <a:ext cx="197522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  <a:defRPr/>
            </a:pP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http://www.lib.utexas.edu/maps/world.html</a:t>
            </a:r>
          </a:p>
        </p:txBody>
      </p:sp>
      <p:pic>
        <p:nvPicPr>
          <p:cNvPr id="125957" name="Picture 1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55" y="195610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1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13" y="210503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1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1" y="330794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20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13" y="337820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2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31" y="216891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72" y="268918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3" name="Picture 2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74" y="247569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4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12" y="280704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5" name="Picture 25" descr="MCj043258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65" y="1852507"/>
            <a:ext cx="262598" cy="26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6" name="Picture 2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58" y="219513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7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55" y="25792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62" y="2345551"/>
            <a:ext cx="2857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0" name="Text Box 30"/>
          <p:cNvSpPr txBox="1">
            <a:spLocks noChangeArrowheads="1"/>
          </p:cNvSpPr>
          <p:nvPr/>
        </p:nvSpPr>
        <p:spPr bwMode="auto">
          <a:xfrm>
            <a:off x="4020742" y="27044"/>
            <a:ext cx="46696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  <a:defRPr/>
            </a:pP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TECH 330  Global Footprint</a:t>
            </a:r>
          </a:p>
        </p:txBody>
      </p:sp>
      <p:pic>
        <p:nvPicPr>
          <p:cNvPr id="125971" name="Picture 3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86" y="294991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90" y="309279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3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66" y="168787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30" y="141450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22" y="48101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42" y="290915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8" y="24034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8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20" y="256569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13" y="231781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0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35" y="149913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1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97" y="248088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45" y="422957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1" y="2942314"/>
            <a:ext cx="2857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0" y="111799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85" y="119635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1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173712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32" y="36675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97" y="381877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338" y="198380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97" y="173712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0" y="197362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13" y="438482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277809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1" name="Picture 28" descr="MCj043258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19" y="4899488"/>
            <a:ext cx="388144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30" y="146256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82" y="269522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36" y="246635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11" y="161744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1" y="192041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77" y="35337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86" y="204603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58" y="29749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1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0" y="199902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0" y="147457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66" y="1171729"/>
            <a:ext cx="2857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24" y="274455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92" y="280704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05" y="158791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13FE-E15C-4D2A-B5CA-12EBA005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F8FA-A59F-40AB-82C7-746EA275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Take Home Quiz #4- Refugees Activity was sent to you on Monday…. Due in class on Thursday.</a:t>
            </a:r>
          </a:p>
          <a:p>
            <a:r>
              <a:rPr lang="en-US" sz="4400" b="1" dirty="0"/>
              <a:t>Thursday – Refugees and Immigration</a:t>
            </a:r>
          </a:p>
        </p:txBody>
      </p:sp>
    </p:spTree>
    <p:extLst>
      <p:ext uri="{BB962C8B-B14F-4D97-AF65-F5344CB8AC3E}">
        <p14:creationId xmlns:p14="http://schemas.microsoft.com/office/powerpoint/2010/main" val="30835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2039E-412F-4680-91AB-54C086BC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The Importance of Intercultural Competency: Becoming Culturally Agile in Today's Global Workplace</a:t>
            </a:r>
            <a:endParaRPr lang="en-US" dirty="0">
              <a:latin typeface="+mn-lt"/>
            </a:endParaRPr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id="{C9DA9513-A499-4D1E-BABC-F788681B0E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603157"/>
            <a:ext cx="8153400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2A529-16E5-4B64-BB63-354DEA6D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02302"/>
          </a:xfrm>
        </p:spPr>
        <p:txBody>
          <a:bodyPr/>
          <a:lstStyle/>
          <a:p>
            <a:r>
              <a:rPr lang="en-US" dirty="0"/>
              <a:t>IDI Case</a:t>
            </a:r>
          </a:p>
        </p:txBody>
      </p:sp>
      <p:pic>
        <p:nvPicPr>
          <p:cNvPr id="6" name="Onlinemedien 5">
            <a:hlinkClick r:id="" action="ppaction://media"/>
            <a:extLst>
              <a:ext uri="{FF2B5EF4-FFF2-40B4-BE49-F238E27FC236}">
                <a16:creationId xmlns:a16="http://schemas.microsoft.com/office/drawing/2014/main" id="{0318F4F4-17FC-429D-BCAA-E16A97D232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4448" y="998127"/>
            <a:ext cx="8643104" cy="48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IDI Assessment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TECH 330 CLASS – Spring 2020</a:t>
            </a:r>
          </a:p>
        </p:txBody>
      </p:sp>
    </p:spTree>
    <p:extLst>
      <p:ext uri="{BB962C8B-B14F-4D97-AF65-F5344CB8AC3E}">
        <p14:creationId xmlns:p14="http://schemas.microsoft.com/office/powerpoint/2010/main" val="24041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DCEB2-46CA-4A13-8E38-77417D53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856396"/>
          </a:xfrm>
        </p:spPr>
        <p:txBody>
          <a:bodyPr/>
          <a:lstStyle/>
          <a:p>
            <a:r>
              <a:rPr lang="en-US" dirty="0"/>
              <a:t>Intercultural Development Inventory</a:t>
            </a:r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id="{3FE351D8-9887-42A0-B91E-2A431A93E5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1" y="1143002"/>
            <a:ext cx="853439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DCEB2-46CA-4A13-8E38-77417D53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856396"/>
          </a:xfrm>
        </p:spPr>
        <p:txBody>
          <a:bodyPr/>
          <a:lstStyle/>
          <a:p>
            <a:r>
              <a:rPr lang="en-US" dirty="0"/>
              <a:t>Intercultural Development Inventory</a:t>
            </a:r>
          </a:p>
        </p:txBody>
      </p:sp>
      <p:pic>
        <p:nvPicPr>
          <p:cNvPr id="6" name="Onlinemedien 5">
            <a:hlinkClick r:id="" action="ppaction://media"/>
            <a:extLst>
              <a:ext uri="{FF2B5EF4-FFF2-40B4-BE49-F238E27FC236}">
                <a16:creationId xmlns:a16="http://schemas.microsoft.com/office/drawing/2014/main" id="{CBFB7F50-D689-4CCF-90FE-4E4A646D5B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157236"/>
            <a:ext cx="8644558" cy="48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2A529-16E5-4B64-BB63-354DEA6D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0230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IDI Case</a:t>
            </a:r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id="{1DC6473C-F4A4-46E8-9EE5-B90645B614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0700" y="1007269"/>
            <a:ext cx="861060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7139-E5DC-45AB-8131-31E4DD91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BC74-0A3F-42BF-9DF6-CD5433E6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1EEB8-1BBC-4391-93FE-2A01AF1A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6" y="214174"/>
            <a:ext cx="10970863" cy="66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1f75dcc-8156-42e9-8464-b859d8ecd41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09951b3-fc8f-4806-910d-3e4fb908d68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a82dce3-abd4-492e-b5f1-864167faa3c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0a3c540-4a64-452a-9d38-641fd002fe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30b1d6c-ed18-4b73-bc43-9236905923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9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277</Words>
  <Application>Microsoft Office PowerPoint</Application>
  <PresentationFormat>Widescreen</PresentationFormat>
  <Paragraphs>56</Paragraphs>
  <Slides>45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Wingdings</vt:lpstr>
      <vt:lpstr>Office Theme</vt:lpstr>
      <vt:lpstr>3_Retrospect</vt:lpstr>
      <vt:lpstr>1_Retrospect</vt:lpstr>
      <vt:lpstr>4_Retrospect</vt:lpstr>
      <vt:lpstr>9_Retrospect</vt:lpstr>
      <vt:lpstr>TECH 330 – Week #5  Class #1</vt:lpstr>
      <vt:lpstr>PowerPoint Presentation</vt:lpstr>
      <vt:lpstr>Activities Day</vt:lpstr>
      <vt:lpstr>PowerPoint Presentation</vt:lpstr>
      <vt:lpstr>IDI Assessment Profile</vt:lpstr>
      <vt:lpstr>Intercultural Development Inventory</vt:lpstr>
      <vt:lpstr>Intercultural Development Inventory</vt:lpstr>
      <vt:lpstr>IDI Case</vt:lpstr>
      <vt:lpstr>PowerPoint Presentation</vt:lpstr>
      <vt:lpstr>PowerPoint Presentation</vt:lpstr>
      <vt:lpstr>PowerPoint Presentation</vt:lpstr>
      <vt:lpstr>Cultural Continuum “Home-Work-Play Exercise” </vt:lpstr>
      <vt:lpstr>PowerPoint Presentation</vt:lpstr>
      <vt:lpstr>FACE </vt:lpstr>
      <vt:lpstr>FACE</vt:lpstr>
      <vt:lpstr>CONTEXT</vt:lpstr>
      <vt:lpstr>CONTEXT</vt:lpstr>
      <vt:lpstr>Individualism - Collectivism</vt:lpstr>
      <vt:lpstr>Individualism - Collectivism</vt:lpstr>
      <vt:lpstr>Communications</vt:lpstr>
      <vt:lpstr>Communications</vt:lpstr>
      <vt:lpstr>TIME</vt:lpstr>
      <vt:lpstr>TIME</vt:lpstr>
      <vt:lpstr>Universalism - Particularism</vt:lpstr>
      <vt:lpstr>Universalism - Particularism</vt:lpstr>
      <vt:lpstr>Emotion</vt:lpstr>
      <vt:lpstr>Emotion</vt:lpstr>
      <vt:lpstr>Uncertainty</vt:lpstr>
      <vt:lpstr>Uncertainty</vt:lpstr>
      <vt:lpstr>Power Distance</vt:lpstr>
      <vt:lpstr>Power Distance</vt:lpstr>
      <vt:lpstr>In Your Groups</vt:lpstr>
      <vt:lpstr>Current Event Topics….Round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Reminders</vt:lpstr>
      <vt:lpstr>The Importance of Intercultural Competency: Becoming Culturally Agile in Today's Global Workplace</vt:lpstr>
      <vt:lpstr>IDI Case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330 – Week #7  Class #2</dc:title>
  <dc:creator>Cox, Robert F</dc:creator>
  <cp:lastModifiedBy>Benson, Annette K</cp:lastModifiedBy>
  <cp:revision>51</cp:revision>
  <cp:lastPrinted>2020-02-10T17:11:22Z</cp:lastPrinted>
  <dcterms:created xsi:type="dcterms:W3CDTF">2019-10-01T19:16:30Z</dcterms:created>
  <dcterms:modified xsi:type="dcterms:W3CDTF">2020-06-11T18:08:31Z</dcterms:modified>
</cp:coreProperties>
</file>