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1" r:id="rId3"/>
    <p:sldMasterId id="2147483677" r:id="rId4"/>
  </p:sldMasterIdLst>
  <p:notesMasterIdLst>
    <p:notesMasterId r:id="rId54"/>
  </p:notesMasterIdLst>
  <p:handoutMasterIdLst>
    <p:handoutMasterId r:id="rId55"/>
  </p:handoutMasterIdLst>
  <p:sldIdLst>
    <p:sldId id="273" r:id="rId5"/>
    <p:sldId id="310" r:id="rId6"/>
    <p:sldId id="312" r:id="rId7"/>
    <p:sldId id="311" r:id="rId8"/>
    <p:sldId id="313" r:id="rId9"/>
    <p:sldId id="314" r:id="rId10"/>
    <p:sldId id="317" r:id="rId11"/>
    <p:sldId id="319" r:id="rId12"/>
    <p:sldId id="320" r:id="rId13"/>
    <p:sldId id="256" r:id="rId14"/>
    <p:sldId id="280" r:id="rId15"/>
    <p:sldId id="282" r:id="rId16"/>
    <p:sldId id="335" r:id="rId17"/>
    <p:sldId id="325" r:id="rId18"/>
    <p:sldId id="341" r:id="rId19"/>
    <p:sldId id="342" r:id="rId20"/>
    <p:sldId id="287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6" r:id="rId29"/>
    <p:sldId id="339" r:id="rId30"/>
    <p:sldId id="340" r:id="rId31"/>
    <p:sldId id="321" r:id="rId32"/>
    <p:sldId id="259" r:id="rId33"/>
    <p:sldId id="308" r:id="rId34"/>
    <p:sldId id="267" r:id="rId35"/>
    <p:sldId id="283" r:id="rId36"/>
    <p:sldId id="302" r:id="rId37"/>
    <p:sldId id="303" r:id="rId38"/>
    <p:sldId id="293" r:id="rId39"/>
    <p:sldId id="285" r:id="rId40"/>
    <p:sldId id="261" r:id="rId41"/>
    <p:sldId id="309" r:id="rId42"/>
    <p:sldId id="333" r:id="rId43"/>
    <p:sldId id="334" r:id="rId44"/>
    <p:sldId id="337" r:id="rId45"/>
    <p:sldId id="279" r:id="rId46"/>
    <p:sldId id="262" r:id="rId47"/>
    <p:sldId id="278" r:id="rId48"/>
    <p:sldId id="264" r:id="rId49"/>
    <p:sldId id="265" r:id="rId50"/>
    <p:sldId id="258" r:id="rId51"/>
    <p:sldId id="266" r:id="rId52"/>
    <p:sldId id="281" r:id="rId5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5700" autoAdjust="0"/>
  </p:normalViewPr>
  <p:slideViewPr>
    <p:cSldViewPr snapToGrid="0">
      <p:cViewPr varScale="1">
        <p:scale>
          <a:sx n="106" d="100"/>
          <a:sy n="106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-10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-43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819F9E-1396-4539-9E6C-7214D740858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6EAA9F-1DF2-4554-8265-AF26EA3E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A2B7-3C0D-4996-8824-B99134AF1FB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CAEBC-9735-4D92-96BC-A2314E28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concerns you most about the future?
https://www.polleverywhere.com/free_text_polls/wk9jMGo8rnt2R0m7tbOmn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first current global event that comes to your mind?
https://www.polleverywhere.com/free_text_polls/HIoF4yjsPphVPAYIXxI5b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first in your mind: RACE, RELIGION, POLITICS, POVERTY, or the ENVIRONMENT?
https://www.polleverywhere.com/free_text_polls/cvtTeGBcNoq2PWGI0iQBu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global shortage is most vital to our lives: Water or Energy?
https://www.polleverywhere.com/free_text_polls/vBOJ439KYETnYCdlbqypl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8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global challenge can YOU help reduce or eliminate in your future profession?
https://www.polleverywhere.com/free_text_polls/GzcoN3hF3OdoeFl7tDd1T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8C85-380D-4C72-8782-A53EC11FFB5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5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 million refugees seeking asylum in the EU in 2015</a:t>
            </a:r>
          </a:p>
          <a:p>
            <a:r>
              <a:rPr lang="en-US" dirty="0"/>
              <a:t>where do these people come from and what is the </a:t>
            </a:r>
            <a:r>
              <a:rPr lang="en-US" dirty="0" err="1"/>
              <a:t>caus</a:t>
            </a:r>
            <a:r>
              <a:rPr lang="en-US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96C59-4C62-F748-9189-0658811B1D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4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424657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098550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8466992" y="3937469"/>
            <a:ext cx="3725009" cy="292053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828805" y="1078552"/>
            <a:ext cx="10020095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1786845"/>
            <a:ext cx="10020097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none" baseline="0">
                <a:ln>
                  <a:noFill/>
                </a:ln>
                <a:solidFill>
                  <a:srgbClr val="B1810B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3625729"/>
            <a:ext cx="10019364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904451"/>
            <a:ext cx="10019365" cy="28925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828799" y="4587631"/>
            <a:ext cx="10019364" cy="311740"/>
          </a:xfrm>
        </p:spPr>
        <p:txBody>
          <a:bodyPr>
            <a:noAutofit/>
          </a:bodyPr>
          <a:lstStyle>
            <a:lvl1pPr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Name, if applicable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28799" y="4866354"/>
            <a:ext cx="10019365" cy="283041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 i="0" baseline="0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2734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817039" y="1286037"/>
            <a:ext cx="10020095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rgbClr val="B1810B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7037" y="1994330"/>
            <a:ext cx="10020097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ln>
                  <a:noFill/>
                </a:ln>
                <a:solidFill>
                  <a:schemeClr val="tx1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9C26BC65-5E6C-4ABA-A99A-6A41A44E1F9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8466992" y="3937469"/>
            <a:ext cx="3725009" cy="2920532"/>
          </a:xfrm>
          <a:prstGeom prst="rect">
            <a:avLst/>
          </a:prstGeom>
        </p:spPr>
      </p:pic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6E31803-FA9C-49D0-8DB9-CC121C5E356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83661" y="6533765"/>
            <a:ext cx="522467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000" b="0" dirty="0">
                <a:solidFill>
                  <a:srgbClr val="555555"/>
                </a:solidFill>
                <a:latin typeface="Impact" panose="020B0806030902050204" pitchFamily="34" charset="0"/>
              </a:rPr>
              <a:t>EU and the Refugee Crisis  | TECH 330  |  Andreas Dewald  |  February, 8</a:t>
            </a:r>
            <a:r>
              <a:rPr lang="en-US" sz="1000" b="0" baseline="30000" dirty="0">
                <a:solidFill>
                  <a:srgbClr val="555555"/>
                </a:solidFill>
                <a:latin typeface="Impact" panose="020B0806030902050204" pitchFamily="34" charset="0"/>
              </a:rPr>
              <a:t>th</a:t>
            </a:r>
            <a:r>
              <a:rPr lang="en-US" sz="1000" b="0" dirty="0">
                <a:solidFill>
                  <a:srgbClr val="555555"/>
                </a:solidFill>
                <a:latin typeface="Impact" panose="020B0806030902050204" pitchFamily="34" charset="0"/>
              </a:rPr>
              <a:t>  2018</a:t>
            </a:r>
          </a:p>
        </p:txBody>
      </p:sp>
    </p:spTree>
    <p:extLst>
      <p:ext uri="{BB962C8B-B14F-4D97-AF65-F5344CB8AC3E}">
        <p14:creationId xmlns:p14="http://schemas.microsoft.com/office/powerpoint/2010/main" val="8301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424657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098550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463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8806" y="1600373"/>
            <a:ext cx="5353593" cy="45257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720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507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94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67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67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319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+ N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illustration - no words-04.png"/>
          <p:cNvPicPr>
            <a:picLocks noChangeAspect="1"/>
          </p:cNvPicPr>
          <p:nvPr userDrawn="1"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1" r="29138"/>
          <a:stretch/>
        </p:blipFill>
        <p:spPr>
          <a:xfrm>
            <a:off x="6270465" y="1"/>
            <a:ext cx="5921535" cy="3475719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489507" y="1608139"/>
            <a:ext cx="11101359" cy="4459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1" y="188065"/>
            <a:ext cx="11101916" cy="692150"/>
          </a:xfrm>
        </p:spPr>
        <p:txBody>
          <a:bodyPr>
            <a:noAutofit/>
          </a:bodyPr>
          <a:lstStyle>
            <a:lvl1pPr>
              <a:defRPr sz="4400" cap="none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1" y="879475"/>
            <a:ext cx="11101916" cy="438150"/>
          </a:xfrm>
        </p:spPr>
        <p:txBody>
          <a:bodyPr>
            <a:normAutofit/>
          </a:bodyPr>
          <a:lstStyle>
            <a:lvl1pPr>
              <a:defRPr sz="1800" b="1" i="0" cap="none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671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12192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97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6"/>
            <a:ext cx="12192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7653664" y="3967105"/>
            <a:ext cx="4538337" cy="2890896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817037" y="1571854"/>
            <a:ext cx="10019364" cy="48413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036" y="2055986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817036" y="2346709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school/department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17036" y="2637432"/>
            <a:ext cx="10019365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 err="1"/>
              <a:t>emailaddress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11" y="6074954"/>
            <a:ext cx="1824740" cy="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ACDF7-8E95-4447-A175-46EFEBA8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75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40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/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F2057-2BCC-4323-84E0-ED91D273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8E2A7-774A-406A-AD45-D347CCC3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CD853-D830-44B4-995C-682C28D5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5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34" y="6075363"/>
            <a:ext cx="182456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/>
          <p:cNvSpPr/>
          <p:nvPr/>
        </p:nvSpPr>
        <p:spPr>
          <a:xfrm>
            <a:off x="0" y="127000"/>
            <a:ext cx="12192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Shape 41"/>
          <p:cNvSpPr/>
          <p:nvPr/>
        </p:nvSpPr>
        <p:spPr>
          <a:xfrm>
            <a:off x="0" y="0"/>
            <a:ext cx="12192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138113"/>
            <a:ext cx="12192000" cy="741362"/>
            <a:chOff x="0" y="0"/>
            <a:chExt cx="9144000" cy="741151"/>
          </a:xfrm>
        </p:grpSpPr>
        <p:sp>
          <p:nvSpPr>
            <p:cNvPr id="7" name="Shape 42"/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pic>
          <p:nvPicPr>
            <p:cNvPr id="8" name="im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27000"/>
            <a:ext cx="9927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89505" y="1608138"/>
            <a:ext cx="1110136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1525" indent="-428625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indent="-342900">
              <a:lnSpc>
                <a:spcPct val="100000"/>
              </a:lnSpc>
              <a:spcBef>
                <a:spcPts val="225"/>
              </a:spcBef>
              <a:buSzPct val="1000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indent="-342900">
              <a:lnSpc>
                <a:spcPct val="100000"/>
              </a:lnSpc>
              <a:spcBef>
                <a:spcPts val="225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indent="-342900">
              <a:lnSpc>
                <a:spcPct val="100000"/>
              </a:lnSpc>
              <a:spcBef>
                <a:spcPts val="225"/>
              </a:spcBef>
              <a:buSzPct val="100000"/>
              <a:buChar char="»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1013144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2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7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0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1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2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75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0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58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6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507" y="1621330"/>
            <a:ext cx="11101360" cy="450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89507" y="1535528"/>
            <a:ext cx="111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0" cy="120316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000" y="6520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9F9341-0A97-4416-A1BF-24735FF922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9507" y="6185393"/>
            <a:ext cx="1738807" cy="519324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0238A0-E077-429D-8DCF-2F5737D9459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703079" y="6503028"/>
            <a:ext cx="2244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702636A-3F14-4AE5-B945-61C23F1606A8}" type="slidenum">
              <a:rPr lang="en-US" sz="1000" smtClean="0">
                <a:solidFill>
                  <a:srgbClr val="555555"/>
                </a:solidFill>
                <a:latin typeface="Impact" panose="020B0806030902050204" pitchFamily="34" charset="0"/>
              </a:rPr>
              <a:pPr defTabSz="914400"/>
              <a:t>‹#›</a:t>
            </a:fld>
            <a:endParaRPr lang="en-US" sz="1000" dirty="0">
              <a:solidFill>
                <a:srgbClr val="5555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12C46-15FC-46B6-9E82-E75097A9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98624D31-43A5-475A-80CF-332C9F6DCF35}" type="datetimeFigureOut">
              <a:rPr lang="en-US" dirty="0"/>
              <a:pPr defTabSz="91440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4FAB73BC-B049-4115-A692-8D63A059BFB8}" type="slidenum">
              <a:rPr lang="en-US" dirty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en-us/figures-at-a-glanc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en-us/figures-at-a-glanc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en-us/figures-at-a-glanc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sy/29-internally-displaced-people.html" TargetMode="External"/><Relationship Id="rId2" Type="http://schemas.openxmlformats.org/officeDocument/2006/relationships/hyperlink" Target="https://www.worldvision.org/refugees-news-stories/forced-to-flee-top-countries-refugees-coming-fr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al-displacement.org/countries/afghanist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liefweb.int/report/south-sudan/south-sudan-situation-regional-update-1-31-december-201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.co.ke/news/UN-expects-sharp-rise-in-Somalis-seeking-to-leave-Dadaab/1056-4361164-2bi6th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vision.org/health-news-stories/2014-ebola-virus-outbreak-facts" TargetMode="External"/><Relationship Id="rId2" Type="http://schemas.openxmlformats.org/officeDocument/2006/relationships/hyperlink" Target="http://data.unhcr.org/drc/regional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chart/8800/lebanon-has-by-far-the-most-refugees-per-capit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chart/20337/populations-of-forcibly-displaced-people-by-country-of-origi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5bwiSikR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5bwiSikRsI" TargetMode="Externa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ethRULYo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X0Db8L6Js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WTFG-x1dn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ECH%20330%20Take%20Home%20Quiz%20#3 - Immigration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qz.com/496220/photos-what-syrian-refugees-carry-in-their-bags-as-they-leave-their-lives-behind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XMkcZBvq7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FBBQ4Gocf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tatista.com/chart/20557/number-of-new-us-residents-from-travel-ban-countri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FiMmkIaWi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UPbu1RKNc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xdKyT2tsc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SO7cOiQkI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APY0MZFmM0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kHredDs-IY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86cPY8BiwI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Black" pitchFamily="34" charset="0"/>
              </a:rPr>
              <a:t>TECH 330 – February 13, 2020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09" y="1897270"/>
            <a:ext cx="10582382" cy="43382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Finish Up Home-Work –Play Activity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Current 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Immigration versus Migration of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Take home “QUIZ” Group 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5834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Week #5 – Class 2 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Immigration or Migration of Refugees?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 330 – technology and the global society </a:t>
            </a:r>
          </a:p>
          <a:p>
            <a:r>
              <a:rPr lang="en-US" dirty="0"/>
              <a:t>February 13, 2020</a:t>
            </a:r>
          </a:p>
        </p:txBody>
      </p:sp>
    </p:spTree>
    <p:extLst>
      <p:ext uri="{BB962C8B-B14F-4D97-AF65-F5344CB8AC3E}">
        <p14:creationId xmlns:p14="http://schemas.microsoft.com/office/powerpoint/2010/main" val="104044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3857"/>
            <a:ext cx="9608161" cy="7162634"/>
          </a:xfrm>
        </p:spPr>
      </p:pic>
    </p:spTree>
    <p:extLst>
      <p:ext uri="{BB962C8B-B14F-4D97-AF65-F5344CB8AC3E}">
        <p14:creationId xmlns:p14="http://schemas.microsoft.com/office/powerpoint/2010/main" val="59329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87" y="90861"/>
            <a:ext cx="8929316" cy="6687448"/>
          </a:xfrm>
        </p:spPr>
      </p:pic>
    </p:spTree>
    <p:extLst>
      <p:ext uri="{BB962C8B-B14F-4D97-AF65-F5344CB8AC3E}">
        <p14:creationId xmlns:p14="http://schemas.microsoft.com/office/powerpoint/2010/main" val="149726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654B-DB7E-4109-8BF7-141F64A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B9CFD4-4E40-44FA-BC80-82A563A4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76" y="177731"/>
            <a:ext cx="8551562" cy="6092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2E87E2-C759-4B15-887E-F7D87F854CCE}"/>
              </a:ext>
            </a:extLst>
          </p:cNvPr>
          <p:cNvSpPr/>
          <p:nvPr/>
        </p:nvSpPr>
        <p:spPr>
          <a:xfrm>
            <a:off x="1097280" y="6386731"/>
            <a:ext cx="8044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b="1" dirty="0"/>
              <a:t>www.statista.com/chart/18423/forcibly-displaced-worldwide-timeline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1573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D38EA-AE31-4211-9CE8-45BE7145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03" y="-1"/>
            <a:ext cx="8125097" cy="7270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6BE4E-5262-4423-95B4-D8D6CB4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30" y="0"/>
            <a:ext cx="5639394" cy="4801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hlinkClick r:id="rId3"/>
              </a:rPr>
              <a:t>https://www.unhcr.org/en-us/figures-at-a-glance.html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7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D38EA-AE31-4211-9CE8-45BE7145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2" y="-104504"/>
            <a:ext cx="8125097" cy="7270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6BE4E-5262-4423-95B4-D8D6CB4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30" y="0"/>
            <a:ext cx="5639394" cy="4801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hlinkClick r:id="rId3"/>
              </a:rPr>
              <a:t>https://www.unhcr.org/en-us/figures-at-a-glance.html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559" y="144920"/>
            <a:ext cx="3140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 the end of last year, 57 % of the world's refugees came from just three countries - Syria, Afghanistan and South Sudan.</a:t>
            </a:r>
          </a:p>
        </p:txBody>
      </p:sp>
      <p:sp>
        <p:nvSpPr>
          <p:cNvPr id="7" name="Oval 6"/>
          <p:cNvSpPr/>
          <p:nvPr/>
        </p:nvSpPr>
        <p:spPr>
          <a:xfrm>
            <a:off x="5765074" y="2107476"/>
            <a:ext cx="3420588" cy="20900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D38EA-AE31-4211-9CE8-45BE7145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8" y="-78378"/>
            <a:ext cx="8125097" cy="7270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6BE4E-5262-4423-95B4-D8D6CB4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30" y="0"/>
            <a:ext cx="5639394" cy="4801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hlinkClick r:id="rId3"/>
              </a:rPr>
              <a:t>https://www.unhcr.org/en-us/figures-at-a-glance.html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03" y="1303161"/>
            <a:ext cx="3549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Top Host Countries: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Turkey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Pakistan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Uganda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Sudan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Germany</a:t>
            </a:r>
          </a:p>
        </p:txBody>
      </p:sp>
      <p:sp>
        <p:nvSpPr>
          <p:cNvPr id="7" name="Oval 6"/>
          <p:cNvSpPr/>
          <p:nvPr/>
        </p:nvSpPr>
        <p:spPr>
          <a:xfrm>
            <a:off x="8125097" y="2029097"/>
            <a:ext cx="4214948" cy="33702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 rot="16200000">
            <a:off x="-4834164" y="185171"/>
            <a:ext cx="11101916" cy="692150"/>
          </a:xfrm>
        </p:spPr>
        <p:txBody>
          <a:bodyPr/>
          <a:lstStyle/>
          <a:p>
            <a:r>
              <a:rPr lang="en-US" dirty="0"/>
              <a:t>Refugee Crisis in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 rot="16200000">
            <a:off x="-4269013" y="312171"/>
            <a:ext cx="11101916" cy="438150"/>
          </a:xfrm>
        </p:spPr>
        <p:txBody>
          <a:bodyPr/>
          <a:lstStyle/>
          <a:p>
            <a:r>
              <a:rPr lang="en-US" dirty="0"/>
              <a:t>Numbers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9A4B92D-D905-480D-B49C-096C4F424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0"/>
          <a:stretch/>
        </p:blipFill>
        <p:spPr>
          <a:xfrm>
            <a:off x="1075092" y="264999"/>
            <a:ext cx="10568267" cy="65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591B-0309-4366-8D33-0B81C7EE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02" y="5603092"/>
            <a:ext cx="10519955" cy="5320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  <a:hlinkClick r:id="rId2"/>
              </a:rPr>
              <a:t>https://www.worldvision.org/refugees-news-stories/forced-to-flee-top-countries-refugees-coming-from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DF95-8904-4836-A0DE-1921F41A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612" y="450615"/>
            <a:ext cx="11094720" cy="53266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333333"/>
                </a:solidFill>
              </a:rPr>
              <a:t>To</a:t>
            </a:r>
            <a:r>
              <a:rPr lang="en-US" sz="2800" b="1" dirty="0">
                <a:solidFill>
                  <a:srgbClr val="333333"/>
                </a:solidFill>
              </a:rPr>
              <a:t>p 7 countries of origin that account for the most refugees in the world today. </a:t>
            </a:r>
            <a:r>
              <a:rPr lang="en-US" sz="2800" b="1" dirty="0">
                <a:solidFill>
                  <a:srgbClr val="FF0000"/>
                </a:solidFill>
              </a:rPr>
              <a:t>About 67% of today’s refugees come from the top five of these countries.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1. Syria — 6.7 million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Most of the 6.7 million Syrians who are currently refugees remain in the Middle East.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Turkey hosts 3.6 million, the largest number of refugees hosted by any country.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Syrian refugees are also in Lebanon, Jordan, and Iraq.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During 2018, 1.4 million refugees returned home to Syria.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Returnees face a daunting situation, including lack of infrastructure and services and danger from explosive devices.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</a:rPr>
              <a:t>About 6.2 million Syrians are still </a:t>
            </a:r>
            <a:r>
              <a:rPr lang="en-US" sz="2800" dirty="0">
                <a:solidFill>
                  <a:srgbClr val="00AC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displaced inside the country.</a:t>
            </a:r>
            <a:endParaRPr lang="en-US" sz="28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5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591C-7EDE-4BA1-AF7C-AAA46389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66465"/>
            <a:ext cx="10058400" cy="493824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2. Afghanistan — 2.7 million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Representing the second-largest refugee population in the world.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Pakistan hosts nearly 1.4 million, including some second- or third-generation Afghan refugees who have never lived in their home country.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Some have been forced to return home from neighboring countries, but increased violence in Afghanistan since 2015 has led to a new surge of asylum seekers.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As many as </a:t>
            </a:r>
            <a:r>
              <a:rPr lang="en-US" sz="2600" dirty="0">
                <a:solidFill>
                  <a:srgbClr val="00AC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2.6 million Afghans are displaced</a:t>
            </a:r>
            <a:r>
              <a:rPr lang="en-US" sz="2600" dirty="0">
                <a:solidFill>
                  <a:srgbClr val="333333"/>
                </a:solidFill>
              </a:rPr>
              <a:t> within the country due to conflict, drought, and other natural disasters.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0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84" y="-363529"/>
            <a:ext cx="5204923" cy="722152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9693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DF61-890B-4C80-9593-EEC22575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49048"/>
            <a:ext cx="10058400" cy="402336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3. South Sudan — 2.3 million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The protracted conflict in South Sudan is in its sixth year.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About </a:t>
            </a:r>
            <a:r>
              <a:rPr lang="en-US" sz="2600" dirty="0">
                <a:solidFill>
                  <a:srgbClr val="00AC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1.8 million people have been displaced</a:t>
            </a:r>
            <a:r>
              <a:rPr lang="en-US" sz="2600" dirty="0">
                <a:solidFill>
                  <a:srgbClr val="333333"/>
                </a:solidFill>
              </a:rPr>
              <a:t> within the country, in addition to 2.3 million who fled to neighboring countries.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An estimated 80% of the refugees are women and children. And about 50,000 of the children are orphaned or unaccompanied.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3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E036-F783-4062-8607-38E9D46A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124815"/>
            <a:ext cx="10502537" cy="40233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4. Myanmar – 1.1 million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About 1.1 million people who identify as members of the Rohingya ethnic group have fled their homes in western Myanmar’s Rakhine state.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As many as 700,000 relocated to Bangladesh since August 2017.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Aid agencies are struggling to adequately serve people who are dependent on aid, including those in local communities.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3032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84469-66CF-4A45-9243-8D99E2E4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738" y="1166465"/>
            <a:ext cx="10920548" cy="540850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5. Somalia — 900,000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Most Somali refugees have settled in Kenya, Ethiopia, or Yemen.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Some have lived in massive refugee camps for years.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About 100,000 have </a:t>
            </a:r>
            <a:r>
              <a:rPr lang="en-US" sz="2600" dirty="0">
                <a:solidFill>
                  <a:srgbClr val="00AC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returned to the country</a:t>
            </a:r>
            <a:r>
              <a:rPr lang="en-US" sz="2600" dirty="0">
                <a:solidFill>
                  <a:srgbClr val="333333"/>
                </a:solidFill>
              </a:rPr>
              <a:t> since June 2016, largely due to the Kenyan government’s intent to eventually close Dadaab, which at one time was the world’s largest refugee camp.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But the widespread humanitarian need continues as a result of conflict and recurring and severe drought inside Somalia.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Within Somalia, an estimated 2.6 million people are displaced because of insecurity.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6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7834-F89C-4BB7-A283-193D1EFF7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234" y="1192590"/>
            <a:ext cx="10058400" cy="5051455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6. Sudan — 725,000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An economic crisis in Sudan that began in 2018 has been exacerbated by escalating violence and insecurity that continues following the overthrow of the Sudanese government in April 2019.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Deteriorating conditions have led to displacement of about 1.9 million people within Sudan, along with about 725,000 people fleeing as refugees.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At the end of 2018, Sudan was hosting more than 1 million refugees from other conflict-torn countries including South Sudan and Eritrea.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DF11-89B8-4941-BE2B-A9021D19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105506"/>
            <a:ext cx="11155680" cy="402336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7. Democratic Republic of the Congo — 720,300 refugees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Conflict and food insecurity are driving people to flee the Democratic Republic of the Congo.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More than 2 million people were newly displaced in 2017 and 2018, and more than 700,000 people from the DRC </a:t>
            </a:r>
            <a:r>
              <a:rPr lang="en-US" sz="2600" dirty="0">
                <a:solidFill>
                  <a:srgbClr val="00AC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live in neighboring countries as refugees</a:t>
            </a:r>
            <a:r>
              <a:rPr lang="en-US" sz="2600" dirty="0">
                <a:solidFill>
                  <a:srgbClr val="333333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333333"/>
                </a:solidFill>
              </a:rPr>
              <a:t>Violence has also prevented containment of an </a:t>
            </a:r>
            <a:r>
              <a:rPr lang="en-US" sz="2600" dirty="0">
                <a:solidFill>
                  <a:srgbClr val="00AC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Ebola outbreak</a:t>
            </a:r>
            <a:r>
              <a:rPr lang="en-US" sz="2600" dirty="0">
                <a:solidFill>
                  <a:srgbClr val="333333"/>
                </a:solidFill>
              </a:rPr>
              <a:t> that started in May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763F-3022-4448-805C-024CA78E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78E53-28E4-483F-BF87-2AE20AD78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496" y="0"/>
            <a:ext cx="9625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1B309-9481-46FB-B631-E89D69FF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01" y="356293"/>
            <a:ext cx="9125203" cy="650170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4841-0892-47F5-B6EA-32D3A17EE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4890279" y="520452"/>
            <a:ext cx="11101916" cy="69215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Most Refugees </a:t>
            </a:r>
          </a:p>
          <a:p>
            <a:r>
              <a:rPr lang="en-US" b="1" dirty="0">
                <a:latin typeface="+mn-lt"/>
              </a:rPr>
              <a:t>per 1000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F70D7-9C2C-409D-8543-6ADFAE788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4974" y="67262"/>
            <a:ext cx="8419919" cy="438150"/>
          </a:xfrm>
        </p:spPr>
        <p:txBody>
          <a:bodyPr>
            <a:normAutofit fontScale="92500"/>
          </a:bodyPr>
          <a:lstStyle/>
          <a:p>
            <a:r>
              <a:rPr lang="en-US" b="0" dirty="0">
                <a:latin typeface="+mn-lt"/>
                <a:hlinkClick r:id="rId3"/>
              </a:rPr>
              <a:t>ht</a:t>
            </a:r>
            <a:r>
              <a:rPr lang="en-US" sz="1600" b="0" dirty="0">
                <a:latin typeface="+mn-lt"/>
                <a:hlinkClick r:id="rId3"/>
              </a:rPr>
              <a:t>tps://www.statista.com/chart/8800/lebanon-has-by-far-the-most-refugees-per-capita/</a:t>
            </a:r>
            <a:endParaRPr lang="en-US" sz="16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0503" y="2272937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3.7 Million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2377" y="3209108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1.2 Million</a:t>
            </a:r>
          </a:p>
        </p:txBody>
      </p:sp>
    </p:spTree>
    <p:extLst>
      <p:ext uri="{BB962C8B-B14F-4D97-AF65-F5344CB8AC3E}">
        <p14:creationId xmlns:p14="http://schemas.microsoft.com/office/powerpoint/2010/main" val="17539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FB9C5-7D86-4931-909C-EBCB048F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37" y="-208533"/>
            <a:ext cx="7066533" cy="70665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CE6FD-B76A-4A6B-828F-2C89E444DF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024" y="793750"/>
            <a:ext cx="3516520" cy="438150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+mn-lt"/>
                <a:hlinkClick r:id="rId3"/>
              </a:rPr>
              <a:t>https://www.statista.com/chart/20337/populations-of-forcibly-displaced-people-by-country-of-origin/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3140-7AB3-451A-ACE9-A9455323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does it mean to be a refugee? - </a:t>
            </a:r>
            <a:r>
              <a:rPr lang="en-US" sz="3200" dirty="0" err="1"/>
              <a:t>Benedetta</a:t>
            </a:r>
            <a:r>
              <a:rPr lang="en-US" sz="3200" dirty="0"/>
              <a:t> </a:t>
            </a:r>
            <a:r>
              <a:rPr lang="en-US" sz="3200" dirty="0" err="1"/>
              <a:t>Berti</a:t>
            </a:r>
            <a:r>
              <a:rPr lang="en-US" sz="3200" dirty="0"/>
              <a:t> and Evelien </a:t>
            </a:r>
            <a:r>
              <a:rPr lang="en-US" sz="3200" dirty="0" err="1"/>
              <a:t>Borgman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6D53-FF2C-4BA2-93D4-4DCEFABE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377" y="1318865"/>
            <a:ext cx="3387634" cy="418495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https://youtu.be/25bwiSikRsI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25bwiSikRs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8172" y="1737360"/>
            <a:ext cx="9039496" cy="5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Refugees Vs. Migrants – What's The Difference? </a:t>
            </a:r>
            <a:r>
              <a:rPr lang="en-US" sz="2000" b="1" dirty="0"/>
              <a:t>A+J September 8,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https://youtu.be/NethRULYorA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9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Current Event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46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1F4D-9B2D-4734-A8AC-479094B9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Refugees – What’s the World’s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319C-6524-442E-A6C2-E0EC9E7D4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https://youtu.be/KX0Db8L6Jso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46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'vital' role of mobile phones for refugees &amp; migrants </a:t>
            </a:r>
            <a:r>
              <a:rPr lang="en-US" b="1" dirty="0"/>
              <a:t>- </a:t>
            </a:r>
            <a:r>
              <a:rPr lang="en-US" sz="1800" b="1" dirty="0"/>
              <a:t>BBC News 9/7/2015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https://youtu.be/DWTFG-x1dnk</a:t>
            </a:r>
            <a:endParaRPr lang="en-US" dirty="0"/>
          </a:p>
          <a:p>
            <a:endParaRPr lang="en-US" dirty="0"/>
          </a:p>
          <a:p>
            <a:r>
              <a:rPr lang="en-US" dirty="0"/>
              <a:t>2 mins</a:t>
            </a:r>
          </a:p>
        </p:txBody>
      </p:sp>
    </p:spTree>
    <p:extLst>
      <p:ext uri="{BB962C8B-B14F-4D97-AF65-F5344CB8AC3E}">
        <p14:creationId xmlns:p14="http://schemas.microsoft.com/office/powerpoint/2010/main" val="3275790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7" y="286603"/>
            <a:ext cx="11545295" cy="1327512"/>
          </a:xfrm>
        </p:spPr>
        <p:txBody>
          <a:bodyPr>
            <a:normAutofit/>
          </a:bodyPr>
          <a:lstStyle/>
          <a:p>
            <a:r>
              <a:rPr lang="en-US" sz="3600" b="1" dirty="0">
                <a:hlinkClick r:id="rId2" action="ppaction://hlinkfile"/>
              </a:rPr>
              <a:t>Take Home Quiz #4 </a:t>
            </a:r>
            <a:r>
              <a:rPr lang="en-US" sz="3600" b="1" dirty="0"/>
              <a:t>– Sent via Email &amp; posted in Week #5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773140"/>
            <a:ext cx="10400306" cy="4095953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Step 1:  Please choose one of the following positions and then maintain that position in your responses.</a:t>
            </a:r>
          </a:p>
          <a:p>
            <a:r>
              <a:rPr lang="en-US" sz="2800" b="1" dirty="0"/>
              <a:t>Step 2:  Assume you are the USA as the host country / destination for immigrants / refugees that YOU represent in your responses.</a:t>
            </a:r>
            <a:endParaRPr lang="en-US" sz="2800" dirty="0"/>
          </a:p>
          <a:p>
            <a:r>
              <a:rPr lang="en-US" sz="2800" b="1" dirty="0"/>
              <a:t>Step 3:  Please provide complete answers these 5 questions.  One sentence responses are not considered a complete response.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5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2057-2BCC-4323-84E0-ED91D2737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058" y="411198"/>
            <a:ext cx="11076038" cy="56138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 1:  Please choose one of the following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1: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Immigration / Migration must be controlled, no matter what the circumstances, in order to maintain society.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Refugee Migration must be allowed through open borders by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stable countries than the country from which the refugees are fleeing.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Immigration must be allowed /capitalized on by host countries through creation of jobs and economic impacts for skilled migrants into all nations providing an improved standard of living for those fleeing their homeland.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4: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mankind (immigrant or refugee) must be allowed free movement and provided adequate support in transit and by final destination country, including healthcare, education, skills training and employment.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Position 5: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borders should be closed to those who do not provide an immediate, direct positive socio-economic impact to citizens of the hosting country.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3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F2057-2BCC-4323-84E0-ED91D2737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110" y="176980"/>
            <a:ext cx="11107858" cy="402272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Step 3:  Answer the following questions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What criteria would YOU want to see utilized to decide whether or not immigrants are allowed into your country?  Why?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Do YOU perceive your criteria detailed in your answer to question 1 to be controlling, monitoring, or enabling for those seeking opportunities?  Do these criteria protect your country’s citizens?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Does the same criteria in Answer 1 apply to refugees seeking asylum from war, terrorism, and poverty?  Please explain.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How will you explain / describe the recent migration events to your children?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What existing technologies could be utilized to assist YOU in applying your criteria to immigration?  What existing technology can be utilized to monitor / control and identify / find persons in migration status?  Would you use different technologies for refugees?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7643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do you take with you…??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http://qz.com/496220/photos-what-syrian-refugees-carry-in-their-bags-as-they-leave-their-lives-behind/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04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WHAT to give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As you are fleeing…</a:t>
            </a:r>
          </a:p>
          <a:p>
            <a:endParaRPr lang="en-US" sz="3200" b="1" dirty="0"/>
          </a:p>
          <a:p>
            <a:r>
              <a:rPr lang="en-US" sz="3200" b="1" dirty="0"/>
              <a:t>How do you decide what to carry-on with you when you reach an obstacle that requires you to choose among your most valued possessions?</a:t>
            </a:r>
          </a:p>
        </p:txBody>
      </p:sp>
    </p:spTree>
    <p:extLst>
      <p:ext uri="{BB962C8B-B14F-4D97-AF65-F5344CB8AC3E}">
        <p14:creationId xmlns:p14="http://schemas.microsoft.com/office/powerpoint/2010/main" val="146158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Immigration Wave: Will Europe Still Be Europe?  </a:t>
            </a:r>
            <a:r>
              <a:rPr lang="en-US" sz="2800" b="1" dirty="0"/>
              <a:t>CBN News September 2, 2015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https://youtu.be/tXMkcZBvq7U</a:t>
            </a:r>
            <a:endParaRPr lang="en-US" dirty="0"/>
          </a:p>
          <a:p>
            <a:endParaRPr lang="en-US" dirty="0"/>
          </a:p>
          <a:p>
            <a:r>
              <a:rPr lang="en-US" dirty="0"/>
              <a:t>5 mins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6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1F4D-9B2D-4734-A8AC-479094B9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How to solve the refugee crisis? – The Economist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319C-6524-442E-A6C2-E0EC9E7D4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https://youtu.be/EFBBQ4GocfI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85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91D0-A6BA-4425-83C6-3FB8B3B6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F1DC-FE30-4D78-A360-48F52698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1872239"/>
            <a:ext cx="1569720" cy="40233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https://www.statista.com/chart/20557/number-of-new-us-residents-from-travel-ban-countries/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29078-5329-4347-AC1A-F861F89F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46" y="-385354"/>
            <a:ext cx="7243354" cy="72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9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Current Event Topics….Round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1 is Due on March 31st…</a:t>
            </a:r>
          </a:p>
          <a:p>
            <a:r>
              <a:rPr lang="en-US" sz="4800" dirty="0"/>
              <a:t> - We will finalize topics in class by February 27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03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F7AE31-60E1-4FA1-9DA2-2F2EA361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23" y="-324394"/>
            <a:ext cx="7182394" cy="71823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6DEDD-B9C5-4375-BCD7-8287AFA0C9C1}"/>
              </a:ext>
            </a:extLst>
          </p:cNvPr>
          <p:cNvSpPr/>
          <p:nvPr/>
        </p:nvSpPr>
        <p:spPr>
          <a:xfrm>
            <a:off x="6096000" y="5650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https://www.statista.com/chart/20397/number-of-immigrants-apprehended-at-us-mexico-border-with-without-families/</a:t>
            </a:r>
          </a:p>
        </p:txBody>
      </p:sp>
    </p:spTree>
    <p:extLst>
      <p:ext uri="{BB962C8B-B14F-4D97-AF65-F5344CB8AC3E}">
        <p14:creationId xmlns:p14="http://schemas.microsoft.com/office/powerpoint/2010/main" val="235475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Turn in Home-Work – Play 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Turn in Take Home Quiz #4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Have a great weekend!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Tuesday – Defining American Culture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38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Refugee crisis in Hungary: how thousands spend the night at </a:t>
            </a:r>
            <a:r>
              <a:rPr lang="en-US" b="1" dirty="0" err="1">
                <a:latin typeface="+mn-lt"/>
              </a:rPr>
              <a:t>Keleti</a:t>
            </a:r>
            <a:r>
              <a:rPr lang="en-US" b="1" dirty="0">
                <a:latin typeface="+mn-lt"/>
              </a:rPr>
              <a:t> station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https://youtu.be/0FiMmkIaWig</a:t>
            </a:r>
            <a:endParaRPr lang="en-US" dirty="0"/>
          </a:p>
          <a:p>
            <a:r>
              <a:rPr lang="en-US" dirty="0"/>
              <a:t>4 mins</a:t>
            </a:r>
          </a:p>
        </p:txBody>
      </p:sp>
    </p:spTree>
    <p:extLst>
      <p:ext uri="{BB962C8B-B14F-4D97-AF65-F5344CB8AC3E}">
        <p14:creationId xmlns:p14="http://schemas.microsoft.com/office/powerpoint/2010/main" val="423565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great European immigration disaster - the third world pouring into Europe.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https://youtu.be/kUPbu1RKNcA</a:t>
            </a:r>
            <a:endParaRPr lang="en-US" dirty="0"/>
          </a:p>
          <a:p>
            <a:r>
              <a:rPr lang="en-US" dirty="0"/>
              <a:t>25 mins </a:t>
            </a:r>
          </a:p>
          <a:p>
            <a:r>
              <a:rPr lang="en-US" dirty="0"/>
              <a:t>view Mins 2-8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400" b="1" dirty="0"/>
              <a:t>ADDITIONAL MATERIALS FOR YOUR CONSIDERATION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93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Refugees cheered into Germany and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https://youtu.be/txdKyT2tscU</a:t>
            </a:r>
            <a:endParaRPr lang="en-US" dirty="0"/>
          </a:p>
          <a:p>
            <a:endParaRPr lang="en-US" dirty="0"/>
          </a:p>
          <a:p>
            <a:r>
              <a:rPr lang="en-US" dirty="0"/>
              <a:t>5 mins</a:t>
            </a:r>
          </a:p>
        </p:txBody>
      </p:sp>
    </p:spTree>
    <p:extLst>
      <p:ext uri="{BB962C8B-B14F-4D97-AF65-F5344CB8AC3E}">
        <p14:creationId xmlns:p14="http://schemas.microsoft.com/office/powerpoint/2010/main" val="561408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Dreaming of the UK: Europe’s Migrant Crisis </a:t>
            </a:r>
            <a:r>
              <a:rPr lang="en-US" sz="2400" b="1" dirty="0"/>
              <a:t>Changing World August 6, 2015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https://youtu.be/JSO7cOiQkIg</a:t>
            </a:r>
            <a:endParaRPr lang="en-US" dirty="0"/>
          </a:p>
          <a:p>
            <a:endParaRPr lang="en-US" dirty="0"/>
          </a:p>
          <a:p>
            <a:r>
              <a:rPr lang="en-US" dirty="0"/>
              <a:t>35 mins</a:t>
            </a:r>
          </a:p>
          <a:p>
            <a:endParaRPr lang="en-US" dirty="0"/>
          </a:p>
          <a:p>
            <a:pPr lvl="0">
              <a:buClr>
                <a:srgbClr val="E48312"/>
              </a:buClr>
            </a:pPr>
            <a:r>
              <a:rPr lang="en-US" sz="4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ADDITIONAL MATERIALS FOR YOUR CONSIDERATION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9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 Story: Migrants or refugees? </a:t>
            </a:r>
            <a:br>
              <a:rPr lang="en-US" b="1" dirty="0"/>
            </a:br>
            <a:r>
              <a:rPr lang="en-US" sz="1800" b="1" dirty="0"/>
              <a:t>Al Jazeera August 21, 2015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https://youtu.be/IAPY0MZFmM0</a:t>
            </a:r>
            <a:endParaRPr lang="en-US" dirty="0"/>
          </a:p>
          <a:p>
            <a:endParaRPr lang="en-US" dirty="0"/>
          </a:p>
          <a:p>
            <a:r>
              <a:rPr lang="en-US" dirty="0"/>
              <a:t>25 mins</a:t>
            </a:r>
          </a:p>
          <a:p>
            <a:pPr lvl="0">
              <a:buClr>
                <a:srgbClr val="E48312"/>
              </a:buClr>
            </a:pPr>
            <a:endParaRPr lang="en-US" sz="4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4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ADDITIONAL MATERIALS FOR YOUR CONSIDERATION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9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Immigration in Germany - The statistics | Made in Germany  - July 2,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https://youtu.be/5kHredDs-IY</a:t>
            </a:r>
            <a:endParaRPr lang="en-US" dirty="0"/>
          </a:p>
          <a:p>
            <a:endParaRPr lang="en-US" dirty="0"/>
          </a:p>
          <a:p>
            <a:r>
              <a:rPr lang="en-US" dirty="0"/>
              <a:t>2 mins</a:t>
            </a:r>
          </a:p>
          <a:p>
            <a:endParaRPr lang="en-US" dirty="0"/>
          </a:p>
          <a:p>
            <a:pPr lvl="0">
              <a:buClr>
                <a:srgbClr val="E48312"/>
              </a:buClr>
            </a:pPr>
            <a:r>
              <a:rPr lang="en-US" sz="4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ADDITIONAL MATERIALS FOR YOUR CONSIDERATION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97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Stirring Images of Syrian Boy’s Body Now Symbol of Europe’s Crisis </a:t>
            </a:r>
            <a:r>
              <a:rPr lang="en-US" sz="1800" b="1" dirty="0"/>
              <a:t>NBC Nightly News 9/2/2015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https://youtu.be/286cPY8BiwI</a:t>
            </a:r>
            <a:endParaRPr lang="en-US" dirty="0"/>
          </a:p>
          <a:p>
            <a:endParaRPr lang="en-US" dirty="0"/>
          </a:p>
          <a:p>
            <a:r>
              <a:rPr lang="en-US" dirty="0"/>
              <a:t>3 mins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92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5" y="0"/>
            <a:ext cx="5740841" cy="67498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1" y="309644"/>
            <a:ext cx="48577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3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48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f75dcc-8156-42e9-8464-b859d8ecd41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09951b3-fc8f-4806-910d-3e4fb908d68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a82dce3-abd4-492e-b5f1-864167faa3c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0a3c540-4a64-452a-9d38-641fd002fe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0b1d6c-ed18-4b73-bc43-92369059239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736</TotalTime>
  <Words>1598</Words>
  <Application>Microsoft Office PowerPoint</Application>
  <PresentationFormat>Widescreen</PresentationFormat>
  <Paragraphs>166</Paragraphs>
  <Slides>49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Impact</vt:lpstr>
      <vt:lpstr>Lucida Grande</vt:lpstr>
      <vt:lpstr>Times New Roman</vt:lpstr>
      <vt:lpstr>Wingdings</vt:lpstr>
      <vt:lpstr>Retrospect</vt:lpstr>
      <vt:lpstr>Basic</vt:lpstr>
      <vt:lpstr>2_Retrospect</vt:lpstr>
      <vt:lpstr>1_Retrospect</vt:lpstr>
      <vt:lpstr>TECH 330 – February 13, 2020</vt:lpstr>
      <vt:lpstr>PowerPoint Presentation</vt:lpstr>
      <vt:lpstr>Current Event Topics</vt:lpstr>
      <vt:lpstr>Current Event Topics….Round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#5 – Class 2  Immigration or Migration of Refugees?</vt:lpstr>
      <vt:lpstr>PowerPoint Presentation</vt:lpstr>
      <vt:lpstr>PowerPoint Presentation</vt:lpstr>
      <vt:lpstr>PowerPoint Presentation</vt:lpstr>
      <vt:lpstr>https://www.unhcr.org/en-us/figures-at-a-glance.html</vt:lpstr>
      <vt:lpstr>https://www.unhcr.org/en-us/figures-at-a-glance.html</vt:lpstr>
      <vt:lpstr>https://www.unhcr.org/en-us/figures-at-a-glance.html</vt:lpstr>
      <vt:lpstr>PowerPoint Presentation</vt:lpstr>
      <vt:lpstr>https://www.worldvision.org/refugees-news-stories/forced-to-flee-top-countries-refugees-coming-from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mean to be a refugee? - Benedetta Berti and Evelien Borgman</vt:lpstr>
      <vt:lpstr>Refugees Vs. Migrants – What's The Difference? A+J September 8, 2015</vt:lpstr>
      <vt:lpstr>Refugees – What’s the World’s Responsibility?</vt:lpstr>
      <vt:lpstr>The 'vital' role of mobile phones for refugees &amp; migrants - BBC News 9/7/2015</vt:lpstr>
      <vt:lpstr>Take Home Quiz #4 – Sent via Email &amp; posted in Week #5 folder</vt:lpstr>
      <vt:lpstr>PowerPoint Presentation</vt:lpstr>
      <vt:lpstr>PowerPoint Presentation</vt:lpstr>
      <vt:lpstr>What do you take with you…??</vt:lpstr>
      <vt:lpstr>Learning WHAT to give up </vt:lpstr>
      <vt:lpstr>Immigration Wave: Will Europe Still Be Europe?  CBN News September 2, 2015</vt:lpstr>
      <vt:lpstr>How to solve the refugee crisis? – The Economist</vt:lpstr>
      <vt:lpstr>PowerPoint Presentation</vt:lpstr>
      <vt:lpstr>PowerPoint Presentation</vt:lpstr>
      <vt:lpstr>Reminders</vt:lpstr>
      <vt:lpstr>Refugee crisis in Hungary: how thousands spend the night at Keleti station</vt:lpstr>
      <vt:lpstr>The great European immigration disaster - the third world pouring into Europe.</vt:lpstr>
      <vt:lpstr>Refugees cheered into Germany and Austria</vt:lpstr>
      <vt:lpstr>Dreaming of the UK: Europe’s Migrant Crisis Changing World August 6, 2015</vt:lpstr>
      <vt:lpstr>Inside Story: Migrants or refugees?  Al Jazeera August 21, 2015</vt:lpstr>
      <vt:lpstr>Immigration in Germany - The statistics | Made in Germany  - July 2, 2014</vt:lpstr>
      <vt:lpstr>Stirring Images of Syrian Boy’s Body Now Symbol of Europe’s Crisis NBC Nightly News 9/2/2015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or Migration of Refugees?</dc:title>
  <dc:creator>Cox, Robert F</dc:creator>
  <cp:lastModifiedBy>Benson, Annette K</cp:lastModifiedBy>
  <cp:revision>69</cp:revision>
  <cp:lastPrinted>2020-02-13T14:23:23Z</cp:lastPrinted>
  <dcterms:created xsi:type="dcterms:W3CDTF">2015-09-15T20:30:54Z</dcterms:created>
  <dcterms:modified xsi:type="dcterms:W3CDTF">2020-06-11T18:10:21Z</dcterms:modified>
</cp:coreProperties>
</file>