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29"/>
  </p:notesMasterIdLst>
  <p:handoutMasterIdLst>
    <p:handoutMasterId r:id="rId30"/>
  </p:handoutMasterIdLst>
  <p:sldIdLst>
    <p:sldId id="369" r:id="rId3"/>
    <p:sldId id="371" r:id="rId4"/>
    <p:sldId id="269" r:id="rId5"/>
    <p:sldId id="370" r:id="rId6"/>
    <p:sldId id="303" r:id="rId7"/>
    <p:sldId id="298" r:id="rId8"/>
    <p:sldId id="310" r:id="rId9"/>
    <p:sldId id="364" r:id="rId10"/>
    <p:sldId id="366" r:id="rId11"/>
    <p:sldId id="367" r:id="rId12"/>
    <p:sldId id="361" r:id="rId13"/>
    <p:sldId id="362" r:id="rId14"/>
    <p:sldId id="278" r:id="rId15"/>
    <p:sldId id="353" r:id="rId16"/>
    <p:sldId id="355" r:id="rId17"/>
    <p:sldId id="356" r:id="rId18"/>
    <p:sldId id="357" r:id="rId19"/>
    <p:sldId id="358" r:id="rId20"/>
    <p:sldId id="359" r:id="rId21"/>
    <p:sldId id="287" r:id="rId22"/>
    <p:sldId id="288" r:id="rId23"/>
    <p:sldId id="300" r:id="rId24"/>
    <p:sldId id="301" r:id="rId25"/>
    <p:sldId id="345" r:id="rId26"/>
    <p:sldId id="360" r:id="rId27"/>
    <p:sldId id="309" r:id="rId2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2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3F196F-B4B0-4506-B7FF-C6BD3AC5CE53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93E5DA-FF6B-4C04-A813-9411D873E0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21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61056C-DE37-4ADD-9B1B-35DC67BE594A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98313C-C9E0-4E38-8A1A-60BB54DE70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7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media/cinematic/video/5087329/talking-tech-facebook-at-10-addictive-annoying-essential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sat.ly/1nzlUC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x6zkpFk77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WTFG-x1dn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2015/11/03/health/teens-tweens-media-screen-use-report/index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910" indent="-2918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7555" indent="-23351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4576" indent="-23351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01599" indent="-23351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8621" indent="-2335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5642" indent="-2335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02664" indent="-2335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9686" indent="-2335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85746FD-F51E-49C2-826D-4FA0814701E3}" type="slidenum">
              <a:rPr lang="en-US" sz="1200"/>
              <a:pPr/>
              <a:t>3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http://www.usatoday.com/media/cinematic/video/5087329/talking-tech-facebook-at-10-addictive-annoying-essential/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313C-C9E0-4E38-8A1A-60BB54DE70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3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http://usat.ly/1nzlUCs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313C-C9E0-4E38-8A1A-60BB54DE70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7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https://youtu.be/Px6zkpFk77Y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313C-C9E0-4E38-8A1A-60BB54DE70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https://youtu.be/DWTFG-x1dnk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313C-C9E0-4E38-8A1A-60BB54DE70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http://www.cnn.com/2015/11/03/health/teens-tweens-media-screen-use-report/index.html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313C-C9E0-4E38-8A1A-60BB54DE70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2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thl_large_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z="1400" b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BA61B4C-C208-4877-805B-FC3739B52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9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4C4D5-EEDB-4C87-A84F-2FC120AAFB3A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4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9D373-6827-461D-87DC-1601FCE99E68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7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B162-364D-4FDC-A53D-763CFBEFBB0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6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4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4500" spc="-2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/>
          <a:lstStyle>
            <a:lvl1pPr marL="0" indent="0" algn="l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A366A9-BA76-4C50-A6F8-47229E7492E4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BACDF7-8E95-4447-A175-46EFEBA8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3038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75" b="1"/>
            </a:lvl1pPr>
            <a:lvl2pPr>
              <a:defRPr sz="1575" b="1"/>
            </a:lvl2pPr>
            <a:lvl3pPr>
              <a:defRPr sz="1575" b="1"/>
            </a:lvl3pPr>
            <a:lvl4pPr>
              <a:defRPr sz="1575" b="1"/>
            </a:lvl4pPr>
            <a:lvl5pPr>
              <a:defRPr sz="1575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1B41B3-D5B8-4502-960D-EC8C6956C40F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6F2057-2BCC-4323-84E0-ED91D2737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49A605-FE9C-4802-981B-1C44866BC33B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C8E2A7-774A-406A-AD45-D347CCC3A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C0D4FB-CA21-4DE8-81DB-C0C006CB8DC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CD853-D830-44B4-995C-682C28D59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2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ternate slide with graphic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6" y="6075363"/>
            <a:ext cx="13684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40"/>
          <p:cNvSpPr/>
          <p:nvPr/>
        </p:nvSpPr>
        <p:spPr>
          <a:xfrm>
            <a:off x="0" y="127000"/>
            <a:ext cx="9144000" cy="744538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013">
              <a:solidFill>
                <a:srgbClr val="FFFFFF"/>
              </a:solidFill>
            </a:endParaRPr>
          </a:p>
        </p:txBody>
      </p:sp>
      <p:sp>
        <p:nvSpPr>
          <p:cNvPr id="5" name="Shape 41"/>
          <p:cNvSpPr/>
          <p:nvPr/>
        </p:nvSpPr>
        <p:spPr>
          <a:xfrm>
            <a:off x="0" y="0"/>
            <a:ext cx="9144000" cy="120650"/>
          </a:xfrm>
          <a:prstGeom prst="rect">
            <a:avLst/>
          </a:prstGeom>
          <a:solidFill>
            <a:srgbClr val="B1810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013">
              <a:solidFill>
                <a:srgbClr val="FFFFFF"/>
              </a:solidFill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0" y="138113"/>
            <a:ext cx="9144000" cy="741362"/>
            <a:chOff x="0" y="0"/>
            <a:chExt cx="9144000" cy="741151"/>
          </a:xfrm>
        </p:grpSpPr>
        <p:sp>
          <p:nvSpPr>
            <p:cNvPr id="7" name="Shape 42"/>
            <p:cNvSpPr/>
            <p:nvPr/>
          </p:nvSpPr>
          <p:spPr>
            <a:xfrm>
              <a:off x="0" y="0"/>
              <a:ext cx="9144000" cy="7411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sz="1013">
                <a:solidFill>
                  <a:srgbClr val="000000"/>
                </a:solidFill>
              </a:endParaRPr>
            </a:p>
          </p:txBody>
        </p:sp>
        <p:pic>
          <p:nvPicPr>
            <p:cNvPr id="8" name="image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7" t="26563" r="33357" b="59064"/>
            <a:stretch>
              <a:fillRect/>
            </a:stretch>
          </p:blipFill>
          <p:spPr bwMode="auto">
            <a:xfrm>
              <a:off x="0" y="0"/>
              <a:ext cx="9144001" cy="74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9" name="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27000"/>
            <a:ext cx="744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367129" y="1608138"/>
            <a:ext cx="8326020" cy="5249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9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8644" indent="-321469">
              <a:lnSpc>
                <a:spcPct val="100000"/>
              </a:lnSpc>
              <a:spcBef>
                <a:spcPts val="169"/>
              </a:spcBef>
              <a:buSzPct val="100000"/>
              <a:buChar char="•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1525" indent="-257175">
              <a:lnSpc>
                <a:spcPct val="100000"/>
              </a:lnSpc>
              <a:spcBef>
                <a:spcPts val="169"/>
              </a:spcBef>
              <a:buSzPct val="100000"/>
              <a:buChar char="–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indent="-257175">
              <a:lnSpc>
                <a:spcPct val="100000"/>
              </a:lnSpc>
              <a:spcBef>
                <a:spcPts val="169"/>
              </a:spcBef>
              <a:buSzPct val="100000"/>
              <a:buChar char="•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5875" indent="-257175">
              <a:lnSpc>
                <a:spcPct val="100000"/>
              </a:lnSpc>
              <a:spcBef>
                <a:spcPts val="169"/>
              </a:spcBef>
              <a:buSzPct val="100000"/>
              <a:buChar char="»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15537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63FF5-C6E6-4554-B8D6-0F6EC425592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2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C9025-DD64-4CC2-9C27-82D1EA7366A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7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AE2DF-1746-46B9-950C-913F7BD105D6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1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AAF6D-9D09-4E2E-A98D-88E704EE1B8C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0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7C0C-85DB-40B3-83F1-777A3CD75ABB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FF614-598E-411D-9C8E-891D3439F9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6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E4EF6-11FC-48AF-9469-44D353E5092A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3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13C4-76F4-4234-BB0E-C43F7FC4E4A6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9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8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3A4483C-8D84-46C3-8139-16C3B53D54ED}" type="slidenum">
              <a:rPr lang="en-US">
                <a:solidFill>
                  <a:srgbClr val="5E574E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5E574E"/>
              </a:solidFill>
            </a:endParaRPr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6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7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40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5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40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E767854-E039-4F7E-BF58-DA6E1D05F9D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6" y="6459540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506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9" y="6459540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91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DE12C46-15FC-46B6-9E82-E75097A9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74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hdr="0" dt="0"/>
  <p:txStyles>
    <p:titleStyle>
      <a:lvl1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kern="1200" spc="-28">
          <a:solidFill>
            <a:srgbClr val="404040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51197" indent="-51197" algn="l" defTabSz="514350" rtl="0" eaLnBrk="0" fontAlgn="base" hangingPunct="0">
        <a:lnSpc>
          <a:spcPct val="90000"/>
        </a:lnSpc>
        <a:spcBef>
          <a:spcPts val="675"/>
        </a:spcBef>
        <a:spcAft>
          <a:spcPts val="1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125" kern="1200">
          <a:solidFill>
            <a:srgbClr val="404040"/>
          </a:solidFill>
          <a:latin typeface="+mn-lt"/>
          <a:ea typeface="+mn-ea"/>
          <a:cs typeface="+mn-cs"/>
        </a:defRPr>
      </a:lvl1pPr>
      <a:lvl2pPr marL="215504" indent="-102394" algn="l" defTabSz="514350" rtl="0" eaLnBrk="0" fontAlgn="base" hangingPunct="0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anose="020F0502020204030204" pitchFamily="34" charset="0"/>
        <a:buChar char="◦"/>
        <a:defRPr sz="975" kern="1200">
          <a:solidFill>
            <a:srgbClr val="404040"/>
          </a:solidFill>
          <a:latin typeface="+mn-lt"/>
          <a:ea typeface="+mn-ea"/>
          <a:cs typeface="+mn-cs"/>
        </a:defRPr>
      </a:lvl2pPr>
      <a:lvl3pPr marL="317897" indent="-102394" algn="l" defTabSz="514350" rtl="0" eaLnBrk="0" fontAlgn="base" hangingPunct="0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anose="020F0502020204030204" pitchFamily="34" charset="0"/>
        <a:buChar char="◦"/>
        <a:defRPr sz="750" kern="1200">
          <a:solidFill>
            <a:srgbClr val="404040"/>
          </a:solidFill>
          <a:latin typeface="+mn-lt"/>
          <a:ea typeface="+mn-ea"/>
          <a:cs typeface="+mn-cs"/>
        </a:defRPr>
      </a:lvl3pPr>
      <a:lvl4pPr marL="421481" indent="-102394" algn="l" defTabSz="514350" rtl="0" eaLnBrk="0" fontAlgn="base" hangingPunct="0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anose="020F0502020204030204" pitchFamily="34" charset="0"/>
        <a:buChar char="◦"/>
        <a:defRPr sz="750" kern="1200">
          <a:solidFill>
            <a:srgbClr val="404040"/>
          </a:solidFill>
          <a:latin typeface="+mn-lt"/>
          <a:ea typeface="+mn-ea"/>
          <a:cs typeface="+mn-cs"/>
        </a:defRPr>
      </a:lvl4pPr>
      <a:lvl5pPr marL="523875" indent="-102394" algn="l" defTabSz="514350" rtl="0" eaLnBrk="0" fontAlgn="base" hangingPunct="0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anose="020F0502020204030204" pitchFamily="34" charset="0"/>
        <a:buChar char="◦"/>
        <a:defRPr sz="750" kern="1200">
          <a:solidFill>
            <a:srgbClr val="404040"/>
          </a:solidFill>
          <a:latin typeface="+mn-lt"/>
          <a:ea typeface="+mn-ea"/>
          <a:cs typeface="+mn-cs"/>
        </a:defRPr>
      </a:lvl5pPr>
      <a:lvl6pPr marL="618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31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43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56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WTFG-x1dnk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2015/11/03/health/teens-tweens-media-screen-use-report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bes.com/sites/alicegwalton/2017/06/30/a-run-down-of-social-medias-effects-on-our-mental-health/#6aab50532e5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2017/01/12/health/girls-social-media-self-image-partner/index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usat.ly/1rPDhG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dontwasteyourtime.co.uk/social-network/infographic-maslows-hierarchy-of-needs-the-social-media-that-fulfill-em-infographic/#sthash.u3KMaP1k.dpu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media/cinematic/video/5087329/talking-tech-facebook-at-10-addictive-annoying-essentia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x6zkpFk77Y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 – February 21, 2019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92441" cy="46312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/>
              <a:t>Test #1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/>
              <a:t>Follow –up on </a:t>
            </a:r>
            <a:r>
              <a:rPr lang="en-US" sz="4000" b="1" i="1" dirty="0" smtClean="0"/>
              <a:t>Defining American Culture 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/>
              <a:t>Social </a:t>
            </a:r>
            <a:r>
              <a:rPr lang="en-US" sz="4000" b="1" dirty="0"/>
              <a:t>Media and Global Perspectives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In-Class </a:t>
            </a:r>
            <a:r>
              <a:rPr lang="en-US" sz="4000" b="1" dirty="0" smtClean="0"/>
              <a:t>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/>
              <a:t>Current Events Topics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/>
              <a:t>Turn in Materials</a:t>
            </a:r>
            <a:endParaRPr lang="en-US" sz="4000" b="1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9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78800" cy="1143000"/>
          </a:xfrm>
        </p:spPr>
        <p:txBody>
          <a:bodyPr/>
          <a:lstStyle/>
          <a:p>
            <a:r>
              <a:rPr lang="en-US" sz="3200" b="1" dirty="0"/>
              <a:t>The 'vital' role of mobile phones for refugees &amp; migrants - BBC News</a:t>
            </a:r>
            <a:endParaRPr lang="en-US" sz="3200" dirty="0"/>
          </a:p>
        </p:txBody>
      </p:sp>
      <p:pic>
        <p:nvPicPr>
          <p:cNvPr id="5" name="Onlinemedien 4">
            <a:hlinkClick r:id="" action="ppaction://media"/>
            <a:extLst>
              <a:ext uri="{FF2B5EF4-FFF2-40B4-BE49-F238E27FC236}">
                <a16:creationId xmlns:a16="http://schemas.microsoft.com/office/drawing/2014/main" id="{263E9644-7A3B-43D5-A1E0-AE65263903C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0804" y="1743075"/>
            <a:ext cx="8700796" cy="48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/>
              <a:t>CNN – Social Media &amp; Teens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5E574E"/>
              </a:solidFill>
            </a:endParaRPr>
          </a:p>
        </p:txBody>
      </p:sp>
      <p:pic>
        <p:nvPicPr>
          <p:cNvPr id="5" name="Grafik 4">
            <a:hlinkClick r:id="rId3"/>
            <a:extLst>
              <a:ext uri="{FF2B5EF4-FFF2-40B4-BE49-F238E27FC236}">
                <a16:creationId xmlns:a16="http://schemas.microsoft.com/office/drawing/2014/main" id="{E6284C7B-1A50-486D-A405-B1F988663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7" y="1881285"/>
            <a:ext cx="7685286" cy="43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Forbes – Social Media &amp;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78800" cy="41719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https://www.forbes.com/sites/alicegwalton/2017/06/30/a-run-down-of-social-medias-effects-on-our-mental-health/#6aab50532e5a</a:t>
            </a:r>
            <a:endParaRPr lang="en-US" sz="2000" dirty="0"/>
          </a:p>
          <a:p>
            <a:endParaRPr lang="en-US" sz="2000" b="1" dirty="0"/>
          </a:p>
          <a:p>
            <a:r>
              <a:rPr lang="en-US" sz="2000" b="1" dirty="0"/>
              <a:t>It’s addictive </a:t>
            </a:r>
          </a:p>
          <a:p>
            <a:r>
              <a:rPr lang="en-US" sz="2000" b="1" dirty="0"/>
              <a:t>It triggers more sadness, less well-being</a:t>
            </a:r>
          </a:p>
          <a:p>
            <a:r>
              <a:rPr lang="en-US" sz="2000" b="1" dirty="0"/>
              <a:t>Comparing our lives with others is mentally unhealthy</a:t>
            </a:r>
          </a:p>
          <a:p>
            <a:r>
              <a:rPr lang="en-US" sz="2000" b="1" dirty="0"/>
              <a:t>It can lead to jealousy—and a vicious cycle</a:t>
            </a:r>
          </a:p>
          <a:p>
            <a:r>
              <a:rPr lang="en-US" sz="2000" b="1" dirty="0"/>
              <a:t>We get caught in the delusion of thinking it will help</a:t>
            </a:r>
          </a:p>
          <a:p>
            <a:r>
              <a:rPr lang="en-US" sz="2000" b="1" dirty="0"/>
              <a:t>More friends on social doesn’t mean you’re more social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93C8BF-8A6E-44C5-BA24-36674484E89A}" type="slidenum">
              <a:rPr lang="en-US" sz="1800" smtClean="0">
                <a:solidFill>
                  <a:srgbClr val="5E574E"/>
                </a:solidFill>
                <a:latin typeface="Arial" charset="0"/>
              </a:rPr>
              <a:pPr/>
              <a:t>13</a:t>
            </a:fld>
            <a:endParaRPr lang="en-US" sz="1800" dirty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dirty="0"/>
              <a:t>How does IT and Social Media IMPACT Global Perceptions?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620000" cy="4171950"/>
          </a:xfrm>
        </p:spPr>
        <p:txBody>
          <a:bodyPr numCol="2"/>
          <a:lstStyle/>
          <a:p>
            <a:pPr>
              <a:lnSpc>
                <a:spcPct val="90000"/>
              </a:lnSpc>
            </a:pPr>
            <a:r>
              <a:rPr lang="en-US" sz="2800" b="1" dirty="0"/>
              <a:t>Maturation Process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Exposure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Cultural understanding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Multi-national teams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Multi-cultural projects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Trust through experience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Better sense of history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WOW! Factor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Technology Transfer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Learning Opportunity</a:t>
            </a:r>
          </a:p>
        </p:txBody>
      </p:sp>
    </p:spTree>
    <p:extLst>
      <p:ext uri="{BB962C8B-B14F-4D97-AF65-F5344CB8AC3E}">
        <p14:creationId xmlns:p14="http://schemas.microsoft.com/office/powerpoint/2010/main" val="8392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FF614-598E-411D-9C8E-891D3439F9AE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CBC27E-A58C-4C93-8778-7A04C88DA3B8}"/>
              </a:ext>
            </a:extLst>
          </p:cNvPr>
          <p:cNvSpPr txBox="1">
            <a:spLocks/>
          </p:cNvSpPr>
          <p:nvPr/>
        </p:nvSpPr>
        <p:spPr>
          <a:xfrm>
            <a:off x="406400" y="609600"/>
            <a:ext cx="82296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3600" kern="0" dirty="0" smtClean="0"/>
              <a:t>Group Discussion: </a:t>
            </a:r>
            <a:r>
              <a:rPr lang="en-US" sz="3600" kern="0" dirty="0"/>
              <a:t>Social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981" y="16764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i="1" dirty="0" smtClean="0"/>
              <a:t>What headline did you Choose? (February </a:t>
            </a:r>
            <a:r>
              <a:rPr lang="en-US" sz="2000" b="1" i="1" dirty="0"/>
              <a:t>14 </a:t>
            </a:r>
            <a:r>
              <a:rPr lang="en-US" sz="2000" b="1" i="1" dirty="0" smtClean="0"/>
              <a:t>to </a:t>
            </a:r>
            <a:r>
              <a:rPr lang="en-US" sz="2000" b="1" i="1" dirty="0"/>
              <a:t>February </a:t>
            </a:r>
            <a:r>
              <a:rPr lang="en-US" sz="2000" b="1" i="1" dirty="0" smtClean="0"/>
              <a:t>20</a:t>
            </a:r>
            <a:r>
              <a:rPr lang="en-US" sz="2000" b="1" i="1" baseline="30000" dirty="0" smtClean="0"/>
              <a:t>th</a:t>
            </a:r>
            <a:r>
              <a:rPr lang="en-US" sz="2000" b="1" i="1" dirty="0" smtClean="0"/>
              <a:t>)</a:t>
            </a:r>
            <a:endParaRPr lang="en-US" sz="2000" dirty="0"/>
          </a:p>
          <a:p>
            <a:r>
              <a:rPr lang="en-US" sz="2000" b="1" i="1" dirty="0"/>
              <a:t> </a:t>
            </a:r>
            <a:endParaRPr lang="en-US" sz="2000" dirty="0"/>
          </a:p>
          <a:p>
            <a:pPr lvl="0"/>
            <a:r>
              <a:rPr lang="en-US" sz="2000" b="1" i="1" dirty="0"/>
              <a:t>Did you utilize social media to follow the commentary on this headline? Is the story portrayed the same on News Media as it is on Social Media?</a:t>
            </a:r>
            <a:endParaRPr lang="en-US" sz="2000" dirty="0"/>
          </a:p>
          <a:p>
            <a:r>
              <a:rPr lang="en-US" sz="2000" b="1" i="1" dirty="0"/>
              <a:t> </a:t>
            </a:r>
            <a:endParaRPr lang="en-US" sz="2000" dirty="0"/>
          </a:p>
          <a:p>
            <a:pPr lvl="0"/>
            <a:r>
              <a:rPr lang="en-US" sz="2000" b="1" i="1" dirty="0"/>
              <a:t>Which forms of social media were utilized to get the news headline broadly communicated?  Shared, liked, comments, tweets, etc…</a:t>
            </a:r>
            <a:endParaRPr lang="en-US" sz="2000" dirty="0"/>
          </a:p>
          <a:p>
            <a:r>
              <a:rPr lang="en-US" sz="2000" b="1" i="1" dirty="0"/>
              <a:t> </a:t>
            </a:r>
            <a:endParaRPr lang="en-US" sz="2000" dirty="0"/>
          </a:p>
          <a:p>
            <a:pPr lvl="0"/>
            <a:r>
              <a:rPr lang="en-US" sz="2000" b="1" i="1" dirty="0"/>
              <a:t>Which form of media are you more inclined to trust; your chosen social media platform or the news agencies? Why?</a:t>
            </a:r>
            <a:endParaRPr lang="en-US" sz="2000" dirty="0"/>
          </a:p>
          <a:p>
            <a:r>
              <a:rPr lang="en-US" sz="2000" b="1" i="1" dirty="0"/>
              <a:t> </a:t>
            </a:r>
            <a:endParaRPr lang="en-US" sz="2000" dirty="0"/>
          </a:p>
          <a:p>
            <a:pPr lvl="0"/>
            <a:r>
              <a:rPr lang="en-US" sz="2000" b="1" i="1" dirty="0"/>
              <a:t>What social media APPs are on your mobile phone device?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18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this…</a:t>
            </a:r>
            <a:br>
              <a:rPr lang="en-US" dirty="0"/>
            </a:br>
            <a:r>
              <a:rPr lang="en-US" dirty="0"/>
              <a:t>IT and Social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Information is POWER….</a:t>
            </a:r>
          </a:p>
          <a:p>
            <a:r>
              <a:rPr lang="en-US" sz="3600" dirty="0"/>
              <a:t>Control of Information</a:t>
            </a:r>
          </a:p>
          <a:p>
            <a:pPr lvl="1"/>
            <a:r>
              <a:rPr lang="en-US" dirty="0"/>
              <a:t>those who control information have power</a:t>
            </a:r>
          </a:p>
          <a:p>
            <a:r>
              <a:rPr lang="en-US" sz="3600" dirty="0"/>
              <a:t>Control of Expectations</a:t>
            </a:r>
          </a:p>
          <a:p>
            <a:pPr lvl="1"/>
            <a:r>
              <a:rPr lang="en-US" dirty="0"/>
              <a:t>Unaware of what we are missing</a:t>
            </a:r>
          </a:p>
          <a:p>
            <a:pPr lvl="1"/>
            <a:r>
              <a:rPr lang="en-US" dirty="0"/>
              <a:t>We remain content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this…</a:t>
            </a:r>
            <a:br>
              <a:rPr lang="en-US" dirty="0"/>
            </a:br>
            <a:r>
              <a:rPr lang="en-US" dirty="0"/>
              <a:t>IT and Social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5" y="1714500"/>
            <a:ext cx="8178800" cy="417195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Information is POWER….</a:t>
            </a:r>
          </a:p>
          <a:p>
            <a:r>
              <a:rPr lang="en-US" sz="3600" dirty="0"/>
              <a:t>Use of media for good things</a:t>
            </a:r>
          </a:p>
          <a:p>
            <a:pPr lvl="1"/>
            <a:r>
              <a:rPr lang="en-US" dirty="0"/>
              <a:t>Better understanding, etc…</a:t>
            </a:r>
          </a:p>
          <a:p>
            <a:pPr lvl="1"/>
            <a:r>
              <a:rPr lang="en-US" dirty="0"/>
              <a:t>Aligning principles</a:t>
            </a:r>
          </a:p>
          <a:p>
            <a:pPr lvl="2"/>
            <a:r>
              <a:rPr lang="en-US" dirty="0"/>
              <a:t>e.g., </a:t>
            </a:r>
            <a:r>
              <a:rPr lang="en-US" i="1" dirty="0"/>
              <a:t>Arab Spring </a:t>
            </a:r>
            <a:r>
              <a:rPr lang="en-US" dirty="0"/>
              <a:t>Activities</a:t>
            </a:r>
          </a:p>
          <a:p>
            <a:r>
              <a:rPr lang="en-US" sz="3600" dirty="0"/>
              <a:t>Use of media for bad things</a:t>
            </a:r>
          </a:p>
          <a:p>
            <a:pPr lvl="1"/>
            <a:r>
              <a:rPr lang="en-US" dirty="0"/>
              <a:t>Control by fear = terrorism</a:t>
            </a:r>
          </a:p>
          <a:p>
            <a:pPr lvl="1"/>
            <a:r>
              <a:rPr lang="en-US" dirty="0"/>
              <a:t>Mass exposure of actions to drive fear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this…</a:t>
            </a:r>
            <a:br>
              <a:rPr lang="en-US" dirty="0"/>
            </a:br>
            <a:r>
              <a:rPr lang="en-US" dirty="0"/>
              <a:t>IT and Social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5" y="1714500"/>
            <a:ext cx="8178800" cy="4171950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Mass exposure of actions ….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Why have TV networks refused to show the antics of sports fans running on the field?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this…</a:t>
            </a:r>
            <a:br>
              <a:rPr lang="en-US" dirty="0"/>
            </a:br>
            <a:r>
              <a:rPr lang="en-US" dirty="0"/>
              <a:t>IT and Social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How has technologies like Skype changed “OUR” perception of the world?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How has social media such as Facebook changed “YOUR” perception of the world?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4381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Consider this…</a:t>
            </a:r>
            <a:br>
              <a:rPr lang="en-US" dirty="0"/>
            </a:br>
            <a:r>
              <a:rPr lang="en-US" dirty="0"/>
              <a:t>IT and Social Media </a:t>
            </a:r>
          </a:p>
        </p:txBody>
      </p:sp>
    </p:spTree>
    <p:extLst>
      <p:ext uri="{BB962C8B-B14F-4D97-AF65-F5344CB8AC3E}">
        <p14:creationId xmlns:p14="http://schemas.microsoft.com/office/powerpoint/2010/main" val="6677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#1 Feedback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752600"/>
            <a:ext cx="3429000" cy="43436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this…</a:t>
            </a:r>
            <a:br>
              <a:rPr lang="en-US" dirty="0"/>
            </a:br>
            <a:r>
              <a:rPr lang="en-US" dirty="0"/>
              <a:t>IT and Social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How has technologies like Skype changed “OUR” perception of the world?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How has social media such as Facebook changed “YOUR” perception of the world?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5E574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4381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Consider this…</a:t>
            </a:r>
            <a:br>
              <a:rPr lang="en-US" dirty="0"/>
            </a:br>
            <a:r>
              <a:rPr lang="en-US" dirty="0"/>
              <a:t>IT and Social Media </a:t>
            </a:r>
          </a:p>
        </p:txBody>
      </p:sp>
    </p:spTree>
    <p:extLst>
      <p:ext uri="{BB962C8B-B14F-4D97-AF65-F5344CB8AC3E}">
        <p14:creationId xmlns:p14="http://schemas.microsoft.com/office/powerpoint/2010/main" val="38665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29600" cy="990600"/>
          </a:xfrm>
        </p:spPr>
        <p:txBody>
          <a:bodyPr/>
          <a:lstStyle/>
          <a:p>
            <a:r>
              <a:rPr lang="en-US" dirty="0"/>
              <a:t>Social Media / News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access to information affect TRUST?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29600" cy="990600"/>
          </a:xfrm>
        </p:spPr>
        <p:txBody>
          <a:bodyPr/>
          <a:lstStyle/>
          <a:p>
            <a:r>
              <a:rPr lang="en-US" dirty="0"/>
              <a:t>Social Media / News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access to other people’s OPINIONS affect TRUST?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 for Week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your Defining American Culture Assignments</a:t>
            </a:r>
          </a:p>
          <a:p>
            <a:r>
              <a:rPr lang="en-US" dirty="0" smtClean="0"/>
              <a:t>Turn in your Social Media In-class Assignments</a:t>
            </a:r>
          </a:p>
          <a:p>
            <a:endParaRPr lang="en-US" dirty="0"/>
          </a:p>
          <a:p>
            <a:r>
              <a:rPr lang="en-US" b="1" dirty="0" smtClean="0"/>
              <a:t>NEXT WEEK:</a:t>
            </a:r>
          </a:p>
          <a:p>
            <a:pPr lvl="1"/>
            <a:r>
              <a:rPr lang="en-US" i="1" dirty="0" smtClean="0"/>
              <a:t>Global Cyber Security </a:t>
            </a:r>
            <a:r>
              <a:rPr lang="en-US" dirty="0" smtClean="0"/>
              <a:t>– Professor Ngambeki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29600" cy="1143000"/>
          </a:xfrm>
        </p:spPr>
        <p:txBody>
          <a:bodyPr/>
          <a:lstStyle/>
          <a:p>
            <a:r>
              <a:rPr lang="en-US" dirty="0"/>
              <a:t>Social Media and Self-Image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http://www.cnn.com/2017/01/12/health/girls-social-media-self-image-partner/index.html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6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Profiles </a:t>
            </a:r>
            <a:r>
              <a:rPr lang="en-US" sz="1000" dirty="0"/>
              <a:t>(2 minutes)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Scammers copying Facebook profiles for ransom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9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78" y="207916"/>
            <a:ext cx="6513622" cy="1371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b="1" dirty="0"/>
              <a:t> </a:t>
            </a:r>
            <a:br>
              <a:rPr lang="en-US" b="1" dirty="0"/>
            </a:br>
            <a:r>
              <a:rPr lang="en-US" sz="3100" b="1" dirty="0"/>
              <a:t>Global IT and Social Media</a:t>
            </a:r>
            <a:br>
              <a:rPr lang="en-US" sz="3100" b="1" dirty="0"/>
            </a:br>
            <a:r>
              <a:rPr lang="en-US" sz="3100" b="1" dirty="0"/>
              <a:t>TECH 330 – </a:t>
            </a:r>
            <a:r>
              <a:rPr lang="en-US" sz="3100" b="1" dirty="0" smtClean="0"/>
              <a:t>February 21, 2019</a:t>
            </a:r>
            <a:r>
              <a:rPr lang="en-US" sz="3100" b="1" dirty="0"/>
              <a:t/>
            </a:r>
            <a:br>
              <a:rPr lang="en-US" sz="3100" b="1" dirty="0"/>
            </a:br>
            <a:endParaRPr lang="en-US" sz="3100" b="1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799" y="4267200"/>
            <a:ext cx="8215423" cy="1752600"/>
          </a:xfrm>
        </p:spPr>
        <p:txBody>
          <a:bodyPr>
            <a:normAutofit/>
          </a:bodyPr>
          <a:lstStyle/>
          <a:p>
            <a:pPr eaLnBrk="1" hangingPunct="1"/>
            <a:endParaRPr lang="en-US" sz="2800" b="1" dirty="0">
              <a:solidFill>
                <a:srgbClr val="0070C0"/>
              </a:solidFill>
            </a:endParaRPr>
          </a:p>
          <a:p>
            <a:pPr eaLnBrk="1" hangingPunct="1"/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097" name="Picture 1" descr="C:\Users\rfcox\AppData\Local\Microsoft\Windows\Temporary Internet Files\Content.IE5\1OTDZJ1T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771"/>
            <a:ext cx="1743891" cy="17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F41-2974-4F76-A716-ED74E314FFC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6096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82" y="1407067"/>
            <a:ext cx="7121018" cy="53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 smtClean="0">
                <a:latin typeface="+mn-lt"/>
              </a:rPr>
              <a:t>Defining American Culture </a:t>
            </a:r>
            <a:endParaRPr lang="en-US" sz="405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i="1" dirty="0" smtClean="0"/>
              <a:t>In your original 7 groups: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/>
              <a:t>Each person reads their response to:</a:t>
            </a:r>
            <a:endParaRPr lang="en-US" sz="3000" dirty="0"/>
          </a:p>
          <a:p>
            <a:r>
              <a:rPr lang="en-US" sz="3000" dirty="0" smtClean="0"/>
              <a:t>“</a:t>
            </a:r>
            <a:r>
              <a:rPr lang="en-US" sz="3000" dirty="0"/>
              <a:t>American culture can be defined as</a:t>
            </a:r>
            <a:r>
              <a:rPr lang="en-US" sz="3000" dirty="0" smtClean="0"/>
              <a:t>….”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/>
              <a:t>Choose the “BEST” from among your group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/>
              <a:t>Each group’s choice shares with the class.</a:t>
            </a:r>
          </a:p>
          <a:p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2057-2BCC-4323-84E0-ED91D27373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21290"/>
            <a:ext cx="7797662" cy="863974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Infographic: Maslow’s Hierarchy of Needs &amp; the Social Media that Fulfill ‘Em – 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>
                <a:hlinkClick r:id="rId2"/>
              </a:rPr>
              <a:t>http://www.dontwasteyourtime.co.uk/social-network/infographic-maslows-hierarchy-of-needs-the-social-media-that-fulfill-em-infographic/#sthash.u3KMaP1k.dpuf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David Hopkins -  August 16, 2010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90016"/>
            <a:ext cx="5544518" cy="46965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hlinkClick r:id="rId3"/>
            <a:extLst>
              <a:ext uri="{FF2B5EF4-FFF2-40B4-BE49-F238E27FC236}">
                <a16:creationId xmlns:a16="http://schemas.microsoft.com/office/drawing/2014/main" id="{0806582B-A228-4F61-949F-745CEBB72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59" y="1655406"/>
            <a:ext cx="7543800" cy="4374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81000"/>
            <a:ext cx="7772400" cy="1143000"/>
          </a:xfrm>
        </p:spPr>
        <p:txBody>
          <a:bodyPr/>
          <a:lstStyle/>
          <a:p>
            <a:r>
              <a:rPr lang="en-US" dirty="0"/>
              <a:t>Talking Tech | Facebook at </a:t>
            </a:r>
            <a:r>
              <a:rPr lang="en-US" sz="3200" dirty="0"/>
              <a:t>10: Addictive, annoying, essential </a:t>
            </a:r>
            <a:r>
              <a:rPr lang="en-US" sz="1000" dirty="0"/>
              <a:t>(3.50 minutes)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43650"/>
            <a:ext cx="8178800" cy="266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you live without these apps? </a:t>
            </a:r>
            <a:r>
              <a:rPr lang="en-US" sz="1000" dirty="0"/>
              <a:t>(2.75 minutes)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5E574E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59CD8A-F588-4C97-91E9-B679C30C9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62"/>
          <a:stretch/>
        </p:blipFill>
        <p:spPr>
          <a:xfrm>
            <a:off x="624999" y="1828800"/>
            <a:ext cx="8012556" cy="45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53650"/>
            <a:ext cx="5275043" cy="2746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FF5-C6E6-4554-B8D6-0F6EC4255924}" type="slidenum">
              <a:rPr lang="en-US" smtClean="0">
                <a:solidFill>
                  <a:srgbClr val="5E574E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5E574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52400"/>
            <a:ext cx="5638800" cy="190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917" y="1883233"/>
            <a:ext cx="3840813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47" y="171450"/>
            <a:ext cx="8051800" cy="1123950"/>
          </a:xfrm>
        </p:spPr>
        <p:txBody>
          <a:bodyPr/>
          <a:lstStyle/>
          <a:p>
            <a:r>
              <a:rPr lang="en-US" sz="2400" b="1" dirty="0"/>
              <a:t>Refugees and social media: Smartphones become a critical tool for refugees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178800" cy="21717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Onlinemedien 4">
            <a:hlinkClick r:id="" action="ppaction://media"/>
            <a:extLst>
              <a:ext uri="{FF2B5EF4-FFF2-40B4-BE49-F238E27FC236}">
                <a16:creationId xmlns:a16="http://schemas.microsoft.com/office/drawing/2014/main" id="{E79DD6D5-D1CE-4A09-B68B-ED8BEC4157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9333" y="1733550"/>
            <a:ext cx="880533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709</Words>
  <Application>Microsoft Office PowerPoint</Application>
  <PresentationFormat>On-screen Show (4:3)</PresentationFormat>
  <Paragraphs>132</Paragraphs>
  <Slides>26</Slides>
  <Notes>6</Notes>
  <HiddenSlides>1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Arial Black</vt:lpstr>
      <vt:lpstr>Calibri</vt:lpstr>
      <vt:lpstr>Calibri Light</vt:lpstr>
      <vt:lpstr>Monotype Sorts</vt:lpstr>
      <vt:lpstr>Tahoma</vt:lpstr>
      <vt:lpstr>Times New Roman</vt:lpstr>
      <vt:lpstr>Wingdings</vt:lpstr>
      <vt:lpstr>1_Contemporary Portrait</vt:lpstr>
      <vt:lpstr>2_Retrospect</vt:lpstr>
      <vt:lpstr>Today – February 21, 2019 </vt:lpstr>
      <vt:lpstr>TEST #1 Feedback</vt:lpstr>
      <vt:lpstr>   Global IT and Social Media TECH 330 – February 21, 2019 </vt:lpstr>
      <vt:lpstr>Defining American Culture </vt:lpstr>
      <vt:lpstr>Infographic: Maslow’s Hierarchy of Needs &amp; the Social Media that Fulfill ‘Em –   http://www.dontwasteyourtime.co.uk/social-network/infographic-maslows-hierarchy-of-needs-the-social-media-that-fulfill-em-infographic/#sthash.u3KMaP1k.dpuf  David Hopkins -  August 16, 2010</vt:lpstr>
      <vt:lpstr>Talking Tech | Facebook at 10: Addictive, annoying, essential (3.50 minutes)</vt:lpstr>
      <vt:lpstr>Could you live without these apps? (2.75 minutes)</vt:lpstr>
      <vt:lpstr>PowerPoint Presentation</vt:lpstr>
      <vt:lpstr>Refugees and social media: Smartphones become a critical tool for refugees</vt:lpstr>
      <vt:lpstr>The 'vital' role of mobile phones for refugees &amp; migrants - BBC News</vt:lpstr>
      <vt:lpstr>CNN – Social Media &amp; Teens</vt:lpstr>
      <vt:lpstr>Forbes – Social Media &amp; Mental Health</vt:lpstr>
      <vt:lpstr>How does IT and Social Media IMPACT Global Perceptions?</vt:lpstr>
      <vt:lpstr>PowerPoint Presentation</vt:lpstr>
      <vt:lpstr>Consider this… IT and Social Media </vt:lpstr>
      <vt:lpstr>Consider this… IT and Social Media </vt:lpstr>
      <vt:lpstr>Consider this… IT and Social Media </vt:lpstr>
      <vt:lpstr>Consider this… IT and Social Media </vt:lpstr>
      <vt:lpstr>PowerPoint Presentation</vt:lpstr>
      <vt:lpstr>Consider this… IT and Social Media </vt:lpstr>
      <vt:lpstr>PowerPoint Presentation</vt:lpstr>
      <vt:lpstr>Social Media / News Reports</vt:lpstr>
      <vt:lpstr>Social Media / News Reports</vt:lpstr>
      <vt:lpstr>Reminders for Week #7</vt:lpstr>
      <vt:lpstr>Social Media and Self-Image</vt:lpstr>
      <vt:lpstr>Facebook Profiles (2 minutes)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Benson, Annette K</cp:lastModifiedBy>
  <cp:revision>128</cp:revision>
  <cp:lastPrinted>2019-02-21T15:06:57Z</cp:lastPrinted>
  <dcterms:created xsi:type="dcterms:W3CDTF">2013-01-23T03:19:53Z</dcterms:created>
  <dcterms:modified xsi:type="dcterms:W3CDTF">2020-06-11T19:26:05Z</dcterms:modified>
</cp:coreProperties>
</file>