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3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2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23148D-A18E-47FF-8F24-67BA8F477FC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2295203-AF56-43D8-A689-19F125323A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ericanprogress.org/issues/poverty/news/2014/09/17/97287/the-top-10-solutions-to-cut-poverty-and-grow-the-middle-clas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95iN8UDIVE" TargetMode="External"/><Relationship Id="rId2" Type="http://schemas.openxmlformats.org/officeDocument/2006/relationships/hyperlink" Target="https://sites.google.com/site/kamukunjijuakali/about-kamukunji/business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News/firepup-firefighting-vehicle-for-afri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8867064514305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sQlPj6QzU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30" y="863601"/>
            <a:ext cx="7848600" cy="1803400"/>
          </a:xfrm>
        </p:spPr>
        <p:txBody>
          <a:bodyPr/>
          <a:lstStyle/>
          <a:p>
            <a:r>
              <a:rPr lang="en-US" sz="2800" dirty="0" smtClean="0"/>
              <a:t>Design Thinking and Culture: an inter-social program of Immersion – (PERU/ Kenyan Perspective)</a:t>
            </a:r>
            <a:endParaRPr lang="en-US" sz="2800" dirty="0"/>
          </a:p>
        </p:txBody>
      </p:sp>
      <p:sp>
        <p:nvSpPr>
          <p:cNvPr id="3" name="AutoShape 2" descr="Image result for peru location on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peru location on map"/>
          <p:cNvSpPr>
            <a:spLocks noChangeAspect="1" noChangeArrowheads="1"/>
          </p:cNvSpPr>
          <p:nvPr/>
        </p:nvSpPr>
        <p:spPr bwMode="auto">
          <a:xfrm>
            <a:off x="1524000" y="5181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eru location on m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peru location 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429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ya location 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352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Alleviating Poverty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Share Some key things from a problem solving aspect how you can </a:t>
            </a:r>
            <a:r>
              <a:rPr lang="en-US" sz="3200" dirty="0"/>
              <a:t>a</a:t>
            </a:r>
            <a:r>
              <a:rPr lang="en-US" sz="3200" dirty="0" smtClean="0"/>
              <a:t>lleviate poverty in Kenya?</a:t>
            </a:r>
          </a:p>
          <a:p>
            <a:endParaRPr lang="en-US" sz="3200" dirty="0" smtClean="0"/>
          </a:p>
          <a:p>
            <a:r>
              <a:rPr lang="en-US" sz="3200" dirty="0" smtClean="0"/>
              <a:t>3 minutes in groups…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https://www.americanprogress.org/issues/poverty/news/2014/09/17/97287/the-top-10-solutions-to-cut-poverty-and-grow-the-middle-class/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Alleviating Poverty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Can the American Perspective work?</a:t>
            </a:r>
          </a:p>
          <a:p>
            <a:r>
              <a:rPr lang="en-US" dirty="0" smtClean="0"/>
              <a:t>Yes/NO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endParaRPr lang="en-US" dirty="0" smtClean="0"/>
          </a:p>
          <a:p>
            <a:r>
              <a:rPr lang="en-US" dirty="0" smtClean="0"/>
              <a:t>3 minutes in groups…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Creation through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JUA KALI sector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studies show that four out of five working Kenyans are in the informal </a:t>
            </a:r>
            <a:r>
              <a:rPr lang="en-US" dirty="0" smtClean="0"/>
              <a:t>sector</a:t>
            </a:r>
          </a:p>
          <a:p>
            <a:endParaRPr lang="en-US" dirty="0" smtClean="0"/>
          </a:p>
          <a:p>
            <a:r>
              <a:rPr lang="en-US" dirty="0"/>
              <a:t>The sector produces mainly for the local market and helps the country save foreign </a:t>
            </a:r>
            <a:r>
              <a:rPr lang="en-US" dirty="0" smtClean="0"/>
              <a:t>exchange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requires less expensive machinery and technology that can be locally produced and help establish the country’s technological </a:t>
            </a:r>
            <a:r>
              <a:rPr lang="en-US" dirty="0" smtClean="0"/>
              <a:t>capabilities</a:t>
            </a:r>
          </a:p>
          <a:p>
            <a:endParaRPr lang="en-US" dirty="0" smtClean="0"/>
          </a:p>
          <a:p>
            <a:r>
              <a:rPr lang="en-US" dirty="0" err="1" smtClean="0"/>
              <a:t>Jua</a:t>
            </a:r>
            <a:r>
              <a:rPr lang="en-US" dirty="0" smtClean="0"/>
              <a:t> </a:t>
            </a:r>
            <a:r>
              <a:rPr lang="en-US" dirty="0"/>
              <a:t>Kali operators do imitate the products that are already in the market thus spreading technological </a:t>
            </a:r>
            <a:r>
              <a:rPr lang="en-US" dirty="0" smtClean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783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Creation through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Jua</a:t>
            </a:r>
            <a:r>
              <a:rPr lang="en-US" dirty="0" smtClean="0"/>
              <a:t> Kali businesses can roughly be divided into four main categories: suppliers, producers, sellers, and service providers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supplying businesses consist of hardware stores, paint stores and scrap metal suppliers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Producing businesses use these materials to produce the products available in the </a:t>
            </a:r>
            <a:r>
              <a:rPr lang="en-US" dirty="0" err="1" smtClean="0"/>
              <a:t>Jua</a:t>
            </a:r>
            <a:r>
              <a:rPr lang="en-US" dirty="0" smtClean="0"/>
              <a:t> Kali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selling businesses buy the products from the producers and sell them to the customers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businesses combine production and selling in one business. In this case the shopkeeper is responsible for the sales, while the artisans do most of the production.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r>
              <a:rPr lang="en-CA" dirty="0" err="1"/>
              <a:t>Jua</a:t>
            </a:r>
            <a:r>
              <a:rPr lang="en-CA" dirty="0"/>
              <a:t> Kali businesses produces a large variety of products, including wheelbarrows, gutters, boxes, chicken feeders, popcorn machines, food heaters and gas </a:t>
            </a:r>
            <a:r>
              <a:rPr lang="en-CA" dirty="0" smtClean="0"/>
              <a:t>cookers</a:t>
            </a:r>
          </a:p>
          <a:p>
            <a:endParaRPr lang="en-CA" dirty="0" smtClean="0"/>
          </a:p>
          <a:p>
            <a:r>
              <a:rPr lang="en-CA" dirty="0" smtClean="0"/>
              <a:t>There </a:t>
            </a:r>
            <a:r>
              <a:rPr lang="en-CA" dirty="0"/>
              <a:t>are hundreds of workshops that consist of only a few employees, and often produce similar </a:t>
            </a:r>
            <a:r>
              <a:rPr lang="en-CA" dirty="0" smtClean="0"/>
              <a:t>products</a:t>
            </a:r>
          </a:p>
          <a:p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/>
              <a:t>Although innovation is present, it comes at a slow pace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https://sites.google.com/site/kamukunjijuakali/about-kamukunji/businesses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https://www.youtube.com/watch?v=g95iN8UDIVE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Thinking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role do you see design thinking in job creation vis a vis  problem solving in the case of Kenya</a:t>
            </a:r>
          </a:p>
          <a:p>
            <a:r>
              <a:rPr lang="en-US" dirty="0"/>
              <a:t> </a:t>
            </a:r>
            <a:r>
              <a:rPr lang="en-US" dirty="0" smtClean="0"/>
              <a:t>What about Peru?</a:t>
            </a:r>
          </a:p>
          <a:p>
            <a:endParaRPr lang="en-US" dirty="0" smtClean="0"/>
          </a:p>
          <a:p>
            <a:r>
              <a:rPr lang="en-US" dirty="0" smtClean="0"/>
              <a:t>Does Culture play a role?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engineering.purdue.edu/ME/News/firepup-firefighting-vehicle-for-africa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Hofstede’s Cultural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Which aspects of the </a:t>
            </a:r>
            <a:r>
              <a:rPr lang="en-US" dirty="0" err="1" smtClean="0"/>
              <a:t>jua</a:t>
            </a:r>
            <a:r>
              <a:rPr lang="en-US" dirty="0" smtClean="0"/>
              <a:t> kali sector can you relate to Hofstede’s </a:t>
            </a:r>
            <a:r>
              <a:rPr lang="en-US" dirty="0"/>
              <a:t>Cultural dimensions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3 minutes in groups… share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330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things you have been discussing in TECH 330 so far:</a:t>
            </a:r>
          </a:p>
          <a:p>
            <a:endParaRPr lang="en-US" dirty="0"/>
          </a:p>
          <a:p>
            <a:r>
              <a:rPr lang="en-US" dirty="0" smtClean="0"/>
              <a:t>Education access</a:t>
            </a:r>
          </a:p>
          <a:p>
            <a:r>
              <a:rPr lang="en-US" dirty="0">
                <a:hlinkClick r:id="rId2"/>
              </a:rPr>
              <a:t>https://www.facebook.com/watch/?</a:t>
            </a:r>
            <a:r>
              <a:rPr lang="en-US" dirty="0" smtClean="0">
                <a:hlinkClick r:id="rId2"/>
              </a:rPr>
              <a:t>v=1886706451430579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 business positioning  i.e. cultures and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6" y="3575628"/>
            <a:ext cx="4114800" cy="3086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3575628"/>
            <a:ext cx="41148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0422"/>
            <a:ext cx="4121728" cy="309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80422"/>
            <a:ext cx="4045527" cy="30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Kenya is an East African country </a:t>
            </a:r>
            <a:r>
              <a:rPr lang="en-US" dirty="0" smtClean="0"/>
              <a:t>almost the size of  state of Texas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population of about 49 Million people as of 2017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About 2.5% of population lives in Urban cities and towns such as Nairobi (Capital) and </a:t>
            </a:r>
            <a:r>
              <a:rPr lang="en-US" dirty="0" smtClean="0"/>
              <a:t>Mombasa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Kenya is a blend of several different cultures, and ethnic groups living together. Although various indigenous languages are spoken in Kenya today, English and Kiswahili are two official languages </a:t>
            </a:r>
            <a:r>
              <a:rPr lang="en-US" dirty="0" smtClean="0"/>
              <a:t>spoken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espite </a:t>
            </a:r>
            <a:r>
              <a:rPr lang="en-US" dirty="0"/>
              <a:t>the abundance of natural and human resources, Kenya is like most other developing countries in Africa today and is crippled with so many issues (both natural and man made)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59" y="152400"/>
            <a:ext cx="8229600" cy="1143000"/>
          </a:xfrm>
        </p:spPr>
        <p:txBody>
          <a:bodyPr/>
          <a:lstStyle/>
          <a:p>
            <a:r>
              <a:rPr lang="en-US" dirty="0" smtClean="0"/>
              <a:t>Location of Kenya</a:t>
            </a:r>
            <a:endParaRPr lang="en-US" dirty="0"/>
          </a:p>
        </p:txBody>
      </p:sp>
      <p:sp>
        <p:nvSpPr>
          <p:cNvPr id="4" name="AutoShape 2" descr="Image result for map of africa showing kenya"/>
          <p:cNvSpPr>
            <a:spLocks noChangeAspect="1" noChangeArrowheads="1"/>
          </p:cNvSpPr>
          <p:nvPr/>
        </p:nvSpPr>
        <p:spPr bwMode="auto">
          <a:xfrm>
            <a:off x="1219200" y="914400"/>
            <a:ext cx="42957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map of africa showing kenya"/>
          <p:cNvSpPr>
            <a:spLocks noChangeAspect="1" noChangeArrowheads="1"/>
          </p:cNvSpPr>
          <p:nvPr/>
        </p:nvSpPr>
        <p:spPr bwMode="auto">
          <a:xfrm>
            <a:off x="307975" y="-1935163"/>
            <a:ext cx="42957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www.sbc.vic.edu.au/project_kenya/assets/images/kenya-map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9553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75</a:t>
            </a:r>
            <a:r>
              <a:rPr lang="en-US" dirty="0"/>
              <a:t>% of Kenya’s population is into </a:t>
            </a:r>
            <a:r>
              <a:rPr lang="en-US" i="1" dirty="0"/>
              <a:t>subsistence farming</a:t>
            </a:r>
            <a:r>
              <a:rPr lang="en-US" dirty="0"/>
              <a:t> (agriculture and cattle rearing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times of crop failure most of the these families go </a:t>
            </a:r>
            <a:r>
              <a:rPr lang="en-US" dirty="0" smtClean="0"/>
              <a:t>starving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tropical regions and coastline, natural havoc’s (such as droughts and flooding) often push many of the families into absolute </a:t>
            </a:r>
            <a:r>
              <a:rPr lang="en-US" dirty="0" smtClean="0"/>
              <a:t>poverty</a:t>
            </a:r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Kenya holds best </a:t>
            </a:r>
            <a:r>
              <a:rPr lang="en-US" i="1" dirty="0"/>
              <a:t>literacy rate</a:t>
            </a:r>
            <a:r>
              <a:rPr lang="en-US" dirty="0"/>
              <a:t>, the quality of education is something very hard to be at par with different countries. </a:t>
            </a:r>
            <a:r>
              <a:rPr lang="en-US" dirty="0" smtClean="0"/>
              <a:t>Where </a:t>
            </a:r>
            <a:r>
              <a:rPr lang="en-US" dirty="0"/>
              <a:t>after graduation most of the graduates end up on streets jobless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Around 50% of Kenyan population live below poverty line according to the recent report published by UNDP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this brief intro what are some the “grand challenges” you foresee that affect Kenyans?</a:t>
            </a:r>
          </a:p>
          <a:p>
            <a:endParaRPr lang="en-US" dirty="0" smtClean="0"/>
          </a:p>
          <a:p>
            <a:r>
              <a:rPr lang="en-US" dirty="0" smtClean="0"/>
              <a:t>3 minutes in groups… share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https://www.youtube.com/watch?v=7sQlPj6QzUo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issues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Corruption </a:t>
            </a:r>
          </a:p>
          <a:p>
            <a:r>
              <a:rPr lang="en-US" dirty="0" smtClean="0"/>
              <a:t>High </a:t>
            </a:r>
            <a:r>
              <a:rPr lang="en-US" dirty="0"/>
              <a:t>Cost of </a:t>
            </a:r>
            <a:r>
              <a:rPr lang="en-US" dirty="0" smtClean="0"/>
              <a:t>Living/Inflation</a:t>
            </a:r>
          </a:p>
          <a:p>
            <a:r>
              <a:rPr lang="en-US" dirty="0" smtClean="0"/>
              <a:t>Lack </a:t>
            </a:r>
            <a:r>
              <a:rPr lang="en-US" dirty="0"/>
              <a:t>of Employment </a:t>
            </a:r>
            <a:endParaRPr lang="en-US" dirty="0" smtClean="0"/>
          </a:p>
          <a:p>
            <a:r>
              <a:rPr lang="en-US" dirty="0" smtClean="0"/>
              <a:t>Poor </a:t>
            </a:r>
            <a:r>
              <a:rPr lang="en-US" dirty="0"/>
              <a:t>Leadership </a:t>
            </a:r>
            <a:endParaRPr lang="en-US" dirty="0" smtClean="0"/>
          </a:p>
          <a:p>
            <a:r>
              <a:rPr lang="en-US" dirty="0" smtClean="0"/>
              <a:t>Poverty/Rich‐Poor </a:t>
            </a:r>
            <a:r>
              <a:rPr lang="en-US" dirty="0"/>
              <a:t>Gap </a:t>
            </a:r>
            <a:endParaRPr lang="en-US" dirty="0" smtClean="0"/>
          </a:p>
          <a:p>
            <a:r>
              <a:rPr lang="en-US" dirty="0" smtClean="0"/>
              <a:t>Hunger/Drought </a:t>
            </a:r>
          </a:p>
          <a:p>
            <a:r>
              <a:rPr lang="en-US" dirty="0" smtClean="0"/>
              <a:t>Tribalism/Ethnic </a:t>
            </a:r>
            <a:r>
              <a:rPr lang="en-US" dirty="0"/>
              <a:t>Tensions </a:t>
            </a:r>
            <a:endParaRPr lang="en-US" dirty="0" smtClean="0"/>
          </a:p>
          <a:p>
            <a:r>
              <a:rPr lang="en-US" dirty="0" smtClean="0"/>
              <a:t>Poor Infrastructure</a:t>
            </a:r>
          </a:p>
          <a:p>
            <a:r>
              <a:rPr lang="en-US" dirty="0" smtClean="0"/>
              <a:t>Terrorism </a:t>
            </a:r>
          </a:p>
          <a:p>
            <a:r>
              <a:rPr lang="en-US" dirty="0" smtClean="0"/>
              <a:t>Crime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Poverty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amount of unemployment is </a:t>
            </a:r>
            <a:r>
              <a:rPr lang="en-US" sz="3200" dirty="0" smtClean="0"/>
              <a:t>high</a:t>
            </a:r>
          </a:p>
          <a:p>
            <a:r>
              <a:rPr lang="en-US" sz="3200" dirty="0" smtClean="0"/>
              <a:t>Graduates </a:t>
            </a:r>
            <a:r>
              <a:rPr lang="en-US" sz="3200" dirty="0"/>
              <a:t>ends up doing odd </a:t>
            </a:r>
            <a:r>
              <a:rPr lang="en-US" sz="3200" dirty="0" smtClean="0"/>
              <a:t>jobs</a:t>
            </a:r>
          </a:p>
          <a:p>
            <a:r>
              <a:rPr lang="en-US" sz="3200" dirty="0" smtClean="0"/>
              <a:t>People </a:t>
            </a:r>
            <a:r>
              <a:rPr lang="en-US" sz="3200" dirty="0"/>
              <a:t>still live in unhygienic places like </a:t>
            </a:r>
            <a:r>
              <a:rPr lang="en-US" sz="3200" dirty="0" smtClean="0"/>
              <a:t>slums</a:t>
            </a:r>
          </a:p>
          <a:p>
            <a:r>
              <a:rPr lang="en-US" sz="3200" dirty="0" smtClean="0"/>
              <a:t>Rural Kenya </a:t>
            </a:r>
            <a:r>
              <a:rPr lang="en-US" sz="3200" dirty="0"/>
              <a:t>lacks infrastructure, electricity </a:t>
            </a:r>
            <a:r>
              <a:rPr lang="en-US" sz="3200" dirty="0" smtClean="0"/>
              <a:t>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1689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</TotalTime>
  <Words>700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Clarity</vt:lpstr>
      <vt:lpstr>Design Thinking and Culture: an inter-social program of Immersion – (PERU/ Kenyan Perspective)</vt:lpstr>
      <vt:lpstr>Tech 330</vt:lpstr>
      <vt:lpstr>PowerPoint Presentation</vt:lpstr>
      <vt:lpstr>Kenya</vt:lpstr>
      <vt:lpstr>Location of Kenya</vt:lpstr>
      <vt:lpstr>Kenya</vt:lpstr>
      <vt:lpstr>Challenges?</vt:lpstr>
      <vt:lpstr>The issues are:</vt:lpstr>
      <vt:lpstr>Poverty </vt:lpstr>
      <vt:lpstr>Alleviating Poverty ?</vt:lpstr>
      <vt:lpstr>An American Perspective</vt:lpstr>
      <vt:lpstr>Alleviating Poverty ?</vt:lpstr>
      <vt:lpstr>Job Creation through SMEs</vt:lpstr>
      <vt:lpstr>Job Creation through SMEs</vt:lpstr>
      <vt:lpstr>Some Products</vt:lpstr>
      <vt:lpstr>PowerPoint Presentation</vt:lpstr>
      <vt:lpstr>Design Thinking and Culture</vt:lpstr>
      <vt:lpstr>Hofstede’s Cultural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ceedo_tina</dc:creator>
  <cp:lastModifiedBy>Benson, Annette K</cp:lastModifiedBy>
  <cp:revision>21</cp:revision>
  <dcterms:created xsi:type="dcterms:W3CDTF">2018-02-01T10:01:29Z</dcterms:created>
  <dcterms:modified xsi:type="dcterms:W3CDTF">2020-06-11T19:37:43Z</dcterms:modified>
</cp:coreProperties>
</file>