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9" r:id="rId2"/>
    <p:sldId id="289" r:id="rId3"/>
    <p:sldId id="294" r:id="rId4"/>
    <p:sldId id="298" r:id="rId5"/>
    <p:sldId id="296" r:id="rId6"/>
    <p:sldId id="291" r:id="rId7"/>
    <p:sldId id="297" r:id="rId8"/>
    <p:sldId id="299" r:id="rId9"/>
    <p:sldId id="293" r:id="rId10"/>
    <p:sldId id="300" r:id="rId11"/>
    <p:sldId id="295" r:id="rId12"/>
    <p:sldId id="290"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75599" autoAdjust="0"/>
  </p:normalViewPr>
  <p:slideViewPr>
    <p:cSldViewPr snapToGrid="0">
      <p:cViewPr varScale="1">
        <p:scale>
          <a:sx n="42" d="100"/>
          <a:sy n="42" d="100"/>
        </p:scale>
        <p:origin x="60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37BE50B-E116-4574-BC95-A6CCAC31684D}" type="datetimeFigureOut">
              <a:rPr lang="en-US" smtClean="0"/>
              <a:t>2/26/2021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30FF43A-3DE6-4D95-8CCB-55F76F6DB88C}" type="slidenum">
              <a:rPr lang="en-US" smtClean="0"/>
              <a:t>‹#›</a:t>
            </a:fld>
            <a:endParaRPr lang="en-US"/>
          </a:p>
        </p:txBody>
      </p:sp>
    </p:spTree>
    <p:extLst>
      <p:ext uri="{BB962C8B-B14F-4D97-AF65-F5344CB8AC3E}">
        <p14:creationId xmlns:p14="http://schemas.microsoft.com/office/powerpoint/2010/main" val="170907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E556F6-3884-454D-AE6C-77D4FE8EB5E2}" type="datetimeFigureOut">
              <a:rPr lang="en-US" smtClean="0"/>
              <a:t>2/26/2021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6D41B1A-A746-4EE6-93EE-B07945EF7987}" type="slidenum">
              <a:rPr lang="en-US" smtClean="0"/>
              <a:t>‹#›</a:t>
            </a:fld>
            <a:endParaRPr lang="en-US"/>
          </a:p>
        </p:txBody>
      </p:sp>
    </p:spTree>
    <p:extLst>
      <p:ext uri="{BB962C8B-B14F-4D97-AF65-F5344CB8AC3E}">
        <p14:creationId xmlns:p14="http://schemas.microsoft.com/office/powerpoint/2010/main" val="1531310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purdue.edu/IPPU/CILMAR/About/index.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3828" algn="l"/>
                <a:tab pos="849273" algn="l"/>
                <a:tab pos="1276336" algn="l"/>
                <a:tab pos="1701781" algn="l"/>
                <a:tab pos="2127227" algn="l"/>
                <a:tab pos="2554290" algn="l"/>
                <a:tab pos="2979734" algn="l"/>
                <a:tab pos="3406797" algn="l"/>
                <a:tab pos="3832243" algn="l"/>
                <a:tab pos="4257688" algn="l"/>
                <a:tab pos="4684751" algn="l"/>
                <a:tab pos="5110196" algn="l"/>
                <a:tab pos="5535641" algn="l"/>
                <a:tab pos="5962704" algn="l"/>
                <a:tab pos="6388150" algn="l"/>
                <a:tab pos="6815213" algn="l"/>
                <a:tab pos="7240657" algn="l"/>
                <a:tab pos="7666103" algn="l"/>
                <a:tab pos="8093166" algn="l"/>
                <a:tab pos="8518611"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23828" algn="l"/>
                <a:tab pos="849273" algn="l"/>
                <a:tab pos="1276336" algn="l"/>
                <a:tab pos="1701781" algn="l"/>
                <a:tab pos="2127227" algn="l"/>
                <a:tab pos="2554290" algn="l"/>
                <a:tab pos="2979734" algn="l"/>
                <a:tab pos="3406797" algn="l"/>
                <a:tab pos="3832243" algn="l"/>
                <a:tab pos="4257688" algn="l"/>
                <a:tab pos="4684751" algn="l"/>
                <a:tab pos="5110196" algn="l"/>
                <a:tab pos="5535641" algn="l"/>
                <a:tab pos="5962704" algn="l"/>
                <a:tab pos="6388150" algn="l"/>
                <a:tab pos="6815213" algn="l"/>
                <a:tab pos="7240657" algn="l"/>
                <a:tab pos="7666103" algn="l"/>
                <a:tab pos="8093166" algn="l"/>
                <a:tab pos="8518611"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23828" algn="l"/>
                <a:tab pos="849273" algn="l"/>
                <a:tab pos="1276336" algn="l"/>
                <a:tab pos="1701781" algn="l"/>
                <a:tab pos="2127227" algn="l"/>
                <a:tab pos="2554290" algn="l"/>
                <a:tab pos="2979734" algn="l"/>
                <a:tab pos="3406797" algn="l"/>
                <a:tab pos="3832243" algn="l"/>
                <a:tab pos="4257688" algn="l"/>
                <a:tab pos="4684751" algn="l"/>
                <a:tab pos="5110196" algn="l"/>
                <a:tab pos="5535641" algn="l"/>
                <a:tab pos="5962704" algn="l"/>
                <a:tab pos="6388150" algn="l"/>
                <a:tab pos="6815213" algn="l"/>
                <a:tab pos="7240657" algn="l"/>
                <a:tab pos="7666103" algn="l"/>
                <a:tab pos="8093166" algn="l"/>
                <a:tab pos="8518611"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23828" algn="l"/>
                <a:tab pos="849273" algn="l"/>
                <a:tab pos="1276336" algn="l"/>
                <a:tab pos="1701781" algn="l"/>
                <a:tab pos="2127227" algn="l"/>
                <a:tab pos="2554290" algn="l"/>
                <a:tab pos="2979734" algn="l"/>
                <a:tab pos="3406797" algn="l"/>
                <a:tab pos="3832243" algn="l"/>
                <a:tab pos="4257688" algn="l"/>
                <a:tab pos="4684751" algn="l"/>
                <a:tab pos="5110196" algn="l"/>
                <a:tab pos="5535641" algn="l"/>
                <a:tab pos="5962704" algn="l"/>
                <a:tab pos="6388150" algn="l"/>
                <a:tab pos="6815213" algn="l"/>
                <a:tab pos="7240657" algn="l"/>
                <a:tab pos="7666103" algn="l"/>
                <a:tab pos="8093166" algn="l"/>
                <a:tab pos="8518611"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23828" algn="l"/>
                <a:tab pos="849273" algn="l"/>
                <a:tab pos="1276336" algn="l"/>
                <a:tab pos="1701781" algn="l"/>
                <a:tab pos="2127227" algn="l"/>
                <a:tab pos="2554290" algn="l"/>
                <a:tab pos="2979734" algn="l"/>
                <a:tab pos="3406797" algn="l"/>
                <a:tab pos="3832243" algn="l"/>
                <a:tab pos="4257688" algn="l"/>
                <a:tab pos="4684751" algn="l"/>
                <a:tab pos="5110196" algn="l"/>
                <a:tab pos="5535641" algn="l"/>
                <a:tab pos="5962704" algn="l"/>
                <a:tab pos="6388150" algn="l"/>
                <a:tab pos="6815213" algn="l"/>
                <a:tab pos="7240657" algn="l"/>
                <a:tab pos="7666103" algn="l"/>
                <a:tab pos="8093166" algn="l"/>
                <a:tab pos="8518611" algn="l"/>
              </a:tabLst>
              <a:defRPr sz="1200">
                <a:solidFill>
                  <a:srgbClr val="000000"/>
                </a:solidFill>
                <a:latin typeface="Times New Roman" panose="02020603050405020304" pitchFamily="18" charset="0"/>
              </a:defRPr>
            </a:lvl5pPr>
            <a:lvl6pPr marL="2562377" indent="-232943" defTabSz="465887" eaLnBrk="0" fontAlgn="base" hangingPunct="0">
              <a:spcBef>
                <a:spcPct val="30000"/>
              </a:spcBef>
              <a:spcAft>
                <a:spcPct val="0"/>
              </a:spcAft>
              <a:buClr>
                <a:srgbClr val="000000"/>
              </a:buClr>
              <a:buSzPct val="100000"/>
              <a:buFont typeface="Times New Roman" panose="02020603050405020304" pitchFamily="18" charset="0"/>
              <a:tabLst>
                <a:tab pos="0" algn="l"/>
                <a:tab pos="423828" algn="l"/>
                <a:tab pos="849273" algn="l"/>
                <a:tab pos="1276336" algn="l"/>
                <a:tab pos="1701781" algn="l"/>
                <a:tab pos="2127227" algn="l"/>
                <a:tab pos="2554290" algn="l"/>
                <a:tab pos="2979734" algn="l"/>
                <a:tab pos="3406797" algn="l"/>
                <a:tab pos="3832243" algn="l"/>
                <a:tab pos="4257688" algn="l"/>
                <a:tab pos="4684751" algn="l"/>
                <a:tab pos="5110196" algn="l"/>
                <a:tab pos="5535641" algn="l"/>
                <a:tab pos="5962704" algn="l"/>
                <a:tab pos="6388150" algn="l"/>
                <a:tab pos="6815213" algn="l"/>
                <a:tab pos="7240657" algn="l"/>
                <a:tab pos="7666103" algn="l"/>
                <a:tab pos="8093166" algn="l"/>
                <a:tab pos="8518611" algn="l"/>
              </a:tabLst>
              <a:defRPr sz="1200">
                <a:solidFill>
                  <a:srgbClr val="000000"/>
                </a:solidFill>
                <a:latin typeface="Times New Roman" panose="02020603050405020304" pitchFamily="18" charset="0"/>
              </a:defRPr>
            </a:lvl6pPr>
            <a:lvl7pPr marL="3028264" indent="-232943" defTabSz="465887" eaLnBrk="0" fontAlgn="base" hangingPunct="0">
              <a:spcBef>
                <a:spcPct val="30000"/>
              </a:spcBef>
              <a:spcAft>
                <a:spcPct val="0"/>
              </a:spcAft>
              <a:buClr>
                <a:srgbClr val="000000"/>
              </a:buClr>
              <a:buSzPct val="100000"/>
              <a:buFont typeface="Times New Roman" panose="02020603050405020304" pitchFamily="18" charset="0"/>
              <a:tabLst>
                <a:tab pos="0" algn="l"/>
                <a:tab pos="423828" algn="l"/>
                <a:tab pos="849273" algn="l"/>
                <a:tab pos="1276336" algn="l"/>
                <a:tab pos="1701781" algn="l"/>
                <a:tab pos="2127227" algn="l"/>
                <a:tab pos="2554290" algn="l"/>
                <a:tab pos="2979734" algn="l"/>
                <a:tab pos="3406797" algn="l"/>
                <a:tab pos="3832243" algn="l"/>
                <a:tab pos="4257688" algn="l"/>
                <a:tab pos="4684751" algn="l"/>
                <a:tab pos="5110196" algn="l"/>
                <a:tab pos="5535641" algn="l"/>
                <a:tab pos="5962704" algn="l"/>
                <a:tab pos="6388150" algn="l"/>
                <a:tab pos="6815213" algn="l"/>
                <a:tab pos="7240657" algn="l"/>
                <a:tab pos="7666103" algn="l"/>
                <a:tab pos="8093166" algn="l"/>
                <a:tab pos="8518611" algn="l"/>
              </a:tabLst>
              <a:defRPr sz="1200">
                <a:solidFill>
                  <a:srgbClr val="000000"/>
                </a:solidFill>
                <a:latin typeface="Times New Roman" panose="02020603050405020304" pitchFamily="18" charset="0"/>
              </a:defRPr>
            </a:lvl7pPr>
            <a:lvl8pPr marL="3494151" indent="-232943" defTabSz="465887" eaLnBrk="0" fontAlgn="base" hangingPunct="0">
              <a:spcBef>
                <a:spcPct val="30000"/>
              </a:spcBef>
              <a:spcAft>
                <a:spcPct val="0"/>
              </a:spcAft>
              <a:buClr>
                <a:srgbClr val="000000"/>
              </a:buClr>
              <a:buSzPct val="100000"/>
              <a:buFont typeface="Times New Roman" panose="02020603050405020304" pitchFamily="18" charset="0"/>
              <a:tabLst>
                <a:tab pos="0" algn="l"/>
                <a:tab pos="423828" algn="l"/>
                <a:tab pos="849273" algn="l"/>
                <a:tab pos="1276336" algn="l"/>
                <a:tab pos="1701781" algn="l"/>
                <a:tab pos="2127227" algn="l"/>
                <a:tab pos="2554290" algn="l"/>
                <a:tab pos="2979734" algn="l"/>
                <a:tab pos="3406797" algn="l"/>
                <a:tab pos="3832243" algn="l"/>
                <a:tab pos="4257688" algn="l"/>
                <a:tab pos="4684751" algn="l"/>
                <a:tab pos="5110196" algn="l"/>
                <a:tab pos="5535641" algn="l"/>
                <a:tab pos="5962704" algn="l"/>
                <a:tab pos="6388150" algn="l"/>
                <a:tab pos="6815213" algn="l"/>
                <a:tab pos="7240657" algn="l"/>
                <a:tab pos="7666103" algn="l"/>
                <a:tab pos="8093166" algn="l"/>
                <a:tab pos="8518611" algn="l"/>
              </a:tabLst>
              <a:defRPr sz="1200">
                <a:solidFill>
                  <a:srgbClr val="000000"/>
                </a:solidFill>
                <a:latin typeface="Times New Roman" panose="02020603050405020304" pitchFamily="18" charset="0"/>
              </a:defRPr>
            </a:lvl8pPr>
            <a:lvl9pPr marL="3960038" indent="-232943" defTabSz="465887" eaLnBrk="0" fontAlgn="base" hangingPunct="0">
              <a:spcBef>
                <a:spcPct val="30000"/>
              </a:spcBef>
              <a:spcAft>
                <a:spcPct val="0"/>
              </a:spcAft>
              <a:buClr>
                <a:srgbClr val="000000"/>
              </a:buClr>
              <a:buSzPct val="100000"/>
              <a:buFont typeface="Times New Roman" panose="02020603050405020304" pitchFamily="18" charset="0"/>
              <a:tabLst>
                <a:tab pos="0" algn="l"/>
                <a:tab pos="423828" algn="l"/>
                <a:tab pos="849273" algn="l"/>
                <a:tab pos="1276336" algn="l"/>
                <a:tab pos="1701781" algn="l"/>
                <a:tab pos="2127227" algn="l"/>
                <a:tab pos="2554290" algn="l"/>
                <a:tab pos="2979734" algn="l"/>
                <a:tab pos="3406797" algn="l"/>
                <a:tab pos="3832243" algn="l"/>
                <a:tab pos="4257688" algn="l"/>
                <a:tab pos="4684751" algn="l"/>
                <a:tab pos="5110196" algn="l"/>
                <a:tab pos="5535641" algn="l"/>
                <a:tab pos="5962704" algn="l"/>
                <a:tab pos="6388150" algn="l"/>
                <a:tab pos="6815213" algn="l"/>
                <a:tab pos="7240657" algn="l"/>
                <a:tab pos="7666103" algn="l"/>
                <a:tab pos="8093166" algn="l"/>
                <a:tab pos="8518611" algn="l"/>
              </a:tabLst>
              <a:defRPr sz="1200">
                <a:solidFill>
                  <a:srgbClr val="000000"/>
                </a:solidFill>
                <a:latin typeface="Times New Roman" panose="02020603050405020304" pitchFamily="18" charset="0"/>
              </a:defRPr>
            </a:lvl9pPr>
          </a:lstStyle>
          <a:p>
            <a:pPr defTabSz="931774">
              <a:spcBef>
                <a:spcPct val="0"/>
              </a:spcBef>
              <a:buClrTx/>
              <a:defRPr/>
            </a:pPr>
            <a:fld id="{D0FEC3BE-D01E-47A6-8CD2-392E7DEBA013}" type="slidenum">
              <a:rPr lang="en-US" altLang="en-US" sz="1300"/>
              <a:pPr defTabSz="931774">
                <a:spcBef>
                  <a:spcPct val="0"/>
                </a:spcBef>
                <a:buClrTx/>
                <a:defRPr/>
              </a:pPr>
              <a:t>1</a:t>
            </a:fld>
            <a:endParaRPr lang="en-US" altLang="en-US" sz="1300"/>
          </a:p>
        </p:txBody>
      </p:sp>
      <p:sp>
        <p:nvSpPr>
          <p:cNvPr id="25603" name="Rectangle 1"/>
          <p:cNvSpPr>
            <a:spLocks noGrp="1" noRot="1" noChangeAspect="1" noChangeArrowheads="1" noTextEdit="1"/>
          </p:cNvSpPr>
          <p:nvPr>
            <p:ph type="sldImg"/>
          </p:nvPr>
        </p:nvSpPr>
        <p:spPr>
          <a:xfrm>
            <a:off x="879475" y="795338"/>
            <a:ext cx="5405438" cy="30400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Text Box 2"/>
          <p:cNvSpPr txBox="1">
            <a:spLocks noChangeArrowheads="1"/>
          </p:cNvSpPr>
          <p:nvPr/>
        </p:nvSpPr>
        <p:spPr bwMode="auto">
          <a:xfrm>
            <a:off x="681567" y="4136576"/>
            <a:ext cx="5801431" cy="445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5204" tIns="42601" rIns="85204" bIns="42601" anchor="ctr"/>
          <a:lstStyle/>
          <a:p>
            <a:pPr defTabSz="931774">
              <a:buClr>
                <a:srgbClr val="000000"/>
              </a:buClr>
              <a:buSzPct val="100000"/>
              <a:defRPr/>
            </a:pPr>
            <a:endParaRPr lang="en-US" altLang="en-US">
              <a:solidFill>
                <a:prstClr val="black"/>
              </a:solidFill>
              <a:latin typeface="Calibri" panose="020F0502020204030204"/>
            </a:endParaRPr>
          </a:p>
        </p:txBody>
      </p:sp>
      <p:sp>
        <p:nvSpPr>
          <p:cNvPr id="2" name="Notes Placeholder 1"/>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1745911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10</a:t>
            </a:fld>
            <a:endParaRPr lang="en-US"/>
          </a:p>
        </p:txBody>
      </p:sp>
    </p:spTree>
    <p:extLst>
      <p:ext uri="{BB962C8B-B14F-4D97-AF65-F5344CB8AC3E}">
        <p14:creationId xmlns:p14="http://schemas.microsoft.com/office/powerpoint/2010/main" val="734964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11</a:t>
            </a:fld>
            <a:endParaRPr lang="en-US"/>
          </a:p>
        </p:txBody>
      </p:sp>
    </p:spTree>
    <p:extLst>
      <p:ext uri="{BB962C8B-B14F-4D97-AF65-F5344CB8AC3E}">
        <p14:creationId xmlns:p14="http://schemas.microsoft.com/office/powerpoint/2010/main" val="4292904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12</a:t>
            </a:fld>
            <a:endParaRPr lang="en-US"/>
          </a:p>
        </p:txBody>
      </p:sp>
    </p:spTree>
    <p:extLst>
      <p:ext uri="{BB962C8B-B14F-4D97-AF65-F5344CB8AC3E}">
        <p14:creationId xmlns:p14="http://schemas.microsoft.com/office/powerpoint/2010/main" val="4013736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2</a:t>
            </a:fld>
            <a:endParaRPr lang="en-US"/>
          </a:p>
        </p:txBody>
      </p:sp>
    </p:spTree>
    <p:extLst>
      <p:ext uri="{BB962C8B-B14F-4D97-AF65-F5344CB8AC3E}">
        <p14:creationId xmlns:p14="http://schemas.microsoft.com/office/powerpoint/2010/main" val="1990068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3</a:t>
            </a:fld>
            <a:endParaRPr lang="en-US"/>
          </a:p>
        </p:txBody>
      </p:sp>
    </p:spTree>
    <p:extLst>
      <p:ext uri="{BB962C8B-B14F-4D97-AF65-F5344CB8AC3E}">
        <p14:creationId xmlns:p14="http://schemas.microsoft.com/office/powerpoint/2010/main" val="625109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4</a:t>
            </a:fld>
            <a:endParaRPr lang="en-US"/>
          </a:p>
        </p:txBody>
      </p:sp>
    </p:spTree>
    <p:extLst>
      <p:ext uri="{BB962C8B-B14F-4D97-AF65-F5344CB8AC3E}">
        <p14:creationId xmlns:p14="http://schemas.microsoft.com/office/powerpoint/2010/main" val="153951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5</a:t>
            </a:fld>
            <a:endParaRPr lang="en-US"/>
          </a:p>
        </p:txBody>
      </p:sp>
    </p:spTree>
    <p:extLst>
      <p:ext uri="{BB962C8B-B14F-4D97-AF65-F5344CB8AC3E}">
        <p14:creationId xmlns:p14="http://schemas.microsoft.com/office/powerpoint/2010/main" val="24066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sz="1200" b="0" i="0" kern="1200" dirty="0" smtClean="0">
                <a:solidFill>
                  <a:schemeClr val="tx1"/>
                </a:solidFill>
                <a:effectLst/>
                <a:latin typeface="+mn-lt"/>
                <a:ea typeface="+mn-ea"/>
                <a:cs typeface="+mn-cs"/>
              </a:rPr>
              <a:t>summarize your project, including its research questions and planned methodology, and where you are in the assessment/research process.</a:t>
            </a:r>
          </a:p>
          <a:p>
            <a:r>
              <a:rPr lang="en-US" sz="1200" b="0" i="0" kern="1200" dirty="0" smtClean="0">
                <a:solidFill>
                  <a:schemeClr val="tx1"/>
                </a:solidFill>
                <a:effectLst/>
                <a:latin typeface="+mn-lt"/>
                <a:ea typeface="+mn-ea"/>
                <a:cs typeface="+mn-cs"/>
              </a:rPr>
              <a:t>describe the potential impact of your project on this campus, in this community, in your discipline, or elsewhere, taking into consideration the connections between your work and CILMAR’s </a:t>
            </a:r>
            <a:r>
              <a:rPr lang="en-US" sz="1200" b="0" i="0" kern="1200" dirty="0" smtClean="0">
                <a:solidFill>
                  <a:schemeClr val="tx1"/>
                </a:solidFill>
                <a:effectLst/>
                <a:latin typeface="+mn-lt"/>
                <a:ea typeface="+mn-ea"/>
                <a:cs typeface="+mn-cs"/>
                <a:hlinkClick r:id="rId3"/>
              </a:rPr>
              <a:t>mission</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how would you spend any monies that CILMAR might award to you as part of this program?</a:t>
            </a:r>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6</a:t>
            </a:fld>
            <a:endParaRPr lang="en-US"/>
          </a:p>
        </p:txBody>
      </p:sp>
    </p:spTree>
    <p:extLst>
      <p:ext uri="{BB962C8B-B14F-4D97-AF65-F5344CB8AC3E}">
        <p14:creationId xmlns:p14="http://schemas.microsoft.com/office/powerpoint/2010/main" val="4268626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7</a:t>
            </a:fld>
            <a:endParaRPr lang="en-US"/>
          </a:p>
        </p:txBody>
      </p:sp>
    </p:spTree>
    <p:extLst>
      <p:ext uri="{BB962C8B-B14F-4D97-AF65-F5344CB8AC3E}">
        <p14:creationId xmlns:p14="http://schemas.microsoft.com/office/powerpoint/2010/main" val="2090855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Completion of the proposed</a:t>
            </a:r>
            <a:r>
              <a:rPr lang="en-US" sz="1200" b="0" i="0" kern="1200" baseline="0" dirty="0" smtClean="0">
                <a:solidFill>
                  <a:schemeClr val="tx1"/>
                </a:solidFill>
                <a:effectLst/>
                <a:latin typeface="+mn-lt"/>
                <a:ea typeface="+mn-ea"/>
                <a:cs typeface="+mn-cs"/>
              </a:rPr>
              <a:t> project will help accomplish CILMAR’s mission</a:t>
            </a:r>
          </a:p>
          <a:p>
            <a:r>
              <a:rPr lang="en-US" sz="1200" b="0" i="0" kern="1200" baseline="0" dirty="0" smtClean="0">
                <a:solidFill>
                  <a:schemeClr val="tx1"/>
                </a:solidFill>
                <a:effectLst/>
                <a:latin typeface="+mn-lt"/>
                <a:ea typeface="+mn-ea"/>
                <a:cs typeface="+mn-cs"/>
              </a:rPr>
              <a:t>The project is high quality, innovative and creative</a:t>
            </a:r>
          </a:p>
          <a:p>
            <a:r>
              <a:rPr lang="en-US" sz="1200" b="0" i="0" kern="1200" baseline="0" dirty="0" smtClean="0">
                <a:solidFill>
                  <a:schemeClr val="tx1"/>
                </a:solidFill>
                <a:effectLst/>
                <a:latin typeface="+mn-lt"/>
                <a:ea typeface="+mn-ea"/>
                <a:cs typeface="+mn-cs"/>
              </a:rPr>
              <a:t>Has the potential to benefit the campus, community, and your discipline and has lasting impact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Measureable outcomes (i.e., does the plan have effective measures of success)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the appropriateness of the budget, An explanation of how funds will be used is provided including cost of materials and services needed.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 realistic plan and schedule for completion of the project has been provided, including key milestones and objectives. In general, it is expected that the project will be completed in one year.</a:t>
            </a: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8</a:t>
            </a:fld>
            <a:endParaRPr lang="en-US"/>
          </a:p>
        </p:txBody>
      </p:sp>
    </p:spTree>
    <p:extLst>
      <p:ext uri="{BB962C8B-B14F-4D97-AF65-F5344CB8AC3E}">
        <p14:creationId xmlns:p14="http://schemas.microsoft.com/office/powerpoint/2010/main" val="3027578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41B1A-A746-4EE6-93EE-B07945EF7987}" type="slidenum">
              <a:rPr lang="en-US" smtClean="0"/>
              <a:t>9</a:t>
            </a:fld>
            <a:endParaRPr lang="en-US"/>
          </a:p>
        </p:txBody>
      </p:sp>
    </p:spTree>
    <p:extLst>
      <p:ext uri="{BB962C8B-B14F-4D97-AF65-F5344CB8AC3E}">
        <p14:creationId xmlns:p14="http://schemas.microsoft.com/office/powerpoint/2010/main" val="3063379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8E6A96-C2EE-4A90-8576-2D2FA1700411}"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404966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E6A96-C2EE-4A90-8576-2D2FA1700411}"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1904123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E6A96-C2EE-4A90-8576-2D2FA1700411}"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344614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E6A96-C2EE-4A90-8576-2D2FA1700411}"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415669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8E6A96-C2EE-4A90-8576-2D2FA1700411}"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372637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8E6A96-C2EE-4A90-8576-2D2FA1700411}"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426817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8E6A96-C2EE-4A90-8576-2D2FA1700411}"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7957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8E6A96-C2EE-4A90-8576-2D2FA1700411}"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2773334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E6A96-C2EE-4A90-8576-2D2FA1700411}" type="datetimeFigureOut">
              <a:rPr lang="en-US" smtClean="0"/>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427078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8E6A96-C2EE-4A90-8576-2D2FA1700411}"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410398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8E6A96-C2EE-4A90-8576-2D2FA1700411}"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FAC9B-7CE5-4B8A-A5FE-8D5C3A737D2B}" type="slidenum">
              <a:rPr lang="en-US" smtClean="0"/>
              <a:t>‹#›</a:t>
            </a:fld>
            <a:endParaRPr lang="en-US"/>
          </a:p>
        </p:txBody>
      </p:sp>
    </p:spTree>
    <p:extLst>
      <p:ext uri="{BB962C8B-B14F-4D97-AF65-F5344CB8AC3E}">
        <p14:creationId xmlns:p14="http://schemas.microsoft.com/office/powerpoint/2010/main" val="266780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E6A96-C2EE-4A90-8576-2D2FA1700411}" type="datetimeFigureOut">
              <a:rPr lang="en-US" smtClean="0"/>
              <a:t>2/26/2021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FAC9B-7CE5-4B8A-A5FE-8D5C3A737D2B}" type="slidenum">
              <a:rPr lang="en-US" smtClean="0"/>
              <a:t>‹#›</a:t>
            </a:fld>
            <a:endParaRPr lang="en-US"/>
          </a:p>
        </p:txBody>
      </p:sp>
    </p:spTree>
    <p:extLst>
      <p:ext uri="{BB962C8B-B14F-4D97-AF65-F5344CB8AC3E}">
        <p14:creationId xmlns:p14="http://schemas.microsoft.com/office/powerpoint/2010/main" val="3453724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it.ly/2M3bJ2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683042" y="763477"/>
            <a:ext cx="8670758"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en-US" sz="4400" b="1" i="0" u="none" strike="noStrike" kern="1200" cap="none" spc="0" normalizeH="0" baseline="0" noProof="0" dirty="0">
              <a:ln>
                <a:noFill/>
              </a:ln>
              <a:solidFill>
                <a:srgbClr val="A5A5A5">
                  <a:lumMod val="50000"/>
                </a:srgbClr>
              </a:solidFill>
              <a:effectLst/>
              <a:uLnTx/>
              <a:uFillTx/>
              <a:latin typeface="Myriad Pro"/>
              <a:ea typeface="+mj-ea"/>
              <a:cs typeface="+mj-cs"/>
            </a:endParaRPr>
          </a:p>
        </p:txBody>
      </p:sp>
      <p:sp>
        <p:nvSpPr>
          <p:cNvPr id="2" name="Title 1"/>
          <p:cNvSpPr>
            <a:spLocks noGrp="1"/>
          </p:cNvSpPr>
          <p:nvPr>
            <p:ph type="ctrTitle"/>
          </p:nvPr>
        </p:nvSpPr>
        <p:spPr>
          <a:xfrm>
            <a:off x="2210439" y="1630008"/>
            <a:ext cx="10228851" cy="2387600"/>
          </a:xfrm>
        </p:spPr>
        <p:txBody>
          <a:bodyPr>
            <a:normAutofit/>
          </a:bodyPr>
          <a:lstStyle/>
          <a:p>
            <a:r>
              <a:rPr lang="en-US" sz="7200" b="1" dirty="0" smtClean="0">
                <a:solidFill>
                  <a:schemeClr val="accent4">
                    <a:lumMod val="75000"/>
                  </a:schemeClr>
                </a:solidFill>
                <a:latin typeface="Bahnschrift" panose="020B0502040204020203" pitchFamily="34" charset="0"/>
              </a:rPr>
              <a:t>Informational Meeting</a:t>
            </a:r>
            <a:endParaRPr lang="en-US" sz="7200" b="1" dirty="0">
              <a:solidFill>
                <a:schemeClr val="accent4">
                  <a:lumMod val="75000"/>
                </a:schemeClr>
              </a:solidFill>
              <a:latin typeface="Bahnschrift" panose="020B0502040204020203" pitchFamily="34" charset="0"/>
            </a:endParaRPr>
          </a:p>
        </p:txBody>
      </p:sp>
      <p:sp>
        <p:nvSpPr>
          <p:cNvPr id="3" name="Subtitle 2"/>
          <p:cNvSpPr>
            <a:spLocks noGrp="1"/>
          </p:cNvSpPr>
          <p:nvPr>
            <p:ph type="subTitle" idx="1"/>
          </p:nvPr>
        </p:nvSpPr>
        <p:spPr>
          <a:xfrm>
            <a:off x="2349910" y="4298162"/>
            <a:ext cx="9144000" cy="1655762"/>
          </a:xfrm>
        </p:spPr>
        <p:txBody>
          <a:bodyPr>
            <a:normAutofit lnSpcReduction="10000"/>
          </a:bodyPr>
          <a:lstStyle/>
          <a:p>
            <a:r>
              <a:rPr lang="en-US" sz="3600" dirty="0" smtClean="0"/>
              <a:t>Dr. Lan Jin</a:t>
            </a:r>
          </a:p>
          <a:p>
            <a:r>
              <a:rPr lang="en-US" sz="3600" dirty="0" smtClean="0"/>
              <a:t>Intercultural Research Specialist, CILMAR</a:t>
            </a:r>
          </a:p>
          <a:p>
            <a:r>
              <a:rPr lang="en-US" sz="2800" dirty="0" smtClean="0"/>
              <a:t>February 26, 2021</a:t>
            </a:r>
            <a:endParaRPr lang="en-US" sz="2800" dirty="0"/>
          </a:p>
        </p:txBody>
      </p:sp>
      <p:pic>
        <p:nvPicPr>
          <p:cNvPr id="1026" name="Picture 2" descr="https://purdue.edu/IPPU/CILMAR/Research/Mini-Grant_program/SeedGrants_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98515" y="624653"/>
            <a:ext cx="6839811" cy="1954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4768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706" y="698679"/>
            <a:ext cx="10515600" cy="1325563"/>
          </a:xfrm>
        </p:spPr>
        <p:txBody>
          <a:bodyPr/>
          <a:lstStyle/>
          <a:p>
            <a:r>
              <a:rPr lang="en-US" b="1" dirty="0" smtClean="0">
                <a:latin typeface="Microsoft Tai Le" panose="020B0502040204020203" pitchFamily="34" charset="0"/>
                <a:cs typeface="Microsoft Tai Le" panose="020B0502040204020203" pitchFamily="34" charset="0"/>
              </a:rPr>
              <a:t>Past recipients</a:t>
            </a:r>
            <a:endParaRPr lang="en-US" b="1" dirty="0">
              <a:latin typeface="Microsoft Tai Le" panose="020B0502040204020203" pitchFamily="34" charset="0"/>
              <a:cs typeface="Microsoft Tai Le" panose="020B0502040204020203" pitchFamily="34" charset="0"/>
            </a:endParaRPr>
          </a:p>
        </p:txBody>
      </p:sp>
      <p:sp>
        <p:nvSpPr>
          <p:cNvPr id="3" name="Content Placeholder 2"/>
          <p:cNvSpPr>
            <a:spLocks noGrp="1"/>
          </p:cNvSpPr>
          <p:nvPr>
            <p:ph idx="1"/>
          </p:nvPr>
        </p:nvSpPr>
        <p:spPr>
          <a:xfrm>
            <a:off x="2396706" y="2159179"/>
            <a:ext cx="10515600" cy="4351338"/>
          </a:xfrm>
        </p:spPr>
        <p:txBody>
          <a:bodyPr/>
          <a:lstStyle/>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918541010"/>
              </p:ext>
            </p:extLst>
          </p:nvPr>
        </p:nvGraphicFramePr>
        <p:xfrm>
          <a:off x="2396706" y="1703076"/>
          <a:ext cx="8935052" cy="4717940"/>
        </p:xfrm>
        <a:graphic>
          <a:graphicData uri="http://schemas.openxmlformats.org/drawingml/2006/table">
            <a:tbl>
              <a:tblPr firstRow="1" bandRow="1">
                <a:tableStyleId>{5C22544A-7EE6-4342-B048-85BDC9FD1C3A}</a:tableStyleId>
              </a:tblPr>
              <a:tblGrid>
                <a:gridCol w="2233763">
                  <a:extLst>
                    <a:ext uri="{9D8B030D-6E8A-4147-A177-3AD203B41FA5}">
                      <a16:colId xmlns:a16="http://schemas.microsoft.com/office/drawing/2014/main" val="4161338913"/>
                    </a:ext>
                  </a:extLst>
                </a:gridCol>
                <a:gridCol w="2233763">
                  <a:extLst>
                    <a:ext uri="{9D8B030D-6E8A-4147-A177-3AD203B41FA5}">
                      <a16:colId xmlns:a16="http://schemas.microsoft.com/office/drawing/2014/main" val="610424268"/>
                    </a:ext>
                  </a:extLst>
                </a:gridCol>
                <a:gridCol w="2233763">
                  <a:extLst>
                    <a:ext uri="{9D8B030D-6E8A-4147-A177-3AD203B41FA5}">
                      <a16:colId xmlns:a16="http://schemas.microsoft.com/office/drawing/2014/main" val="2977582916"/>
                    </a:ext>
                  </a:extLst>
                </a:gridCol>
                <a:gridCol w="2233763">
                  <a:extLst>
                    <a:ext uri="{9D8B030D-6E8A-4147-A177-3AD203B41FA5}">
                      <a16:colId xmlns:a16="http://schemas.microsoft.com/office/drawing/2014/main" val="1978434739"/>
                    </a:ext>
                  </a:extLst>
                </a:gridCol>
              </a:tblGrid>
              <a:tr h="754612">
                <a:tc>
                  <a:txBody>
                    <a:bodyPr/>
                    <a:lstStyle/>
                    <a:p>
                      <a:pPr algn="ctr"/>
                      <a:r>
                        <a:rPr lang="en-US" sz="2800" dirty="0" smtClean="0"/>
                        <a:t>Year</a:t>
                      </a:r>
                      <a:endParaRPr lang="en-US" sz="2800" dirty="0"/>
                    </a:p>
                  </a:txBody>
                  <a:tcPr anchor="ctr"/>
                </a:tc>
                <a:tc>
                  <a:txBody>
                    <a:bodyPr/>
                    <a:lstStyle/>
                    <a:p>
                      <a:pPr algn="ctr"/>
                      <a:r>
                        <a:rPr lang="en-US" sz="2800" dirty="0" smtClean="0"/>
                        <a:t>Num.</a:t>
                      </a:r>
                      <a:r>
                        <a:rPr lang="en-US" sz="2800" baseline="0" dirty="0" smtClean="0"/>
                        <a:t> of recipients</a:t>
                      </a:r>
                      <a:endParaRPr lang="en-US" sz="2800" dirty="0"/>
                    </a:p>
                  </a:txBody>
                  <a:tcPr anchor="ctr"/>
                </a:tc>
                <a:tc>
                  <a:txBody>
                    <a:bodyPr/>
                    <a:lstStyle/>
                    <a:p>
                      <a:pPr algn="ctr"/>
                      <a:r>
                        <a:rPr lang="en-US" sz="2800" dirty="0" smtClean="0"/>
                        <a:t>Award Range</a:t>
                      </a:r>
                      <a:endParaRPr lang="en-US" sz="2800" dirty="0"/>
                    </a:p>
                  </a:txBody>
                  <a:tcPr anchor="ctr"/>
                </a:tc>
                <a:tc>
                  <a:txBody>
                    <a:bodyPr/>
                    <a:lstStyle/>
                    <a:p>
                      <a:pPr algn="ctr"/>
                      <a:r>
                        <a:rPr lang="en-US" sz="2800" dirty="0" smtClean="0"/>
                        <a:t>Total Awarded</a:t>
                      </a:r>
                      <a:endParaRPr lang="en-US" sz="2800" dirty="0"/>
                    </a:p>
                  </a:txBody>
                  <a:tcPr anchor="ctr"/>
                </a:tc>
                <a:extLst>
                  <a:ext uri="{0D108BD9-81ED-4DB2-BD59-A6C34878D82A}">
                    <a16:rowId xmlns:a16="http://schemas.microsoft.com/office/drawing/2014/main" val="430454713"/>
                  </a:ext>
                </a:extLst>
              </a:tr>
              <a:tr h="754612">
                <a:tc>
                  <a:txBody>
                    <a:bodyPr/>
                    <a:lstStyle/>
                    <a:p>
                      <a:pPr algn="ctr"/>
                      <a:r>
                        <a:rPr lang="en-US" sz="2800" dirty="0" smtClean="0"/>
                        <a:t>2017</a:t>
                      </a:r>
                    </a:p>
                  </a:txBody>
                  <a:tcPr anchor="ctr"/>
                </a:tc>
                <a:tc>
                  <a:txBody>
                    <a:bodyPr/>
                    <a:lstStyle/>
                    <a:p>
                      <a:pPr algn="ctr"/>
                      <a:r>
                        <a:rPr lang="en-US" sz="2800" dirty="0" smtClean="0"/>
                        <a:t>10</a:t>
                      </a:r>
                      <a:endParaRPr lang="en-US" sz="2800" dirty="0"/>
                    </a:p>
                  </a:txBody>
                  <a:tcPr anchor="ctr"/>
                </a:tc>
                <a:tc>
                  <a:txBody>
                    <a:bodyPr/>
                    <a:lstStyle/>
                    <a:p>
                      <a:pPr algn="ctr"/>
                      <a:r>
                        <a:rPr lang="en-US" sz="2800" dirty="0" smtClean="0"/>
                        <a:t>$500 - $2000</a:t>
                      </a:r>
                      <a:endParaRPr lang="en-US" sz="2800" dirty="0"/>
                    </a:p>
                  </a:txBody>
                  <a:tcPr anchor="ctr"/>
                </a:tc>
                <a:tc>
                  <a:txBody>
                    <a:bodyPr/>
                    <a:lstStyle/>
                    <a:p>
                      <a:pPr algn="ctr"/>
                      <a:r>
                        <a:rPr lang="en-US" sz="2800" dirty="0" smtClean="0"/>
                        <a:t>$12,500</a:t>
                      </a:r>
                      <a:endParaRPr lang="en-US" sz="2800" dirty="0"/>
                    </a:p>
                  </a:txBody>
                  <a:tcPr anchor="ctr"/>
                </a:tc>
                <a:extLst>
                  <a:ext uri="{0D108BD9-81ED-4DB2-BD59-A6C34878D82A}">
                    <a16:rowId xmlns:a16="http://schemas.microsoft.com/office/drawing/2014/main" val="1266795325"/>
                  </a:ext>
                </a:extLst>
              </a:tr>
              <a:tr h="754612">
                <a:tc>
                  <a:txBody>
                    <a:bodyPr/>
                    <a:lstStyle/>
                    <a:p>
                      <a:pPr algn="ctr"/>
                      <a:r>
                        <a:rPr lang="en-US" sz="2800" dirty="0" smtClean="0"/>
                        <a:t>2018</a:t>
                      </a:r>
                      <a:endParaRPr lang="en-US" sz="2800" dirty="0"/>
                    </a:p>
                  </a:txBody>
                  <a:tcPr anchor="ctr"/>
                </a:tc>
                <a:tc>
                  <a:txBody>
                    <a:bodyPr/>
                    <a:lstStyle/>
                    <a:p>
                      <a:pPr algn="ctr"/>
                      <a:r>
                        <a:rPr lang="en-US" sz="2800" dirty="0" smtClean="0"/>
                        <a:t>10</a:t>
                      </a:r>
                      <a:endParaRPr lang="en-US" sz="2800" dirty="0"/>
                    </a:p>
                  </a:txBody>
                  <a:tcPr anchor="ctr"/>
                </a:tc>
                <a:tc>
                  <a:txBody>
                    <a:bodyPr/>
                    <a:lstStyle/>
                    <a:p>
                      <a:pPr algn="ctr"/>
                      <a:r>
                        <a:rPr lang="en-US" sz="2800" dirty="0" smtClean="0"/>
                        <a:t>$500 - $2000</a:t>
                      </a:r>
                      <a:endParaRPr lang="en-US" sz="2800" dirty="0"/>
                    </a:p>
                  </a:txBody>
                  <a:tcPr anchor="ctr"/>
                </a:tc>
                <a:tc>
                  <a:txBody>
                    <a:bodyPr/>
                    <a:lstStyle/>
                    <a:p>
                      <a:pPr algn="ctr"/>
                      <a:r>
                        <a:rPr lang="en-US" sz="2800" dirty="0" smtClean="0"/>
                        <a:t>$14,200</a:t>
                      </a:r>
                      <a:endParaRPr lang="en-US" sz="2800" dirty="0"/>
                    </a:p>
                  </a:txBody>
                  <a:tcPr anchor="ctr"/>
                </a:tc>
                <a:extLst>
                  <a:ext uri="{0D108BD9-81ED-4DB2-BD59-A6C34878D82A}">
                    <a16:rowId xmlns:a16="http://schemas.microsoft.com/office/drawing/2014/main" val="1385758934"/>
                  </a:ext>
                </a:extLst>
              </a:tr>
              <a:tr h="754612">
                <a:tc>
                  <a:txBody>
                    <a:bodyPr/>
                    <a:lstStyle/>
                    <a:p>
                      <a:pPr algn="ctr"/>
                      <a:r>
                        <a:rPr lang="en-US" sz="2800" dirty="0" smtClean="0"/>
                        <a:t>2019</a:t>
                      </a:r>
                      <a:endParaRPr lang="en-US" sz="2800" dirty="0"/>
                    </a:p>
                  </a:txBody>
                  <a:tcPr anchor="ctr"/>
                </a:tc>
                <a:tc>
                  <a:txBody>
                    <a:bodyPr/>
                    <a:lstStyle/>
                    <a:p>
                      <a:pPr algn="ctr"/>
                      <a:r>
                        <a:rPr lang="en-US" sz="2800" dirty="0" smtClean="0"/>
                        <a:t>6</a:t>
                      </a:r>
                      <a:endParaRPr lang="en-US" sz="2800" dirty="0"/>
                    </a:p>
                  </a:txBody>
                  <a:tcPr anchor="ctr"/>
                </a:tc>
                <a:tc>
                  <a:txBody>
                    <a:bodyPr/>
                    <a:lstStyle/>
                    <a:p>
                      <a:pPr algn="ctr"/>
                      <a:r>
                        <a:rPr lang="en-US" sz="2800" dirty="0" smtClean="0"/>
                        <a:t>$400 - $4000</a:t>
                      </a:r>
                      <a:endParaRPr lang="en-US" sz="2800" dirty="0"/>
                    </a:p>
                  </a:txBody>
                  <a:tcPr anchor="ctr"/>
                </a:tc>
                <a:tc>
                  <a:txBody>
                    <a:bodyPr/>
                    <a:lstStyle/>
                    <a:p>
                      <a:pPr algn="ctr"/>
                      <a:r>
                        <a:rPr lang="en-US" sz="2800" dirty="0" smtClean="0"/>
                        <a:t>$11,000</a:t>
                      </a:r>
                    </a:p>
                  </a:txBody>
                  <a:tcPr anchor="ctr"/>
                </a:tc>
                <a:extLst>
                  <a:ext uri="{0D108BD9-81ED-4DB2-BD59-A6C34878D82A}">
                    <a16:rowId xmlns:a16="http://schemas.microsoft.com/office/drawing/2014/main" val="1452782022"/>
                  </a:ext>
                </a:extLst>
              </a:tr>
              <a:tr h="754612">
                <a:tc>
                  <a:txBody>
                    <a:bodyPr/>
                    <a:lstStyle/>
                    <a:p>
                      <a:pPr algn="ctr"/>
                      <a:r>
                        <a:rPr lang="en-US" sz="2800" dirty="0" smtClean="0"/>
                        <a:t>2020</a:t>
                      </a:r>
                      <a:endParaRPr lang="en-US" sz="2800" dirty="0"/>
                    </a:p>
                  </a:txBody>
                  <a:tcPr anchor="ctr"/>
                </a:tc>
                <a:tc>
                  <a:txBody>
                    <a:bodyPr/>
                    <a:lstStyle/>
                    <a:p>
                      <a:pPr algn="ctr"/>
                      <a:r>
                        <a:rPr lang="en-US" sz="2800" dirty="0" smtClean="0"/>
                        <a:t>10</a:t>
                      </a:r>
                      <a:endParaRPr lang="en-US" sz="2800" dirty="0"/>
                    </a:p>
                  </a:txBody>
                  <a:tcPr anchor="ctr"/>
                </a:tc>
                <a:tc>
                  <a:txBody>
                    <a:bodyPr/>
                    <a:lstStyle/>
                    <a:p>
                      <a:pPr algn="ctr"/>
                      <a:r>
                        <a:rPr lang="en-US" sz="2800" dirty="0" smtClean="0"/>
                        <a:t>$500 - $5000</a:t>
                      </a:r>
                      <a:endParaRPr lang="en-US" sz="2800" dirty="0"/>
                    </a:p>
                  </a:txBody>
                  <a:tcPr anchor="ctr"/>
                </a:tc>
                <a:tc>
                  <a:txBody>
                    <a:bodyPr/>
                    <a:lstStyle/>
                    <a:p>
                      <a:pPr algn="ctr"/>
                      <a:r>
                        <a:rPr lang="en-US" sz="2800" dirty="0" smtClean="0"/>
                        <a:t>$12,000</a:t>
                      </a:r>
                    </a:p>
                  </a:txBody>
                  <a:tcPr anchor="ctr"/>
                </a:tc>
                <a:extLst>
                  <a:ext uri="{0D108BD9-81ED-4DB2-BD59-A6C34878D82A}">
                    <a16:rowId xmlns:a16="http://schemas.microsoft.com/office/drawing/2014/main" val="4061992105"/>
                  </a:ext>
                </a:extLst>
              </a:tr>
              <a:tr h="754612">
                <a:tc>
                  <a:txBody>
                    <a:bodyPr/>
                    <a:lstStyle/>
                    <a:p>
                      <a:pPr algn="ctr"/>
                      <a:r>
                        <a:rPr lang="en-US" sz="2800" dirty="0" smtClean="0"/>
                        <a:t>2021</a:t>
                      </a:r>
                      <a:endParaRPr lang="en-US" sz="2800" dirty="0"/>
                    </a:p>
                  </a:txBody>
                  <a:tcPr anchor="ctr"/>
                </a:tc>
                <a:tc>
                  <a:txBody>
                    <a:bodyPr/>
                    <a:lstStyle/>
                    <a:p>
                      <a:pPr algn="ctr"/>
                      <a:r>
                        <a:rPr lang="en-US" sz="2800" dirty="0" smtClean="0"/>
                        <a:t>??</a:t>
                      </a:r>
                      <a:endParaRPr lang="en-US" sz="2800" dirty="0"/>
                    </a:p>
                  </a:txBody>
                  <a:tcPr anchor="ctr"/>
                </a:tc>
                <a:tc>
                  <a:txBody>
                    <a:bodyPr/>
                    <a:lstStyle/>
                    <a:p>
                      <a:pPr algn="ctr"/>
                      <a:r>
                        <a:rPr lang="en-US" sz="2800" dirty="0" smtClean="0"/>
                        <a:t>Up to $2000</a:t>
                      </a:r>
                      <a:endParaRPr lang="en-US" sz="2800" dirty="0"/>
                    </a:p>
                  </a:txBody>
                  <a:tcPr anchor="ctr"/>
                </a:tc>
                <a:tc>
                  <a:txBody>
                    <a:bodyPr/>
                    <a:lstStyle/>
                    <a:p>
                      <a:pPr algn="ctr"/>
                      <a:r>
                        <a:rPr lang="en-US" sz="2800" dirty="0" smtClean="0"/>
                        <a:t>??</a:t>
                      </a:r>
                    </a:p>
                  </a:txBody>
                  <a:tcPr anchor="ctr"/>
                </a:tc>
                <a:extLst>
                  <a:ext uri="{0D108BD9-81ED-4DB2-BD59-A6C34878D82A}">
                    <a16:rowId xmlns:a16="http://schemas.microsoft.com/office/drawing/2014/main" val="2998053909"/>
                  </a:ext>
                </a:extLst>
              </a:tr>
            </a:tbl>
          </a:graphicData>
        </a:graphic>
      </p:graphicFrame>
    </p:spTree>
    <p:extLst>
      <p:ext uri="{BB962C8B-B14F-4D97-AF65-F5344CB8AC3E}">
        <p14:creationId xmlns:p14="http://schemas.microsoft.com/office/powerpoint/2010/main" val="949669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706" y="698679"/>
            <a:ext cx="10515600" cy="1325563"/>
          </a:xfrm>
        </p:spPr>
        <p:txBody>
          <a:bodyPr/>
          <a:lstStyle/>
          <a:p>
            <a:r>
              <a:rPr lang="en-US" b="1" dirty="0" smtClean="0">
                <a:latin typeface="Microsoft Tai Le" panose="020B0502040204020203" pitchFamily="34" charset="0"/>
                <a:cs typeface="Microsoft Tai Le" panose="020B0502040204020203" pitchFamily="34" charset="0"/>
              </a:rPr>
              <a:t>Key Dates</a:t>
            </a:r>
            <a:endParaRPr lang="en-US" b="1" dirty="0">
              <a:latin typeface="Microsoft Tai Le" panose="020B0502040204020203" pitchFamily="34" charset="0"/>
              <a:cs typeface="Microsoft Tai Le" panose="020B0502040204020203" pitchFamily="34" charset="0"/>
            </a:endParaRPr>
          </a:p>
        </p:txBody>
      </p:sp>
      <p:sp>
        <p:nvSpPr>
          <p:cNvPr id="3" name="Content Placeholder 2"/>
          <p:cNvSpPr>
            <a:spLocks noGrp="1"/>
          </p:cNvSpPr>
          <p:nvPr>
            <p:ph idx="1"/>
          </p:nvPr>
        </p:nvSpPr>
        <p:spPr>
          <a:xfrm>
            <a:off x="2396706" y="2159179"/>
            <a:ext cx="10515600" cy="4351338"/>
          </a:xfrm>
        </p:spPr>
        <p:txBody>
          <a:bodyPr>
            <a:normAutofit/>
          </a:bodyPr>
          <a:lstStyle/>
          <a:p>
            <a:r>
              <a:rPr lang="en-US" sz="3200" dirty="0">
                <a:latin typeface="Bahnschrift" panose="020B0502040204020203" pitchFamily="34" charset="0"/>
              </a:rPr>
              <a:t>Submission Deadline: 11:59 </a:t>
            </a:r>
            <a:r>
              <a:rPr lang="en-US" sz="3200" dirty="0" smtClean="0">
                <a:latin typeface="Bahnschrift" panose="020B0502040204020203" pitchFamily="34" charset="0"/>
              </a:rPr>
              <a:t>pm March 24, 2021</a:t>
            </a:r>
            <a:endParaRPr lang="en-US" sz="3200" dirty="0">
              <a:latin typeface="Bahnschrift" panose="020B0502040204020203" pitchFamily="34" charset="0"/>
            </a:endParaRPr>
          </a:p>
          <a:p>
            <a:r>
              <a:rPr lang="en-US" sz="3200" dirty="0" smtClean="0">
                <a:latin typeface="Bahnschrift" panose="020B0502040204020203" pitchFamily="34" charset="0"/>
              </a:rPr>
              <a:t>Grant </a:t>
            </a:r>
            <a:r>
              <a:rPr lang="en-US" sz="3200" dirty="0">
                <a:latin typeface="Bahnschrift" panose="020B0502040204020203" pitchFamily="34" charset="0"/>
              </a:rPr>
              <a:t>Reviews: </a:t>
            </a:r>
            <a:r>
              <a:rPr lang="en-US" sz="3200" dirty="0" smtClean="0">
                <a:latin typeface="Bahnschrift" panose="020B0502040204020203" pitchFamily="34" charset="0"/>
              </a:rPr>
              <a:t>Late </a:t>
            </a:r>
            <a:r>
              <a:rPr lang="en-US" sz="3200" dirty="0" smtClean="0">
                <a:latin typeface="Bahnschrift" panose="020B0502040204020203" pitchFamily="34" charset="0"/>
              </a:rPr>
              <a:t>March to Mid April </a:t>
            </a:r>
            <a:r>
              <a:rPr lang="en-US" sz="3200" dirty="0" smtClean="0">
                <a:latin typeface="Bahnschrift" panose="020B0502040204020203" pitchFamily="34" charset="0"/>
              </a:rPr>
              <a:t>2021</a:t>
            </a:r>
            <a:endParaRPr lang="en-US" sz="3200" dirty="0">
              <a:latin typeface="Bahnschrift" panose="020B0502040204020203" pitchFamily="34" charset="0"/>
            </a:endParaRPr>
          </a:p>
          <a:p>
            <a:r>
              <a:rPr lang="en-US" sz="3200" dirty="0">
                <a:latin typeface="Bahnschrift" panose="020B0502040204020203" pitchFamily="34" charset="0"/>
              </a:rPr>
              <a:t>Notifications: </a:t>
            </a:r>
            <a:r>
              <a:rPr lang="en-US" sz="3200" dirty="0" smtClean="0">
                <a:latin typeface="Bahnschrift" panose="020B0502040204020203" pitchFamily="34" charset="0"/>
              </a:rPr>
              <a:t>April </a:t>
            </a:r>
            <a:r>
              <a:rPr lang="en-US" sz="3200" dirty="0" smtClean="0">
                <a:latin typeface="Bahnschrift" panose="020B0502040204020203" pitchFamily="34" charset="0"/>
              </a:rPr>
              <a:t>28, </a:t>
            </a:r>
            <a:r>
              <a:rPr lang="en-US" sz="3200" dirty="0" smtClean="0">
                <a:latin typeface="Bahnschrift" panose="020B0502040204020203" pitchFamily="34" charset="0"/>
              </a:rPr>
              <a:t>2021</a:t>
            </a:r>
          </a:p>
          <a:p>
            <a:r>
              <a:rPr lang="en-US" sz="3200" dirty="0" smtClean="0">
                <a:latin typeface="Bahnschrift" panose="020B0502040204020203" pitchFamily="34" charset="0"/>
              </a:rPr>
              <a:t>Funding Transferred: early May 2021</a:t>
            </a:r>
            <a:endParaRPr lang="en-US" sz="3200" dirty="0">
              <a:latin typeface="Bahnschrift" panose="020B0502040204020203" pitchFamily="34" charset="0"/>
            </a:endParaRPr>
          </a:p>
          <a:p>
            <a:endParaRPr lang="en-US" sz="3600" dirty="0" smtClean="0">
              <a:solidFill>
                <a:srgbClr val="FF0000"/>
              </a:solidFill>
            </a:endParaRPr>
          </a:p>
        </p:txBody>
      </p:sp>
    </p:spTree>
    <p:extLst>
      <p:ext uri="{BB962C8B-B14F-4D97-AF65-F5344CB8AC3E}">
        <p14:creationId xmlns:p14="http://schemas.microsoft.com/office/powerpoint/2010/main" val="3854101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2050" name="Picture 2" descr="“q &amp; a”的图片搜索结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7568" y="1887087"/>
            <a:ext cx="7115175" cy="322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091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706" y="698679"/>
            <a:ext cx="10515600" cy="1325563"/>
          </a:xfrm>
        </p:spPr>
        <p:txBody>
          <a:bodyPr/>
          <a:lstStyle/>
          <a:p>
            <a:r>
              <a:rPr lang="en-US" b="1" dirty="0" smtClean="0">
                <a:latin typeface="Microsoft Tai Le" panose="020B0502040204020203" pitchFamily="34" charset="0"/>
                <a:cs typeface="Microsoft Tai Le" panose="020B0502040204020203" pitchFamily="34" charset="0"/>
              </a:rPr>
              <a:t>Agenda</a:t>
            </a:r>
            <a:endParaRPr lang="en-US" b="1" dirty="0">
              <a:latin typeface="Microsoft Tai Le" panose="020B0502040204020203" pitchFamily="34" charset="0"/>
              <a:cs typeface="Microsoft Tai Le" panose="020B0502040204020203" pitchFamily="34" charset="0"/>
            </a:endParaRPr>
          </a:p>
        </p:txBody>
      </p:sp>
      <p:sp>
        <p:nvSpPr>
          <p:cNvPr id="3" name="Content Placeholder 2"/>
          <p:cNvSpPr>
            <a:spLocks noGrp="1"/>
          </p:cNvSpPr>
          <p:nvPr>
            <p:ph idx="1"/>
          </p:nvPr>
        </p:nvSpPr>
        <p:spPr>
          <a:xfrm>
            <a:off x="2396706" y="2159179"/>
            <a:ext cx="10515600" cy="4351338"/>
          </a:xfrm>
        </p:spPr>
        <p:txBody>
          <a:bodyPr/>
          <a:lstStyle/>
          <a:p>
            <a:r>
              <a:rPr lang="en-US" sz="3200" dirty="0" smtClean="0">
                <a:latin typeface="Bahnschrift" panose="020B0502040204020203" pitchFamily="34" charset="0"/>
              </a:rPr>
              <a:t>Summary information</a:t>
            </a:r>
          </a:p>
          <a:p>
            <a:r>
              <a:rPr lang="en-US" sz="3200" dirty="0" smtClean="0">
                <a:latin typeface="Bahnschrift" panose="020B0502040204020203" pitchFamily="34" charset="0"/>
              </a:rPr>
              <a:t>Priority areas</a:t>
            </a:r>
          </a:p>
          <a:p>
            <a:r>
              <a:rPr lang="en-US" sz="3200" dirty="0" smtClean="0">
                <a:latin typeface="Bahnschrift" panose="020B0502040204020203" pitchFamily="34" charset="0"/>
              </a:rPr>
              <a:t>Eligibility requirements</a:t>
            </a:r>
          </a:p>
          <a:p>
            <a:r>
              <a:rPr lang="en-US" sz="3200" dirty="0" smtClean="0">
                <a:latin typeface="Bahnschrift" panose="020B0502040204020203" pitchFamily="34" charset="0"/>
              </a:rPr>
              <a:t>Application guidelines</a:t>
            </a:r>
          </a:p>
          <a:p>
            <a:r>
              <a:rPr lang="en-US" sz="3200" dirty="0" smtClean="0">
                <a:latin typeface="Bahnschrift" panose="020B0502040204020203" pitchFamily="34" charset="0"/>
              </a:rPr>
              <a:t>Criteria for proposals</a:t>
            </a:r>
          </a:p>
          <a:p>
            <a:r>
              <a:rPr lang="en-US" sz="3200" dirty="0" smtClean="0">
                <a:latin typeface="Bahnschrift" panose="020B0502040204020203" pitchFamily="34" charset="0"/>
              </a:rPr>
              <a:t>Expected products</a:t>
            </a:r>
          </a:p>
          <a:p>
            <a:r>
              <a:rPr lang="en-US" sz="3200" dirty="0" smtClean="0">
                <a:latin typeface="Bahnschrift" panose="020B0502040204020203" pitchFamily="34" charset="0"/>
              </a:rPr>
              <a:t>Key Dates</a:t>
            </a:r>
          </a:p>
          <a:p>
            <a:endParaRPr lang="en-US" dirty="0" smtClean="0"/>
          </a:p>
        </p:txBody>
      </p:sp>
    </p:spTree>
    <p:extLst>
      <p:ext uri="{BB962C8B-B14F-4D97-AF65-F5344CB8AC3E}">
        <p14:creationId xmlns:p14="http://schemas.microsoft.com/office/powerpoint/2010/main" val="188122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706" y="698679"/>
            <a:ext cx="10515600" cy="1325563"/>
          </a:xfrm>
        </p:spPr>
        <p:txBody>
          <a:bodyPr>
            <a:normAutofit/>
          </a:bodyPr>
          <a:lstStyle/>
          <a:p>
            <a:r>
              <a:rPr lang="en-US" b="1" dirty="0" smtClean="0">
                <a:latin typeface="Microsoft Tai Le" panose="020B0502040204020203" pitchFamily="34" charset="0"/>
                <a:cs typeface="Microsoft Tai Le" panose="020B0502040204020203" pitchFamily="34" charset="0"/>
              </a:rPr>
              <a:t>Summary Information</a:t>
            </a:r>
            <a:endParaRPr lang="en-US" b="1" dirty="0">
              <a:latin typeface="Microsoft Tai Le" panose="020B0502040204020203" pitchFamily="34" charset="0"/>
              <a:cs typeface="Microsoft Tai Le" panose="020B0502040204020203" pitchFamily="34" charset="0"/>
            </a:endParaRPr>
          </a:p>
        </p:txBody>
      </p:sp>
      <p:sp>
        <p:nvSpPr>
          <p:cNvPr id="3" name="Content Placeholder 2"/>
          <p:cNvSpPr>
            <a:spLocks noGrp="1"/>
          </p:cNvSpPr>
          <p:nvPr>
            <p:ph idx="1"/>
          </p:nvPr>
        </p:nvSpPr>
        <p:spPr>
          <a:xfrm>
            <a:off x="2396706" y="2159179"/>
            <a:ext cx="9513498" cy="4351338"/>
          </a:xfrm>
        </p:spPr>
        <p:txBody>
          <a:bodyPr>
            <a:normAutofit lnSpcReduction="10000"/>
          </a:bodyPr>
          <a:lstStyle/>
          <a:p>
            <a:r>
              <a:rPr lang="en-US" sz="3200" dirty="0" smtClean="0">
                <a:latin typeface="Bahnschrift" panose="020B0502040204020203" pitchFamily="34" charset="0"/>
              </a:rPr>
              <a:t>2021 Deadline: </a:t>
            </a:r>
            <a:r>
              <a:rPr lang="en-US" sz="3200" dirty="0" smtClean="0">
                <a:solidFill>
                  <a:srgbClr val="FF0000"/>
                </a:solidFill>
                <a:latin typeface="Bahnschrift" panose="020B0502040204020203" pitchFamily="34" charset="0"/>
              </a:rPr>
              <a:t>March 24, 2021</a:t>
            </a:r>
          </a:p>
          <a:p>
            <a:r>
              <a:rPr lang="en-US" sz="3200" dirty="0" smtClean="0">
                <a:latin typeface="Bahnschrift" panose="020B0502040204020203" pitchFamily="34" charset="0"/>
              </a:rPr>
              <a:t>Award Amount: up to $2,000</a:t>
            </a:r>
          </a:p>
          <a:p>
            <a:r>
              <a:rPr lang="en-US" sz="3200" dirty="0" smtClean="0">
                <a:latin typeface="Bahnschrift" panose="020B0502040204020203" pitchFamily="34" charset="0"/>
              </a:rPr>
              <a:t>Award Duration: 12 months</a:t>
            </a:r>
          </a:p>
          <a:p>
            <a:r>
              <a:rPr lang="en-US" sz="3200" dirty="0" smtClean="0">
                <a:latin typeface="Bahnschrift" panose="020B0502040204020203" pitchFamily="34" charset="0"/>
              </a:rPr>
              <a:t>Funding Office: Center for Intercultural Learning, Mentorship, Assessment and Research (CILMAR)</a:t>
            </a:r>
          </a:p>
          <a:p>
            <a:r>
              <a:rPr lang="en-US" sz="3200" dirty="0" smtClean="0">
                <a:latin typeface="Bahnschrift" panose="020B0502040204020203" pitchFamily="34" charset="0"/>
              </a:rPr>
              <a:t>Purpose: Supports innovative scholarship; encourages best practices in teaching and learning</a:t>
            </a:r>
          </a:p>
          <a:p>
            <a:r>
              <a:rPr lang="en-US" sz="3200" dirty="0" smtClean="0">
                <a:latin typeface="Bahnschrift" panose="020B0502040204020203" pitchFamily="34" charset="0"/>
              </a:rPr>
              <a:t>Contact: Lan Jin at </a:t>
            </a:r>
            <a:r>
              <a:rPr lang="en-US" sz="3200" u="sng" dirty="0" smtClean="0">
                <a:latin typeface="Bahnschrift" panose="020B0502040204020203" pitchFamily="34" charset="0"/>
              </a:rPr>
              <a:t>jin124@purdue.edu</a:t>
            </a:r>
          </a:p>
        </p:txBody>
      </p:sp>
    </p:spTree>
    <p:extLst>
      <p:ext uri="{BB962C8B-B14F-4D97-AF65-F5344CB8AC3E}">
        <p14:creationId xmlns:p14="http://schemas.microsoft.com/office/powerpoint/2010/main" val="80081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706" y="698679"/>
            <a:ext cx="10515600" cy="1325563"/>
          </a:xfrm>
        </p:spPr>
        <p:txBody>
          <a:bodyPr/>
          <a:lstStyle/>
          <a:p>
            <a:r>
              <a:rPr lang="en-US" b="1" dirty="0">
                <a:latin typeface="Bahnschrift" panose="020B0502040204020203" pitchFamily="34" charset="0"/>
              </a:rPr>
              <a:t>P</a:t>
            </a:r>
            <a:r>
              <a:rPr lang="en-US" b="1" dirty="0">
                <a:latin typeface="Microsoft Tai Le" panose="020B0502040204020203" pitchFamily="34" charset="0"/>
                <a:cs typeface="Microsoft Tai Le" panose="020B0502040204020203" pitchFamily="34" charset="0"/>
              </a:rPr>
              <a:t>riority areas</a:t>
            </a:r>
          </a:p>
        </p:txBody>
      </p:sp>
      <p:sp>
        <p:nvSpPr>
          <p:cNvPr id="3" name="Content Placeholder 2"/>
          <p:cNvSpPr>
            <a:spLocks noGrp="1"/>
          </p:cNvSpPr>
          <p:nvPr>
            <p:ph idx="1"/>
          </p:nvPr>
        </p:nvSpPr>
        <p:spPr>
          <a:xfrm>
            <a:off x="2396706" y="2159179"/>
            <a:ext cx="9513498" cy="4351338"/>
          </a:xfrm>
        </p:spPr>
        <p:txBody>
          <a:bodyPr/>
          <a:lstStyle/>
          <a:p>
            <a:r>
              <a:rPr lang="en-US" sz="3200" dirty="0" smtClean="0">
                <a:latin typeface="Bahnschrift" panose="020B0502040204020203" pitchFamily="34" charset="0"/>
              </a:rPr>
              <a:t>Experiments</a:t>
            </a:r>
            <a:r>
              <a:rPr lang="en-US" sz="3200" dirty="0">
                <a:latin typeface="Bahnschrift" panose="020B0502040204020203" pitchFamily="34" charset="0"/>
              </a:rPr>
              <a:t>, ethnography, or other </a:t>
            </a:r>
            <a:r>
              <a:rPr lang="en-US" sz="3200" dirty="0" smtClean="0">
                <a:latin typeface="Bahnschrift" panose="020B0502040204020203" pitchFamily="34" charset="0"/>
              </a:rPr>
              <a:t>quant, </a:t>
            </a:r>
            <a:r>
              <a:rPr lang="en-US" sz="3200" dirty="0" err="1">
                <a:latin typeface="Bahnschrift" panose="020B0502040204020203" pitchFamily="34" charset="0"/>
              </a:rPr>
              <a:t>qual</a:t>
            </a:r>
            <a:r>
              <a:rPr lang="en-US" sz="3200" dirty="0">
                <a:latin typeface="Bahnschrift" panose="020B0502040204020203" pitchFamily="34" charset="0"/>
              </a:rPr>
              <a:t>, or </a:t>
            </a:r>
            <a:r>
              <a:rPr lang="en-US" sz="3200" dirty="0" smtClean="0">
                <a:latin typeface="Bahnschrift" panose="020B0502040204020203" pitchFamily="34" charset="0"/>
              </a:rPr>
              <a:t>mixed-methods </a:t>
            </a:r>
            <a:r>
              <a:rPr lang="en-US" sz="3200" dirty="0">
                <a:latin typeface="Bahnschrift" panose="020B0502040204020203" pitchFamily="34" charset="0"/>
              </a:rPr>
              <a:t>studies</a:t>
            </a:r>
          </a:p>
          <a:p>
            <a:r>
              <a:rPr lang="en-US" sz="3200" dirty="0" smtClean="0">
                <a:latin typeface="Bahnschrift" panose="020B0502040204020203" pitchFamily="34" charset="0"/>
              </a:rPr>
              <a:t>Validation of new or adapted IC measures</a:t>
            </a:r>
          </a:p>
          <a:p>
            <a:r>
              <a:rPr lang="en-US" sz="3200" dirty="0" smtClean="0">
                <a:latin typeface="Bahnschrift" panose="020B0502040204020203" pitchFamily="34" charset="0"/>
              </a:rPr>
              <a:t>Exploration at the intersection of EDI and </a:t>
            </a:r>
            <a:r>
              <a:rPr lang="en-US" sz="3200" dirty="0">
                <a:latin typeface="Bahnschrift" panose="020B0502040204020203" pitchFamily="34" charset="0"/>
              </a:rPr>
              <a:t>social justice </a:t>
            </a:r>
            <a:r>
              <a:rPr lang="en-US" sz="3200" dirty="0" smtClean="0">
                <a:latin typeface="Bahnschrift" panose="020B0502040204020203" pitchFamily="34" charset="0"/>
              </a:rPr>
              <a:t>scholarship</a:t>
            </a:r>
          </a:p>
          <a:p>
            <a:r>
              <a:rPr lang="en-US" sz="3200" dirty="0" smtClean="0">
                <a:latin typeface="Bahnschrift" panose="020B0502040204020203" pitchFamily="34" charset="0"/>
              </a:rPr>
              <a:t>Formative </a:t>
            </a:r>
            <a:r>
              <a:rPr lang="en-US" sz="3200" dirty="0">
                <a:latin typeface="Bahnschrift" panose="020B0502040204020203" pitchFamily="34" charset="0"/>
              </a:rPr>
              <a:t>assessment </a:t>
            </a:r>
            <a:endParaRPr lang="en-US" sz="3200" dirty="0"/>
          </a:p>
          <a:p>
            <a:r>
              <a:rPr lang="en-US" sz="3200" dirty="0">
                <a:latin typeface="Bahnschrift" panose="020B0502040204020203" pitchFamily="34" charset="0"/>
              </a:rPr>
              <a:t>Program evaluation </a:t>
            </a:r>
          </a:p>
          <a:p>
            <a:endParaRPr lang="en-US" sz="3200" dirty="0" smtClean="0">
              <a:latin typeface="Bahnschrift" panose="020B0502040204020203" pitchFamily="34" charset="0"/>
            </a:endParaRPr>
          </a:p>
        </p:txBody>
      </p:sp>
    </p:spTree>
    <p:extLst>
      <p:ext uri="{BB962C8B-B14F-4D97-AF65-F5344CB8AC3E}">
        <p14:creationId xmlns:p14="http://schemas.microsoft.com/office/powerpoint/2010/main" val="1436982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706" y="698679"/>
            <a:ext cx="10515600" cy="1325563"/>
          </a:xfrm>
        </p:spPr>
        <p:txBody>
          <a:bodyPr/>
          <a:lstStyle/>
          <a:p>
            <a:r>
              <a:rPr lang="en-US" b="1" dirty="0">
                <a:latin typeface="Bahnschrift" panose="020B0502040204020203" pitchFamily="34" charset="0"/>
              </a:rPr>
              <a:t>Eligibility requirements</a:t>
            </a:r>
          </a:p>
        </p:txBody>
      </p:sp>
      <p:sp>
        <p:nvSpPr>
          <p:cNvPr id="3" name="Content Placeholder 2"/>
          <p:cNvSpPr>
            <a:spLocks noGrp="1"/>
          </p:cNvSpPr>
          <p:nvPr>
            <p:ph idx="1"/>
          </p:nvPr>
        </p:nvSpPr>
        <p:spPr>
          <a:xfrm>
            <a:off x="2396706" y="2159179"/>
            <a:ext cx="9116683" cy="4351338"/>
          </a:xfrm>
        </p:spPr>
        <p:txBody>
          <a:bodyPr/>
          <a:lstStyle/>
          <a:p>
            <a:r>
              <a:rPr lang="en-US" sz="3200" dirty="0" smtClean="0">
                <a:latin typeface="Bahnschrift" panose="020B0502040204020203" pitchFamily="34" charset="0"/>
              </a:rPr>
              <a:t>Purdue (West Lafayette campus) faculty</a:t>
            </a:r>
            <a:r>
              <a:rPr lang="en-US" sz="3200" dirty="0">
                <a:latin typeface="Bahnschrift" panose="020B0502040204020203" pitchFamily="34" charset="0"/>
              </a:rPr>
              <a:t>, staff and </a:t>
            </a:r>
            <a:r>
              <a:rPr lang="en-US" sz="3200" dirty="0" smtClean="0">
                <a:latin typeface="Bahnschrift" panose="020B0502040204020203" pitchFamily="34" charset="0"/>
              </a:rPr>
              <a:t>graduate </a:t>
            </a:r>
            <a:r>
              <a:rPr lang="en-US" sz="3200" dirty="0">
                <a:latin typeface="Bahnschrift" panose="020B0502040204020203" pitchFamily="34" charset="0"/>
              </a:rPr>
              <a:t>students </a:t>
            </a:r>
            <a:r>
              <a:rPr lang="en-US" sz="3200" dirty="0" smtClean="0">
                <a:latin typeface="Bahnschrift" panose="020B0502040204020203" pitchFamily="34" charset="0"/>
              </a:rPr>
              <a:t>(including post-docs)</a:t>
            </a:r>
          </a:p>
          <a:p>
            <a:r>
              <a:rPr lang="en-US" sz="3200" dirty="0" smtClean="0">
                <a:latin typeface="Bahnschrift" panose="020B0502040204020203" pitchFamily="34" charset="0"/>
              </a:rPr>
              <a:t>Plan </a:t>
            </a:r>
            <a:r>
              <a:rPr lang="en-US" sz="3200" dirty="0">
                <a:latin typeface="Bahnschrift" panose="020B0502040204020203" pitchFamily="34" charset="0"/>
              </a:rPr>
              <a:t>to be on campus during the </a:t>
            </a:r>
            <a:r>
              <a:rPr lang="en-US" sz="3200" dirty="0" smtClean="0">
                <a:latin typeface="Bahnschrift" panose="020B0502040204020203" pitchFamily="34" charset="0"/>
              </a:rPr>
              <a:t>2021-2022 </a:t>
            </a:r>
            <a:r>
              <a:rPr lang="en-US" sz="3200" dirty="0">
                <a:latin typeface="Bahnschrift" panose="020B0502040204020203" pitchFamily="34" charset="0"/>
              </a:rPr>
              <a:t>academic year</a:t>
            </a:r>
            <a:endParaRPr lang="en-US" dirty="0" smtClean="0"/>
          </a:p>
        </p:txBody>
      </p:sp>
    </p:spTree>
    <p:extLst>
      <p:ext uri="{BB962C8B-B14F-4D97-AF65-F5344CB8AC3E}">
        <p14:creationId xmlns:p14="http://schemas.microsoft.com/office/powerpoint/2010/main" val="3468769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706" y="698679"/>
            <a:ext cx="10515600" cy="1325563"/>
          </a:xfrm>
        </p:spPr>
        <p:txBody>
          <a:bodyPr/>
          <a:lstStyle/>
          <a:p>
            <a:r>
              <a:rPr lang="en-US" b="1" dirty="0" smtClean="0">
                <a:latin typeface="Microsoft Tai Le" panose="020B0502040204020203" pitchFamily="34" charset="0"/>
                <a:cs typeface="Microsoft Tai Le" panose="020B0502040204020203" pitchFamily="34" charset="0"/>
              </a:rPr>
              <a:t>Application guidelines</a:t>
            </a:r>
            <a:endParaRPr lang="en-US" b="1" dirty="0">
              <a:latin typeface="Microsoft Tai Le" panose="020B0502040204020203" pitchFamily="34" charset="0"/>
              <a:cs typeface="Microsoft Tai Le" panose="020B0502040204020203" pitchFamily="34" charset="0"/>
            </a:endParaRPr>
          </a:p>
        </p:txBody>
      </p:sp>
      <p:sp>
        <p:nvSpPr>
          <p:cNvPr id="3" name="Content Placeholder 2"/>
          <p:cNvSpPr>
            <a:spLocks noGrp="1"/>
          </p:cNvSpPr>
          <p:nvPr>
            <p:ph idx="1"/>
          </p:nvPr>
        </p:nvSpPr>
        <p:spPr>
          <a:xfrm>
            <a:off x="2396706" y="2159179"/>
            <a:ext cx="10515600" cy="4351338"/>
          </a:xfrm>
        </p:spPr>
        <p:txBody>
          <a:bodyPr/>
          <a:lstStyle/>
          <a:p>
            <a:r>
              <a:rPr lang="en-US" sz="3200" dirty="0" smtClean="0">
                <a:latin typeface="Bahnschrift" panose="020B0502040204020203" pitchFamily="34" charset="0"/>
              </a:rPr>
              <a:t>Submit your application at </a:t>
            </a:r>
            <a:r>
              <a:rPr lang="en-US" u="sng" dirty="0">
                <a:hlinkClick r:id="rId3"/>
              </a:rPr>
              <a:t>https://bit.ly/2M3bJ2v</a:t>
            </a:r>
            <a:endParaRPr lang="en-US" dirty="0" smtClean="0"/>
          </a:p>
          <a:p>
            <a:pPr lvl="1"/>
            <a:r>
              <a:rPr lang="en-US" sz="2800" dirty="0" smtClean="0">
                <a:latin typeface="Bahnschrift" panose="020B0502040204020203" pitchFamily="34" charset="0"/>
              </a:rPr>
              <a:t>Expertise and experience in ICL</a:t>
            </a:r>
          </a:p>
          <a:p>
            <a:pPr lvl="1"/>
            <a:r>
              <a:rPr lang="en-US" sz="2800" dirty="0" smtClean="0">
                <a:latin typeface="Bahnschrift" panose="020B0502040204020203" pitchFamily="34" charset="0"/>
              </a:rPr>
              <a:t>Categories that apply to your project</a:t>
            </a:r>
          </a:p>
          <a:p>
            <a:pPr lvl="1"/>
            <a:r>
              <a:rPr lang="en-US" sz="2800" dirty="0" smtClean="0">
                <a:latin typeface="Bahnschrift" panose="020B0502040204020203" pitchFamily="34" charset="0"/>
              </a:rPr>
              <a:t>Summary of your project </a:t>
            </a:r>
          </a:p>
          <a:p>
            <a:pPr lvl="1"/>
            <a:r>
              <a:rPr lang="en-US" sz="2800" dirty="0" smtClean="0">
                <a:latin typeface="Bahnschrift" panose="020B0502040204020203" pitchFamily="34" charset="0"/>
              </a:rPr>
              <a:t>Potential impact of your project</a:t>
            </a:r>
          </a:p>
          <a:p>
            <a:pPr lvl="1"/>
            <a:r>
              <a:rPr lang="en-US" sz="2800" dirty="0" smtClean="0">
                <a:latin typeface="Bahnschrift" panose="020B0502040204020203" pitchFamily="34" charset="0"/>
              </a:rPr>
              <a:t>Budget</a:t>
            </a:r>
          </a:p>
          <a:p>
            <a:pPr lvl="1"/>
            <a:r>
              <a:rPr lang="en-US" sz="2800" dirty="0" smtClean="0">
                <a:latin typeface="Bahnschrift" panose="020B0502040204020203" pitchFamily="34" charset="0"/>
              </a:rPr>
              <a:t>Support from supervisor/head</a:t>
            </a:r>
          </a:p>
          <a:p>
            <a:pPr lvl="1"/>
            <a:r>
              <a:rPr lang="en-US" sz="2800" dirty="0" smtClean="0">
                <a:latin typeface="Bahnschrift" panose="020B0502040204020203" pitchFamily="34" charset="0"/>
              </a:rPr>
              <a:t>Contact info for business office (for transfer of funds)</a:t>
            </a:r>
          </a:p>
          <a:p>
            <a:endParaRPr lang="en-US" sz="3200" dirty="0" smtClean="0">
              <a:latin typeface="Bahnschrift" panose="020B0502040204020203" pitchFamily="34" charset="0"/>
            </a:endParaRPr>
          </a:p>
          <a:p>
            <a:endParaRPr lang="en-US" dirty="0" smtClean="0"/>
          </a:p>
        </p:txBody>
      </p:sp>
    </p:spTree>
    <p:extLst>
      <p:ext uri="{BB962C8B-B14F-4D97-AF65-F5344CB8AC3E}">
        <p14:creationId xmlns:p14="http://schemas.microsoft.com/office/powerpoint/2010/main" val="786835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706" y="698679"/>
            <a:ext cx="10515600" cy="1325563"/>
          </a:xfrm>
        </p:spPr>
        <p:txBody>
          <a:bodyPr/>
          <a:lstStyle/>
          <a:p>
            <a:r>
              <a:rPr lang="en-US" b="1" dirty="0" smtClean="0">
                <a:latin typeface="Microsoft Tai Le" panose="020B0502040204020203" pitchFamily="34" charset="0"/>
                <a:cs typeface="Microsoft Tai Le" panose="020B0502040204020203" pitchFamily="34" charset="0"/>
              </a:rPr>
              <a:t>Budget</a:t>
            </a:r>
            <a:endParaRPr lang="en-US" b="1" dirty="0">
              <a:latin typeface="Microsoft Tai Le" panose="020B0502040204020203" pitchFamily="34" charset="0"/>
              <a:cs typeface="Microsoft Tai Le" panose="020B0502040204020203" pitchFamily="34" charset="0"/>
            </a:endParaRPr>
          </a:p>
        </p:txBody>
      </p:sp>
      <p:sp>
        <p:nvSpPr>
          <p:cNvPr id="3" name="Content Placeholder 2"/>
          <p:cNvSpPr>
            <a:spLocks noGrp="1"/>
          </p:cNvSpPr>
          <p:nvPr>
            <p:ph idx="1"/>
          </p:nvPr>
        </p:nvSpPr>
        <p:spPr>
          <a:xfrm>
            <a:off x="2396706" y="2159179"/>
            <a:ext cx="8668109" cy="4351338"/>
          </a:xfrm>
        </p:spPr>
        <p:txBody>
          <a:bodyPr/>
          <a:lstStyle/>
          <a:p>
            <a:r>
              <a:rPr lang="en-US" sz="3200" dirty="0" smtClean="0">
                <a:latin typeface="Bahnschrift" panose="020B0502040204020203" pitchFamily="34" charset="0"/>
              </a:rPr>
              <a:t>Amount: up to $2,000</a:t>
            </a:r>
          </a:p>
          <a:p>
            <a:r>
              <a:rPr lang="en-US" sz="3200" dirty="0" smtClean="0">
                <a:latin typeface="Bahnschrift" panose="020B0502040204020203" pitchFamily="34" charset="0"/>
              </a:rPr>
              <a:t>Can be used for personnel/supplies for data collection and analysis, virtual professional development, virtual conference registration fee, etc.</a:t>
            </a:r>
          </a:p>
          <a:p>
            <a:r>
              <a:rPr lang="en-US" sz="3200" dirty="0" smtClean="0">
                <a:latin typeface="Bahnschrift" panose="020B0502040204020203" pitchFamily="34" charset="0"/>
              </a:rPr>
              <a:t>Self pay or salary not allowed</a:t>
            </a:r>
          </a:p>
          <a:p>
            <a:endParaRPr lang="en-US" dirty="0" smtClean="0"/>
          </a:p>
        </p:txBody>
      </p:sp>
    </p:spTree>
    <p:extLst>
      <p:ext uri="{BB962C8B-B14F-4D97-AF65-F5344CB8AC3E}">
        <p14:creationId xmlns:p14="http://schemas.microsoft.com/office/powerpoint/2010/main" val="2147279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706" y="698679"/>
            <a:ext cx="10515600" cy="1325563"/>
          </a:xfrm>
        </p:spPr>
        <p:txBody>
          <a:bodyPr/>
          <a:lstStyle/>
          <a:p>
            <a:r>
              <a:rPr lang="en-US" b="1" dirty="0">
                <a:latin typeface="Microsoft Tai Le" panose="020B0502040204020203" pitchFamily="34" charset="0"/>
                <a:cs typeface="Microsoft Tai Le" panose="020B0502040204020203" pitchFamily="34" charset="0"/>
              </a:rPr>
              <a:t>C</a:t>
            </a:r>
            <a:r>
              <a:rPr lang="en-US" b="1" dirty="0" smtClean="0">
                <a:latin typeface="Microsoft Tai Le" panose="020B0502040204020203" pitchFamily="34" charset="0"/>
                <a:cs typeface="Microsoft Tai Le" panose="020B0502040204020203" pitchFamily="34" charset="0"/>
              </a:rPr>
              <a:t>riteria for proposals</a:t>
            </a:r>
            <a:endParaRPr lang="en-US" b="1" dirty="0">
              <a:latin typeface="Microsoft Tai Le" panose="020B0502040204020203" pitchFamily="34" charset="0"/>
              <a:cs typeface="Microsoft Tai Le" panose="020B0502040204020203" pitchFamily="34" charset="0"/>
            </a:endParaRPr>
          </a:p>
        </p:txBody>
      </p:sp>
      <p:sp>
        <p:nvSpPr>
          <p:cNvPr id="3" name="Content Placeholder 2"/>
          <p:cNvSpPr>
            <a:spLocks noGrp="1"/>
          </p:cNvSpPr>
          <p:nvPr>
            <p:ph idx="1"/>
          </p:nvPr>
        </p:nvSpPr>
        <p:spPr>
          <a:xfrm>
            <a:off x="2396706" y="2159179"/>
            <a:ext cx="8668109" cy="4351338"/>
          </a:xfrm>
        </p:spPr>
        <p:txBody>
          <a:bodyPr/>
          <a:lstStyle/>
          <a:p>
            <a:r>
              <a:rPr lang="en-US" sz="3200" dirty="0" smtClean="0">
                <a:latin typeface="Bahnschrift" panose="020B0502040204020203" pitchFamily="34" charset="0"/>
              </a:rPr>
              <a:t>Connection to CILMAR’s mission</a:t>
            </a:r>
          </a:p>
          <a:p>
            <a:r>
              <a:rPr lang="en-US" sz="3200" dirty="0">
                <a:latin typeface="Bahnschrift" panose="020B0502040204020203" pitchFamily="34" charset="0"/>
              </a:rPr>
              <a:t>Scientific merit of the proposal, with quality, innovation and creativity </a:t>
            </a:r>
            <a:endParaRPr lang="en-US" sz="3200" dirty="0" smtClean="0">
              <a:latin typeface="Bahnschrift" panose="020B0502040204020203" pitchFamily="34" charset="0"/>
            </a:endParaRPr>
          </a:p>
          <a:p>
            <a:r>
              <a:rPr lang="en-US" sz="3200" dirty="0" smtClean="0">
                <a:latin typeface="Bahnschrift" panose="020B0502040204020203" pitchFamily="34" charset="0"/>
              </a:rPr>
              <a:t>Potential to benefit Purdue campus, community, and/or discipline(s)</a:t>
            </a:r>
          </a:p>
          <a:p>
            <a:r>
              <a:rPr lang="en-US" sz="3200" dirty="0" smtClean="0">
                <a:latin typeface="Bahnschrift" panose="020B0502040204020203" pitchFamily="34" charset="0"/>
              </a:rPr>
              <a:t>Measurable </a:t>
            </a:r>
            <a:r>
              <a:rPr lang="en-US" sz="3200" dirty="0">
                <a:latin typeface="Bahnschrift" panose="020B0502040204020203" pitchFamily="34" charset="0"/>
              </a:rPr>
              <a:t>outcomes</a:t>
            </a:r>
          </a:p>
          <a:p>
            <a:r>
              <a:rPr lang="en-US" sz="3200" dirty="0" smtClean="0">
                <a:latin typeface="Bahnschrift" panose="020B0502040204020203" pitchFamily="34" charset="0"/>
              </a:rPr>
              <a:t>The appropriateness of the budget </a:t>
            </a:r>
          </a:p>
          <a:p>
            <a:r>
              <a:rPr lang="en-US" sz="3200" dirty="0" smtClean="0">
                <a:latin typeface="Bahnschrift" panose="020B0502040204020203" pitchFamily="34" charset="0"/>
              </a:rPr>
              <a:t>Feasibility of timeline (one year)</a:t>
            </a:r>
          </a:p>
          <a:p>
            <a:endParaRPr lang="en-US" dirty="0" smtClean="0"/>
          </a:p>
        </p:txBody>
      </p:sp>
    </p:spTree>
    <p:extLst>
      <p:ext uri="{BB962C8B-B14F-4D97-AF65-F5344CB8AC3E}">
        <p14:creationId xmlns:p14="http://schemas.microsoft.com/office/powerpoint/2010/main" val="3060785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706" y="698679"/>
            <a:ext cx="10515600" cy="1325563"/>
          </a:xfrm>
        </p:spPr>
        <p:txBody>
          <a:bodyPr/>
          <a:lstStyle/>
          <a:p>
            <a:r>
              <a:rPr lang="en-US" b="1" dirty="0" smtClean="0">
                <a:latin typeface="Microsoft Tai Le" panose="020B0502040204020203" pitchFamily="34" charset="0"/>
                <a:cs typeface="Microsoft Tai Le" panose="020B0502040204020203" pitchFamily="34" charset="0"/>
              </a:rPr>
              <a:t>Expected products</a:t>
            </a:r>
            <a:endParaRPr lang="en-US" b="1" dirty="0">
              <a:latin typeface="Microsoft Tai Le" panose="020B0502040204020203" pitchFamily="34" charset="0"/>
              <a:cs typeface="Microsoft Tai Le" panose="020B0502040204020203" pitchFamily="34" charset="0"/>
            </a:endParaRPr>
          </a:p>
        </p:txBody>
      </p:sp>
      <p:sp>
        <p:nvSpPr>
          <p:cNvPr id="3" name="Content Placeholder 2"/>
          <p:cNvSpPr>
            <a:spLocks noGrp="1"/>
          </p:cNvSpPr>
          <p:nvPr>
            <p:ph idx="1"/>
          </p:nvPr>
        </p:nvSpPr>
        <p:spPr>
          <a:xfrm>
            <a:off x="2396706" y="2159179"/>
            <a:ext cx="8949905" cy="4351338"/>
          </a:xfrm>
        </p:spPr>
        <p:txBody>
          <a:bodyPr/>
          <a:lstStyle/>
          <a:p>
            <a:r>
              <a:rPr lang="en-US" sz="3200" dirty="0" smtClean="0">
                <a:latin typeface="Bahnschrift" panose="020B0502040204020203" pitchFamily="34" charset="0"/>
              </a:rPr>
              <a:t>Submit a 3-5 page </a:t>
            </a:r>
            <a:r>
              <a:rPr lang="en-US" sz="3600" dirty="0" smtClean="0">
                <a:solidFill>
                  <a:srgbClr val="00B050"/>
                </a:solidFill>
                <a:latin typeface="Bahnschrift" panose="020B0502040204020203" pitchFamily="34" charset="0"/>
              </a:rPr>
              <a:t>white paper </a:t>
            </a:r>
            <a:r>
              <a:rPr lang="en-US" sz="3600" dirty="0" smtClean="0">
                <a:latin typeface="Bahnschrift" panose="020B0502040204020203" pitchFamily="34" charset="0"/>
              </a:rPr>
              <a:t>+ 10-15 min </a:t>
            </a:r>
            <a:r>
              <a:rPr lang="en-US" sz="3600" dirty="0" smtClean="0">
                <a:solidFill>
                  <a:schemeClr val="accent2">
                    <a:lumMod val="75000"/>
                  </a:schemeClr>
                </a:solidFill>
                <a:latin typeface="Bahnschrift" panose="020B0502040204020203" pitchFamily="34" charset="0"/>
              </a:rPr>
              <a:t>video presentation </a:t>
            </a:r>
            <a:r>
              <a:rPr lang="en-US" sz="3200" dirty="0" smtClean="0">
                <a:latin typeface="Bahnschrift" panose="020B0502040204020203" pitchFamily="34" charset="0"/>
              </a:rPr>
              <a:t>to the Intercultural Learning Hub (</a:t>
            </a:r>
            <a:r>
              <a:rPr lang="en-US" sz="3200" dirty="0" err="1" smtClean="0">
                <a:latin typeface="Bahnschrift" panose="020B0502040204020203" pitchFamily="34" charset="0"/>
              </a:rPr>
              <a:t>HubICL</a:t>
            </a:r>
            <a:r>
              <a:rPr lang="en-US" sz="3200" dirty="0" smtClean="0">
                <a:latin typeface="Bahnschrift" panose="020B0502040204020203" pitchFamily="34" charset="0"/>
              </a:rPr>
              <a:t>) by March 2022</a:t>
            </a:r>
            <a:endParaRPr lang="en-US" sz="2800" dirty="0" smtClean="0">
              <a:latin typeface="Bahnschrift" panose="020B0502040204020203" pitchFamily="34" charset="0"/>
            </a:endParaRPr>
          </a:p>
          <a:p>
            <a:r>
              <a:rPr lang="en-US" sz="3200" dirty="0" smtClean="0">
                <a:latin typeface="Bahnschrift" panose="020B0502040204020203" pitchFamily="34" charset="0"/>
              </a:rPr>
              <a:t>Pursue appropriate </a:t>
            </a:r>
            <a:r>
              <a:rPr lang="en-US" sz="3200" dirty="0" smtClean="0">
                <a:solidFill>
                  <a:srgbClr val="0070C0"/>
                </a:solidFill>
                <a:latin typeface="Bahnschrift" panose="020B0502040204020203" pitchFamily="34" charset="0"/>
              </a:rPr>
              <a:t>dissemination </a:t>
            </a:r>
            <a:r>
              <a:rPr lang="en-US" sz="3200" dirty="0">
                <a:solidFill>
                  <a:srgbClr val="0070C0"/>
                </a:solidFill>
                <a:latin typeface="Bahnschrift" panose="020B0502040204020203" pitchFamily="34" charset="0"/>
              </a:rPr>
              <a:t>outlets</a:t>
            </a:r>
            <a:r>
              <a:rPr lang="en-US" sz="3200" dirty="0">
                <a:latin typeface="Bahnschrift" panose="020B0502040204020203" pitchFamily="34" charset="0"/>
              </a:rPr>
              <a:t> </a:t>
            </a:r>
            <a:r>
              <a:rPr lang="en-US" sz="3200" dirty="0" smtClean="0">
                <a:latin typeface="Bahnschrift" panose="020B0502040204020203" pitchFamily="34" charset="0"/>
              </a:rPr>
              <a:t>in </a:t>
            </a:r>
            <a:r>
              <a:rPr lang="en-US" sz="3200" dirty="0">
                <a:latin typeface="Bahnschrift" panose="020B0502040204020203" pitchFamily="34" charset="0"/>
              </a:rPr>
              <a:t>peer-reviewed </a:t>
            </a:r>
            <a:r>
              <a:rPr lang="en-US" sz="3200" dirty="0" smtClean="0">
                <a:latin typeface="Bahnschrift" panose="020B0502040204020203" pitchFamily="34" charset="0"/>
              </a:rPr>
              <a:t>conferences </a:t>
            </a:r>
            <a:r>
              <a:rPr lang="en-US" sz="3200" dirty="0">
                <a:latin typeface="Bahnschrift" panose="020B0502040204020203" pitchFamily="34" charset="0"/>
              </a:rPr>
              <a:t>and </a:t>
            </a:r>
            <a:r>
              <a:rPr lang="en-US" sz="3200" dirty="0" smtClean="0">
                <a:latin typeface="Bahnschrift" panose="020B0502040204020203" pitchFamily="34" charset="0"/>
              </a:rPr>
              <a:t>journals, and/or seek to continue project through external funding sources</a:t>
            </a:r>
          </a:p>
          <a:p>
            <a:endParaRPr lang="en-US" dirty="0" smtClean="0"/>
          </a:p>
        </p:txBody>
      </p:sp>
    </p:spTree>
    <p:extLst>
      <p:ext uri="{BB962C8B-B14F-4D97-AF65-F5344CB8AC3E}">
        <p14:creationId xmlns:p14="http://schemas.microsoft.com/office/powerpoint/2010/main" val="3147641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27768</TotalTime>
  <Words>602</Words>
  <Application>Microsoft Office PowerPoint</Application>
  <PresentationFormat>Widescreen</PresentationFormat>
  <Paragraphs>105</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Bahnschrift</vt:lpstr>
      <vt:lpstr>Calibri</vt:lpstr>
      <vt:lpstr>Calibri Light</vt:lpstr>
      <vt:lpstr>Microsoft Tai Le</vt:lpstr>
      <vt:lpstr>Myriad Pro</vt:lpstr>
      <vt:lpstr>Times New Roman</vt:lpstr>
      <vt:lpstr>1_Office Theme</vt:lpstr>
      <vt:lpstr>Informational Meeting</vt:lpstr>
      <vt:lpstr>Agenda</vt:lpstr>
      <vt:lpstr>Summary Information</vt:lpstr>
      <vt:lpstr>Priority areas</vt:lpstr>
      <vt:lpstr>Eligibility requirements</vt:lpstr>
      <vt:lpstr>Application guidelines</vt:lpstr>
      <vt:lpstr>Budget</vt:lpstr>
      <vt:lpstr>Criteria for proposals</vt:lpstr>
      <vt:lpstr>Expected products</vt:lpstr>
      <vt:lpstr>Past recipients</vt:lpstr>
      <vt:lpstr>Key Dates</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CILMAR Writing Group</dc:title>
  <dc:creator>Lan Jin</dc:creator>
  <cp:lastModifiedBy>Lan Jin</cp:lastModifiedBy>
  <cp:revision>109</cp:revision>
  <cp:lastPrinted>2020-02-25T13:21:41Z</cp:lastPrinted>
  <dcterms:created xsi:type="dcterms:W3CDTF">2019-12-11T19:05:30Z</dcterms:created>
  <dcterms:modified xsi:type="dcterms:W3CDTF">2021-02-26T16:00:38Z</dcterms:modified>
</cp:coreProperties>
</file>