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20_5C740D3C.xml" ContentType="application/vnd.ms-powerpoint.comments+xml"/>
  <Override PartName="/ppt/notesSlides/notesSlide2.xml" ContentType="application/vnd.openxmlformats-officedocument.presentationml.notesSlide+xml"/>
  <Override PartName="/ppt/comments/modernComment_1CA_6EAAF568.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D9_AEE674F1.xml" ContentType="application/vnd.ms-powerpoint.comments+xml"/>
  <Override PartName="/ppt/comments/modernComment_1DC_CB06F49C.xml" ContentType="application/vnd.ms-powerpoint.comments+xml"/>
  <Override PartName="/ppt/comments/modernComment_1E2_75A6B25A.xml" ContentType="application/vnd.ms-powerpoint.comments+xml"/>
  <Override PartName="/ppt/comments/modernComment_1DF_E71F8F94.xml" ContentType="application/vnd.ms-powerpoint.comments+xml"/>
  <Override PartName="/ppt/comments/modernComment_1E1_560D7791.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C9_F3E4BAF5.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31E_F3EE920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458" r:id="rId3"/>
    <p:sldId id="799" r:id="rId4"/>
    <p:sldId id="804" r:id="rId5"/>
    <p:sldId id="470" r:id="rId6"/>
    <p:sldId id="473" r:id="rId7"/>
    <p:sldId id="476" r:id="rId8"/>
    <p:sldId id="482" r:id="rId9"/>
    <p:sldId id="479" r:id="rId10"/>
    <p:sldId id="481" r:id="rId11"/>
    <p:sldId id="486" r:id="rId12"/>
    <p:sldId id="805" r:id="rId13"/>
    <p:sldId id="485" r:id="rId14"/>
    <p:sldId id="303" r:id="rId15"/>
    <p:sldId id="304" r:id="rId16"/>
    <p:sldId id="306" r:id="rId17"/>
    <p:sldId id="457" r:id="rId18"/>
    <p:sldId id="488" r:id="rId19"/>
    <p:sldId id="7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911D47-77A0-6477-BFF0-D85F79C29132}" name="Benson, Annette K" initials="BAK" userId="S::abenson@purdue.edu::6b62e1e3-f432-4522-b4a6-ebd2c00468a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E6F3E"/>
    <a:srgbClr val="7F6000"/>
    <a:srgbClr val="BF9000"/>
    <a:srgbClr val="6A532E"/>
    <a:srgbClr val="CFB991"/>
    <a:srgbClr val="DAB94D"/>
    <a:srgbClr val="A37F00"/>
    <a:srgbClr val="FFC000"/>
    <a:srgbClr val="47371F"/>
    <a:srgbClr val="7B63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83" autoAdjust="0"/>
    <p:restoredTop sz="62719" autoAdjust="0"/>
  </p:normalViewPr>
  <p:slideViewPr>
    <p:cSldViewPr snapToGrid="0">
      <p:cViewPr varScale="1">
        <p:scale>
          <a:sx n="63" d="100"/>
          <a:sy n="63" d="100"/>
        </p:scale>
        <p:origin x="22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modernComment_120_5C740D3C.xml><?xml version="1.0" encoding="utf-8"?>
<p188:cmLst xmlns:a="http://schemas.openxmlformats.org/drawingml/2006/main" xmlns:r="http://schemas.openxmlformats.org/officeDocument/2006/relationships" xmlns:p188="http://schemas.microsoft.com/office/powerpoint/2018/8/main">
  <p188:cm id="{BE9D921B-E7FC-4E5C-A4D8-2696A2EFC0FB}" authorId="{85911D47-77A0-6477-BFF0-D85F79C29132}" created="2022-11-10T21:01:00.414">
    <pc:sldMkLst xmlns:pc="http://schemas.microsoft.com/office/powerpoint/2013/main/command">
      <pc:docMk/>
      <pc:sldMk cId="1551109436" sldId="288"/>
    </pc:sldMkLst>
    <p188:txBody>
      <a:bodyPr/>
      <a:lstStyle/>
      <a:p>
        <a:r>
          <a:rPr lang="en-US"/>
          <a:t>Keep</a:t>
        </a:r>
      </a:p>
    </p188:txBody>
  </p188:cm>
</p188:cmLst>
</file>

<file path=ppt/comments/modernComment_1C9_F3E4BAF5.xml><?xml version="1.0" encoding="utf-8"?>
<p188:cmLst xmlns:a="http://schemas.openxmlformats.org/drawingml/2006/main" xmlns:r="http://schemas.openxmlformats.org/officeDocument/2006/relationships" xmlns:p188="http://schemas.microsoft.com/office/powerpoint/2018/8/main">
  <p188:cm id="{B01C7630-8E75-4AC5-8253-1A7682021023}" authorId="{85911D47-77A0-6477-BFF0-D85F79C29132}" created="2022-11-10T21:14:16.811">
    <pc:sldMkLst xmlns:pc="http://schemas.microsoft.com/office/powerpoint/2013/main/command">
      <pc:docMk/>
      <pc:sldMk cId="4091853557" sldId="457"/>
    </pc:sldMkLst>
    <p188:txBody>
      <a:bodyPr/>
      <a:lstStyle/>
      <a:p>
        <a:r>
          <a:rPr lang="en-US"/>
          <a:t>Keep</a:t>
        </a:r>
      </a:p>
    </p188:txBody>
  </p188:cm>
</p188:cmLst>
</file>

<file path=ppt/comments/modernComment_1CA_6EAAF568.xml><?xml version="1.0" encoding="utf-8"?>
<p188:cmLst xmlns:a="http://schemas.openxmlformats.org/drawingml/2006/main" xmlns:r="http://schemas.openxmlformats.org/officeDocument/2006/relationships" xmlns:p188="http://schemas.microsoft.com/office/powerpoint/2018/8/main">
  <p188:cm id="{789ACEAB-6D67-483B-A60B-E2F2EC686394}" authorId="{85911D47-77A0-6477-BFF0-D85F79C29132}" created="2022-11-10T21:02:32.406">
    <pc:sldMkLst xmlns:pc="http://schemas.microsoft.com/office/powerpoint/2013/main/command">
      <pc:docMk/>
      <pc:sldMk cId="1856697704" sldId="458"/>
    </pc:sldMkLst>
    <p188:txBody>
      <a:bodyPr/>
      <a:lstStyle/>
      <a:p>
        <a:r>
          <a:rPr lang="en-US"/>
          <a:t>Keep</a:t>
        </a:r>
      </a:p>
    </p188:txBody>
  </p188:cm>
</p188:cmLst>
</file>

<file path=ppt/comments/modernComment_1D9_AEE674F1.xml><?xml version="1.0" encoding="utf-8"?>
<p188:cmLst xmlns:a="http://schemas.openxmlformats.org/drawingml/2006/main" xmlns:r="http://schemas.openxmlformats.org/officeDocument/2006/relationships" xmlns:p188="http://schemas.microsoft.com/office/powerpoint/2018/8/main">
  <p188:cm id="{D9EFA86A-BDE8-4140-B380-A0B619A2AA0D}" authorId="{85911D47-77A0-6477-BFF0-D85F79C29132}" created="2022-11-10T21:11:38.576">
    <pc:sldMkLst xmlns:pc="http://schemas.microsoft.com/office/powerpoint/2013/main/command">
      <pc:docMk/>
      <pc:sldMk cId="2934338801" sldId="473"/>
    </pc:sldMkLst>
    <p188:txBody>
      <a:bodyPr/>
      <a:lstStyle/>
      <a:p>
        <a:r>
          <a:rPr lang="en-US"/>
          <a:t>Keep</a:t>
        </a:r>
      </a:p>
    </p188:txBody>
  </p188:cm>
</p188:cmLst>
</file>

<file path=ppt/comments/modernComment_1DC_CB06F49C.xml><?xml version="1.0" encoding="utf-8"?>
<p188:cmLst xmlns:a="http://schemas.openxmlformats.org/drawingml/2006/main" xmlns:r="http://schemas.openxmlformats.org/officeDocument/2006/relationships" xmlns:p188="http://schemas.microsoft.com/office/powerpoint/2018/8/main">
  <p188:cm id="{9DCFB6E1-0351-4FCB-8E9C-941BD57893C8}" authorId="{85911D47-77A0-6477-BFF0-D85F79C29132}" created="2022-11-10T21:11:50.393">
    <pc:sldMkLst xmlns:pc="http://schemas.microsoft.com/office/powerpoint/2013/main/command">
      <pc:docMk/>
      <pc:sldMk cId="3406230684" sldId="476"/>
    </pc:sldMkLst>
    <p188:txBody>
      <a:bodyPr/>
      <a:lstStyle/>
      <a:p>
        <a:r>
          <a:rPr lang="en-US"/>
          <a:t>Keep</a:t>
        </a:r>
      </a:p>
    </p188:txBody>
  </p188:cm>
</p188:cmLst>
</file>

<file path=ppt/comments/modernComment_1DF_E71F8F94.xml><?xml version="1.0" encoding="utf-8"?>
<p188:cmLst xmlns:a="http://schemas.openxmlformats.org/drawingml/2006/main" xmlns:r="http://schemas.openxmlformats.org/officeDocument/2006/relationships" xmlns:p188="http://schemas.microsoft.com/office/powerpoint/2018/8/main">
  <p188:cm id="{77437F81-BD87-4AC1-BF19-2F3871FD1DC8}" authorId="{85911D47-77A0-6477-BFF0-D85F79C29132}" created="2022-11-10T21:12:18.052">
    <pc:sldMkLst xmlns:pc="http://schemas.microsoft.com/office/powerpoint/2013/main/command">
      <pc:docMk/>
      <pc:sldMk cId="3877605268" sldId="479"/>
    </pc:sldMkLst>
    <p188:txBody>
      <a:bodyPr/>
      <a:lstStyle/>
      <a:p>
        <a:r>
          <a:rPr lang="en-US"/>
          <a:t>Keep</a:t>
        </a:r>
      </a:p>
    </p188:txBody>
  </p188:cm>
</p188:cmLst>
</file>

<file path=ppt/comments/modernComment_1E1_560D7791.xml><?xml version="1.0" encoding="utf-8"?>
<p188:cmLst xmlns:a="http://schemas.openxmlformats.org/drawingml/2006/main" xmlns:r="http://schemas.openxmlformats.org/officeDocument/2006/relationships" xmlns:p188="http://schemas.microsoft.com/office/powerpoint/2018/8/main">
  <p188:cm id="{5ED2E96B-E775-4A29-84BF-D4868CA0A86B}" authorId="{85911D47-77A0-6477-BFF0-D85F79C29132}" created="2022-11-10T21:13:44.686">
    <pc:sldMkLst xmlns:pc="http://schemas.microsoft.com/office/powerpoint/2013/main/command">
      <pc:docMk/>
      <pc:sldMk cId="1443723153" sldId="481"/>
    </pc:sldMkLst>
    <p188:txBody>
      <a:bodyPr/>
      <a:lstStyle/>
      <a:p>
        <a:r>
          <a:rPr lang="en-US"/>
          <a:t>Keep</a:t>
        </a:r>
      </a:p>
    </p188:txBody>
  </p188:cm>
</p188:cmLst>
</file>

<file path=ppt/comments/modernComment_1E2_75A6B25A.xml><?xml version="1.0" encoding="utf-8"?>
<p188:cmLst xmlns:a="http://schemas.openxmlformats.org/drawingml/2006/main" xmlns:r="http://schemas.openxmlformats.org/officeDocument/2006/relationships" xmlns:p188="http://schemas.microsoft.com/office/powerpoint/2018/8/main">
  <p188:cm id="{1C50B6AE-3F08-4DF1-974C-34445C49E520}" authorId="{85911D47-77A0-6477-BFF0-D85F79C29132}" created="2022-11-10T21:12:00.360">
    <pc:sldMkLst xmlns:pc="http://schemas.microsoft.com/office/powerpoint/2013/main/command">
      <pc:docMk/>
      <pc:sldMk cId="1973858906" sldId="482"/>
    </pc:sldMkLst>
    <p188:txBody>
      <a:bodyPr/>
      <a:lstStyle/>
      <a:p>
        <a:r>
          <a:rPr lang="en-US"/>
          <a:t>Keep</a:t>
        </a:r>
      </a:p>
    </p188:txBody>
  </p188:cm>
</p188:cmLst>
</file>

<file path=ppt/comments/modernComment_31E_F3EE920A.xml><?xml version="1.0" encoding="utf-8"?>
<p188:cmLst xmlns:a="http://schemas.openxmlformats.org/drawingml/2006/main" xmlns:r="http://schemas.openxmlformats.org/officeDocument/2006/relationships" xmlns:p188="http://schemas.microsoft.com/office/powerpoint/2018/8/main">
  <p188:cm id="{DE0434E9-B8BB-4AE6-9E51-F4175D36E486}" authorId="{85911D47-77A0-6477-BFF0-D85F79C29132}" created="2022-11-10T20:43:58.072">
    <pc:sldMkLst xmlns:pc="http://schemas.microsoft.com/office/powerpoint/2013/main/command">
      <pc:docMk/>
      <pc:sldMk cId="4092498442" sldId="798"/>
    </pc:sldMkLst>
    <p188:replyLst>
      <p188:reply id="{37FD7BCA-1C4E-4674-ACFC-5EDEC506C12F}" authorId="{85911D47-77A0-6477-BFF0-D85F79C29132}" created="2022-11-10T20:44:20.546">
        <p188:txBody>
          <a:bodyPr/>
          <a:lstStyle/>
          <a:p>
            <a:r>
              <a:rPr lang="en-US"/>
              <a:t>I need the QR code to go to the Collection.</a:t>
            </a:r>
          </a:p>
        </p188:txBody>
      </p188:reply>
    </p188:replyLst>
    <p188:txBody>
      <a:bodyPr/>
      <a:lstStyle/>
      <a:p>
        <a:r>
          <a:rPr lang="en-US"/>
          <a:t>Keep. Does the QR code go to the Collection?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B0E48-B9AC-45E6-8363-AF330BB920D9}"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DF354-BF83-4774-AD38-F0F4F27F2A32}" type="slidenum">
              <a:rPr lang="en-US" smtClean="0"/>
              <a:t>‹#›</a:t>
            </a:fld>
            <a:endParaRPr lang="en-US"/>
          </a:p>
        </p:txBody>
      </p:sp>
    </p:spTree>
    <p:extLst>
      <p:ext uri="{BB962C8B-B14F-4D97-AF65-F5344CB8AC3E}">
        <p14:creationId xmlns:p14="http://schemas.microsoft.com/office/powerpoint/2010/main" val="198827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Annette Benson, and I serve as the senior public relations consultant at the Center for Intercultural Learning, Mentorship, Assessment and Research (CILMAR). Many of you have heard of the International Students and Scholars office which is on any campus with any sort of international student population, and you probably also have a concept of what a study abroad office is all about. Well, on the Purdue-West Lafayette campus, the Office of the Dean of International Programs has an ISS office and a study abroad office, but International Programs also includes our Center—CILMAR, for short. Our Center was created by the IP Dean in order to embed intercultural learning into the curriculum of each college—something unique that is not done as much in other institutions of higher education.</a:t>
            </a:r>
          </a:p>
          <a:p>
            <a:endParaRPr lang="en-US" dirty="0"/>
          </a:p>
          <a:p>
            <a:r>
              <a:rPr lang="en-US" dirty="0"/>
              <a:t>So that answers one mystery on this slide—what is CILMAR? But there is another group of words that you may also be wondering about—intercultural learning.</a:t>
            </a:r>
          </a:p>
          <a:p>
            <a:endParaRPr lang="en-US" dirty="0"/>
          </a:p>
          <a:p>
            <a:r>
              <a:rPr lang="en-US" dirty="0"/>
              <a:t>For just a second, pretend that “intercultural” is not part of the title of this presentation—”Enlarging Students’ Sense of Belonging in the World Through Learning.” So through education. Through the increase of understanding, etc. </a:t>
            </a:r>
          </a:p>
          <a:p>
            <a:endParaRPr lang="en-US" dirty="0"/>
          </a:p>
          <a:p>
            <a:r>
              <a:rPr lang="en-US" dirty="0"/>
              <a:t>Now, keep that concept of </a:t>
            </a:r>
            <a:r>
              <a:rPr lang="en-US" baseline="0" dirty="0"/>
              <a:t>‘learning’ as a noun and add ‘intercultural’ as the adjective which describes learning. </a:t>
            </a:r>
          </a:p>
          <a:p>
            <a:endParaRPr lang="en-US" baseline="0" dirty="0"/>
          </a:p>
          <a:p>
            <a:r>
              <a:rPr lang="en-US" baseline="0" dirty="0"/>
              <a:t>Intercultural learning is a particular kind of learning. It is lifelong learning. It is a process by which each of us become increasingly more interculturally competent. We are gaining learning throughout life, and the learning that we are talking about is intercultural—the process by which each of us become increasingly more interculturally competent. </a:t>
            </a:r>
            <a:r>
              <a:rPr lang="en-US" b="0" i="0" dirty="0">
                <a:solidFill>
                  <a:srgbClr val="333333"/>
                </a:solidFill>
                <a:effectLst/>
                <a:latin typeface="-apple-system"/>
              </a:rPr>
              <a:t>Intercultural learning refers to the acquisition of attitudes and knowledge and skills that support the ability of learners to both understand culture and interact with people from cultures different from their own.</a:t>
            </a:r>
            <a:r>
              <a:rPr lang="en-US" baseline="0" dirty="0"/>
              <a:t> And in this phrase, ‘intercultural’ refers to any difference that two humans may encounter upon meeting—any difference, not just national difference. </a:t>
            </a:r>
          </a:p>
        </p:txBody>
      </p:sp>
      <p:sp>
        <p:nvSpPr>
          <p:cNvPr id="4" name="Slide Number Placeholder 3"/>
          <p:cNvSpPr>
            <a:spLocks noGrp="1"/>
          </p:cNvSpPr>
          <p:nvPr>
            <p:ph type="sldNum" sz="quarter" idx="5"/>
          </p:nvPr>
        </p:nvSpPr>
        <p:spPr/>
        <p:txBody>
          <a:bodyPr/>
          <a:lstStyle/>
          <a:p>
            <a:fld id="{E51837DC-9674-4FE5-9872-32637370AAAA}" type="slidenum">
              <a:rPr lang="en-US" smtClean="0"/>
              <a:t>1</a:t>
            </a:fld>
            <a:endParaRPr lang="en-US"/>
          </a:p>
        </p:txBody>
      </p:sp>
    </p:spTree>
    <p:extLst>
      <p:ext uri="{BB962C8B-B14F-4D97-AF65-F5344CB8AC3E}">
        <p14:creationId xmlns:p14="http://schemas.microsoft.com/office/powerpoint/2010/main" val="1291089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Tara Harvey’s statement, she intimates that we as educators can facilitate intercultural learning for our students. So that is the question for this workshop as reflected in the title: How do we use intercultural learning to help to increase our students’ sense of belonging as their world enlarges from home to college to career.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837DC-9674-4FE5-9872-32637370AA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00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Going back to the Chat, we can agree that we learn about others different from ourselves in a variety of ways. For example, we might take a class, study abroad, get a job, go to a conference, date or marry…All of these events teach us that, even when people look and sound just like us, they may still have different beliefs, different values, different politics, different religions, etc. that need to be negotiated. And hopefully, we can help students to learn to negotiate difference before a paycheck and a career are hanging in the balance. Research by interculturalists such as R. Michael Paige and Michael Vande Berg tells us that for intercultural learning to happen, help of a mentor and reflection are invaluable, so I have also added these to the timeline.</a:t>
            </a:r>
          </a:p>
          <a:p>
            <a:endParaRPr lang="en-US" dirty="0"/>
          </a:p>
          <a:p>
            <a:endParaRPr lang="en-US" dirty="0"/>
          </a:p>
        </p:txBody>
      </p:sp>
      <p:sp>
        <p:nvSpPr>
          <p:cNvPr id="4" name="Slide Number Placeholder 3"/>
          <p:cNvSpPr>
            <a:spLocks noGrp="1"/>
          </p:cNvSpPr>
          <p:nvPr>
            <p:ph type="sldNum" sz="quarter" idx="5"/>
          </p:nvPr>
        </p:nvSpPr>
        <p:spPr/>
        <p:txBody>
          <a:bodyPr/>
          <a:lstStyle/>
          <a:p>
            <a:fld id="{963DF354-BF83-4774-AD38-F0F4F27F2A32}" type="slidenum">
              <a:rPr lang="en-US" smtClean="0"/>
              <a:t>3</a:t>
            </a:fld>
            <a:endParaRPr lang="en-US"/>
          </a:p>
        </p:txBody>
      </p:sp>
    </p:spTree>
    <p:extLst>
      <p:ext uri="{BB962C8B-B14F-4D97-AF65-F5344CB8AC3E}">
        <p14:creationId xmlns:p14="http://schemas.microsoft.com/office/powerpoint/2010/main" val="325234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by Milton and Janet Bennett and later Mitchell Hammer informs us that, as intercultural learning happens, the attitude toward difference changes in predictable ways. As people initially miss differences between themselves and others, then dwell on judging difference as good or bad, then gloss over difference, then struggle with the deep ethical issues that divide people, and finally learn to bridge difference. </a:t>
            </a:r>
          </a:p>
          <a:p>
            <a:endParaRPr lang="en-US" dirty="0"/>
          </a:p>
        </p:txBody>
      </p:sp>
      <p:sp>
        <p:nvSpPr>
          <p:cNvPr id="4" name="Slide Number Placeholder 3"/>
          <p:cNvSpPr>
            <a:spLocks noGrp="1"/>
          </p:cNvSpPr>
          <p:nvPr>
            <p:ph type="sldNum" sz="quarter" idx="5"/>
          </p:nvPr>
        </p:nvSpPr>
        <p:spPr/>
        <p:txBody>
          <a:bodyPr/>
          <a:lstStyle/>
          <a:p>
            <a:fld id="{963DF354-BF83-4774-AD38-F0F4F27F2A32}" type="slidenum">
              <a:rPr lang="en-US" smtClean="0"/>
              <a:t>4</a:t>
            </a:fld>
            <a:endParaRPr lang="en-US"/>
          </a:p>
        </p:txBody>
      </p:sp>
    </p:spTree>
    <p:extLst>
      <p:ext uri="{BB962C8B-B14F-4D97-AF65-F5344CB8AC3E}">
        <p14:creationId xmlns:p14="http://schemas.microsoft.com/office/powerpoint/2010/main" val="2252380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going deeper into this model. The intercultural learning terms given by Bennett and Hammer to the stages are:</a:t>
            </a:r>
          </a:p>
          <a:p>
            <a:endParaRPr lang="en-US" dirty="0"/>
          </a:p>
        </p:txBody>
      </p:sp>
      <p:sp>
        <p:nvSpPr>
          <p:cNvPr id="4" name="Slide Number Placeholder 3"/>
          <p:cNvSpPr>
            <a:spLocks noGrp="1"/>
          </p:cNvSpPr>
          <p:nvPr>
            <p:ph type="sldNum" sz="quarter" idx="5"/>
          </p:nvPr>
        </p:nvSpPr>
        <p:spPr/>
        <p:txBody>
          <a:bodyPr/>
          <a:lstStyle/>
          <a:p>
            <a:fld id="{963DF354-BF83-4774-AD38-F0F4F27F2A32}" type="slidenum">
              <a:rPr lang="en-US" smtClean="0"/>
              <a:t>5</a:t>
            </a:fld>
            <a:endParaRPr lang="en-US"/>
          </a:p>
        </p:txBody>
      </p:sp>
    </p:spTree>
    <p:extLst>
      <p:ext uri="{BB962C8B-B14F-4D97-AF65-F5344CB8AC3E}">
        <p14:creationId xmlns:p14="http://schemas.microsoft.com/office/powerpoint/2010/main" val="361055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going deeper into this model. The intercultural learning terms given by Bennett and Hammer to the stages are:</a:t>
            </a:r>
          </a:p>
          <a:p>
            <a:endParaRPr lang="en-US" dirty="0"/>
          </a:p>
        </p:txBody>
      </p:sp>
      <p:sp>
        <p:nvSpPr>
          <p:cNvPr id="4" name="Slide Number Placeholder 3"/>
          <p:cNvSpPr>
            <a:spLocks noGrp="1"/>
          </p:cNvSpPr>
          <p:nvPr>
            <p:ph type="sldNum" sz="quarter" idx="5"/>
          </p:nvPr>
        </p:nvSpPr>
        <p:spPr/>
        <p:txBody>
          <a:bodyPr/>
          <a:lstStyle/>
          <a:p>
            <a:fld id="{963DF354-BF83-4774-AD38-F0F4F27F2A32}" type="slidenum">
              <a:rPr lang="en-US" smtClean="0"/>
              <a:t>12</a:t>
            </a:fld>
            <a:endParaRPr lang="en-US"/>
          </a:p>
        </p:txBody>
      </p:sp>
    </p:spTree>
    <p:extLst>
      <p:ext uri="{BB962C8B-B14F-4D97-AF65-F5344CB8AC3E}">
        <p14:creationId xmlns:p14="http://schemas.microsoft.com/office/powerpoint/2010/main" val="297374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17</a:t>
            </a:fld>
            <a:endParaRPr lang="en-US"/>
          </a:p>
        </p:txBody>
      </p:sp>
    </p:spTree>
    <p:extLst>
      <p:ext uri="{BB962C8B-B14F-4D97-AF65-F5344CB8AC3E}">
        <p14:creationId xmlns:p14="http://schemas.microsoft.com/office/powerpoint/2010/main" val="70490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18</a:t>
            </a:fld>
            <a:endParaRPr lang="en-US"/>
          </a:p>
        </p:txBody>
      </p:sp>
    </p:spTree>
    <p:extLst>
      <p:ext uri="{BB962C8B-B14F-4D97-AF65-F5344CB8AC3E}">
        <p14:creationId xmlns:p14="http://schemas.microsoft.com/office/powerpoint/2010/main" val="319202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2B779-FBD0-314B-9C5B-44A0B335C56E}" type="slidenum">
              <a:rPr lang="en-US" smtClean="0"/>
              <a:t>19</a:t>
            </a:fld>
            <a:endParaRPr lang="en-US"/>
          </a:p>
        </p:txBody>
      </p:sp>
    </p:spTree>
    <p:extLst>
      <p:ext uri="{BB962C8B-B14F-4D97-AF65-F5344CB8AC3E}">
        <p14:creationId xmlns:p14="http://schemas.microsoft.com/office/powerpoint/2010/main" val="117532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B62D-DFA9-8191-9764-8A59AEDAC1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9E6588-C56A-A458-2214-1D3F929165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27321D-4583-18F4-D421-A7962244387A}"/>
              </a:ext>
            </a:extLst>
          </p:cNvPr>
          <p:cNvSpPr>
            <a:spLocks noGrp="1"/>
          </p:cNvSpPr>
          <p:nvPr>
            <p:ph type="dt" sz="half" idx="10"/>
          </p:nvPr>
        </p:nvSpPr>
        <p:spPr/>
        <p:txBody>
          <a:bodyPr/>
          <a:lstStyle/>
          <a:p>
            <a:fld id="{D89E73E9-C65C-4962-A96D-A921CBDCB38E}" type="datetimeFigureOut">
              <a:rPr lang="en-US" smtClean="0"/>
              <a:t>11/15/2022</a:t>
            </a:fld>
            <a:endParaRPr lang="en-US"/>
          </a:p>
        </p:txBody>
      </p:sp>
      <p:sp>
        <p:nvSpPr>
          <p:cNvPr id="5" name="Footer Placeholder 4">
            <a:extLst>
              <a:ext uri="{FF2B5EF4-FFF2-40B4-BE49-F238E27FC236}">
                <a16:creationId xmlns:a16="http://schemas.microsoft.com/office/drawing/2014/main" id="{07697BFA-2C54-D5F5-AD0C-3051BABCA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048BE-B9E5-CD61-34D5-EB61662FF39E}"/>
              </a:ext>
            </a:extLst>
          </p:cNvPr>
          <p:cNvSpPr>
            <a:spLocks noGrp="1"/>
          </p:cNvSpPr>
          <p:nvPr>
            <p:ph type="sldNum" sz="quarter" idx="12"/>
          </p:nvPr>
        </p:nvSpPr>
        <p:spPr/>
        <p:txBody>
          <a:bodyPr/>
          <a:lstStyle/>
          <a:p>
            <a:fld id="{CDA52698-CED7-43A8-A594-11B585E240AE}" type="slidenum">
              <a:rPr lang="en-US" smtClean="0"/>
              <a:t>‹#›</a:t>
            </a:fld>
            <a:endParaRPr lang="en-US"/>
          </a:p>
        </p:txBody>
      </p:sp>
    </p:spTree>
    <p:extLst>
      <p:ext uri="{BB962C8B-B14F-4D97-AF65-F5344CB8AC3E}">
        <p14:creationId xmlns:p14="http://schemas.microsoft.com/office/powerpoint/2010/main" val="6903772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94816-FB7A-943D-8826-A08BAD532C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2FE480-A61F-0B85-11F0-923ED4AAD3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09EB8-AEEC-726D-560E-4EC63B3A329F}"/>
              </a:ext>
            </a:extLst>
          </p:cNvPr>
          <p:cNvSpPr>
            <a:spLocks noGrp="1"/>
          </p:cNvSpPr>
          <p:nvPr>
            <p:ph type="dt" sz="half" idx="10"/>
          </p:nvPr>
        </p:nvSpPr>
        <p:spPr/>
        <p:txBody>
          <a:bodyPr/>
          <a:lstStyle/>
          <a:p>
            <a:fld id="{D89E73E9-C65C-4962-A96D-A921CBDCB38E}" type="datetimeFigureOut">
              <a:rPr lang="en-US" smtClean="0"/>
              <a:t>11/15/2022</a:t>
            </a:fld>
            <a:endParaRPr lang="en-US"/>
          </a:p>
        </p:txBody>
      </p:sp>
      <p:sp>
        <p:nvSpPr>
          <p:cNvPr id="5" name="Footer Placeholder 4">
            <a:extLst>
              <a:ext uri="{FF2B5EF4-FFF2-40B4-BE49-F238E27FC236}">
                <a16:creationId xmlns:a16="http://schemas.microsoft.com/office/drawing/2014/main" id="{DC913673-24B0-C598-8F98-44494D569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0A7C-A564-E6AE-2F2B-63240E77532B}"/>
              </a:ext>
            </a:extLst>
          </p:cNvPr>
          <p:cNvSpPr>
            <a:spLocks noGrp="1"/>
          </p:cNvSpPr>
          <p:nvPr>
            <p:ph type="sldNum" sz="quarter" idx="12"/>
          </p:nvPr>
        </p:nvSpPr>
        <p:spPr/>
        <p:txBody>
          <a:bodyPr/>
          <a:lstStyle/>
          <a:p>
            <a:fld id="{CDA52698-CED7-43A8-A594-11B585E240AE}" type="slidenum">
              <a:rPr lang="en-US" smtClean="0"/>
              <a:t>‹#›</a:t>
            </a:fld>
            <a:endParaRPr lang="en-US"/>
          </a:p>
        </p:txBody>
      </p:sp>
    </p:spTree>
    <p:extLst>
      <p:ext uri="{BB962C8B-B14F-4D97-AF65-F5344CB8AC3E}">
        <p14:creationId xmlns:p14="http://schemas.microsoft.com/office/powerpoint/2010/main" val="9498436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701F1F-C780-6C1D-0DE1-AE7FA32F11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62EFC7-B923-7788-C1ED-1A10C71334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FC37B-2BC9-AC08-A251-6453AC4BFB85}"/>
              </a:ext>
            </a:extLst>
          </p:cNvPr>
          <p:cNvSpPr>
            <a:spLocks noGrp="1"/>
          </p:cNvSpPr>
          <p:nvPr>
            <p:ph type="dt" sz="half" idx="10"/>
          </p:nvPr>
        </p:nvSpPr>
        <p:spPr/>
        <p:txBody>
          <a:bodyPr/>
          <a:lstStyle/>
          <a:p>
            <a:fld id="{D89E73E9-C65C-4962-A96D-A921CBDCB38E}" type="datetimeFigureOut">
              <a:rPr lang="en-US" smtClean="0"/>
              <a:t>11/15/2022</a:t>
            </a:fld>
            <a:endParaRPr lang="en-US"/>
          </a:p>
        </p:txBody>
      </p:sp>
      <p:sp>
        <p:nvSpPr>
          <p:cNvPr id="5" name="Footer Placeholder 4">
            <a:extLst>
              <a:ext uri="{FF2B5EF4-FFF2-40B4-BE49-F238E27FC236}">
                <a16:creationId xmlns:a16="http://schemas.microsoft.com/office/drawing/2014/main" id="{402371E7-AB8D-EFBB-6F27-77152A4CA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D2774-E5EF-D22C-C231-99CF00A6A23E}"/>
              </a:ext>
            </a:extLst>
          </p:cNvPr>
          <p:cNvSpPr>
            <a:spLocks noGrp="1"/>
          </p:cNvSpPr>
          <p:nvPr>
            <p:ph type="sldNum" sz="quarter" idx="12"/>
          </p:nvPr>
        </p:nvSpPr>
        <p:spPr/>
        <p:txBody>
          <a:bodyPr/>
          <a:lstStyle/>
          <a:p>
            <a:fld id="{CDA52698-CED7-43A8-A594-11B585E240AE}" type="slidenum">
              <a:rPr lang="en-US" smtClean="0"/>
              <a:t>‹#›</a:t>
            </a:fld>
            <a:endParaRPr lang="en-US"/>
          </a:p>
        </p:txBody>
      </p:sp>
    </p:spTree>
    <p:extLst>
      <p:ext uri="{BB962C8B-B14F-4D97-AF65-F5344CB8AC3E}">
        <p14:creationId xmlns:p14="http://schemas.microsoft.com/office/powerpoint/2010/main" val="3860364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cessibility Statement">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11/15/2022</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683" y="5952858"/>
            <a:ext cx="4459852" cy="477729"/>
          </a:xfrm>
          <a:prstGeom prst="rect">
            <a:avLst/>
          </a:prstGeom>
        </p:spPr>
      </p:pic>
    </p:spTree>
    <p:extLst>
      <p:ext uri="{BB962C8B-B14F-4D97-AF65-F5344CB8AC3E}">
        <p14:creationId xmlns:p14="http://schemas.microsoft.com/office/powerpoint/2010/main" val="27243259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352">
          <p15:clr>
            <a:srgbClr val="FBAE40"/>
          </p15:clr>
        </p15:guide>
        <p15:guide id="8" orient="horz" pos="192">
          <p15:clr>
            <a:srgbClr val="FBAE40"/>
          </p15:clr>
        </p15:guide>
        <p15:guide id="9" pos="12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953A-E2AE-4F50-73CB-6615699A6B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785C0-A9B1-956C-E4F9-C04508AFC1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3F13D-47FC-480E-6B68-36C5E43AA6EE}"/>
              </a:ext>
            </a:extLst>
          </p:cNvPr>
          <p:cNvSpPr>
            <a:spLocks noGrp="1"/>
          </p:cNvSpPr>
          <p:nvPr>
            <p:ph type="dt" sz="half" idx="10"/>
          </p:nvPr>
        </p:nvSpPr>
        <p:spPr/>
        <p:txBody>
          <a:bodyPr/>
          <a:lstStyle/>
          <a:p>
            <a:fld id="{D89E73E9-C65C-4962-A96D-A921CBDCB38E}" type="datetimeFigureOut">
              <a:rPr lang="en-US" smtClean="0"/>
              <a:t>11/15/2022</a:t>
            </a:fld>
            <a:endParaRPr lang="en-US"/>
          </a:p>
        </p:txBody>
      </p:sp>
      <p:sp>
        <p:nvSpPr>
          <p:cNvPr id="5" name="Footer Placeholder 4">
            <a:extLst>
              <a:ext uri="{FF2B5EF4-FFF2-40B4-BE49-F238E27FC236}">
                <a16:creationId xmlns:a16="http://schemas.microsoft.com/office/drawing/2014/main" id="{C8BDE579-0172-79B2-288E-88B6AD538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2DA39-5B45-0D8E-8B0D-1DE7620BFAA7}"/>
              </a:ext>
            </a:extLst>
          </p:cNvPr>
          <p:cNvSpPr>
            <a:spLocks noGrp="1"/>
          </p:cNvSpPr>
          <p:nvPr>
            <p:ph type="sldNum" sz="quarter" idx="12"/>
          </p:nvPr>
        </p:nvSpPr>
        <p:spPr/>
        <p:txBody>
          <a:bodyPr/>
          <a:lstStyle/>
          <a:p>
            <a:fld id="{CDA52698-CED7-43A8-A594-11B585E240AE}" type="slidenum">
              <a:rPr lang="en-US" smtClean="0"/>
              <a:t>‹#›</a:t>
            </a:fld>
            <a:endParaRPr lang="en-US"/>
          </a:p>
        </p:txBody>
      </p:sp>
    </p:spTree>
    <p:extLst>
      <p:ext uri="{BB962C8B-B14F-4D97-AF65-F5344CB8AC3E}">
        <p14:creationId xmlns:p14="http://schemas.microsoft.com/office/powerpoint/2010/main" val="3980350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59B0-DE4D-5494-1107-45537DC528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64E922-232D-8802-9735-F460668B82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C57C9F-1500-4D36-BC6B-7FB4787751E4}"/>
              </a:ext>
            </a:extLst>
          </p:cNvPr>
          <p:cNvSpPr>
            <a:spLocks noGrp="1"/>
          </p:cNvSpPr>
          <p:nvPr>
            <p:ph type="dt" sz="half" idx="10"/>
          </p:nvPr>
        </p:nvSpPr>
        <p:spPr/>
        <p:txBody>
          <a:bodyPr/>
          <a:lstStyle/>
          <a:p>
            <a:fld id="{D89E73E9-C65C-4962-A96D-A921CBDCB38E}" type="datetimeFigureOut">
              <a:rPr lang="en-US" smtClean="0"/>
              <a:t>11/15/2022</a:t>
            </a:fld>
            <a:endParaRPr lang="en-US"/>
          </a:p>
        </p:txBody>
      </p:sp>
      <p:sp>
        <p:nvSpPr>
          <p:cNvPr id="5" name="Footer Placeholder 4">
            <a:extLst>
              <a:ext uri="{FF2B5EF4-FFF2-40B4-BE49-F238E27FC236}">
                <a16:creationId xmlns:a16="http://schemas.microsoft.com/office/drawing/2014/main" id="{6D071AC5-5034-6582-CF90-BA6BB2097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7C454-3768-2534-35FA-C4E83E692B81}"/>
              </a:ext>
            </a:extLst>
          </p:cNvPr>
          <p:cNvSpPr>
            <a:spLocks noGrp="1"/>
          </p:cNvSpPr>
          <p:nvPr>
            <p:ph type="sldNum" sz="quarter" idx="12"/>
          </p:nvPr>
        </p:nvSpPr>
        <p:spPr/>
        <p:txBody>
          <a:bodyPr/>
          <a:lstStyle/>
          <a:p>
            <a:fld id="{CDA52698-CED7-43A8-A594-11B585E240AE}" type="slidenum">
              <a:rPr lang="en-US" smtClean="0"/>
              <a:t>‹#›</a:t>
            </a:fld>
            <a:endParaRPr lang="en-US"/>
          </a:p>
        </p:txBody>
      </p:sp>
    </p:spTree>
    <p:extLst>
      <p:ext uri="{BB962C8B-B14F-4D97-AF65-F5344CB8AC3E}">
        <p14:creationId xmlns:p14="http://schemas.microsoft.com/office/powerpoint/2010/main" val="35662782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922F-1147-01F3-6F06-786BC7F3CA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3F0DA-2B62-B8BB-AD25-CCF96C52D8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76C8A2-3740-DD23-11B0-0ACAE35AE6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486270-0948-8C04-88F7-99C217F0D7DF}"/>
              </a:ext>
            </a:extLst>
          </p:cNvPr>
          <p:cNvSpPr>
            <a:spLocks noGrp="1"/>
          </p:cNvSpPr>
          <p:nvPr>
            <p:ph type="dt" sz="half" idx="10"/>
          </p:nvPr>
        </p:nvSpPr>
        <p:spPr/>
        <p:txBody>
          <a:bodyPr/>
          <a:lstStyle/>
          <a:p>
            <a:fld id="{D89E73E9-C65C-4962-A96D-A921CBDCB38E}" type="datetimeFigureOut">
              <a:rPr lang="en-US" smtClean="0"/>
              <a:t>11/15/2022</a:t>
            </a:fld>
            <a:endParaRPr lang="en-US"/>
          </a:p>
        </p:txBody>
      </p:sp>
      <p:sp>
        <p:nvSpPr>
          <p:cNvPr id="6" name="Footer Placeholder 5">
            <a:extLst>
              <a:ext uri="{FF2B5EF4-FFF2-40B4-BE49-F238E27FC236}">
                <a16:creationId xmlns:a16="http://schemas.microsoft.com/office/drawing/2014/main" id="{EF3F8B58-11A7-DD06-D3AC-A9B8E785BC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736B23-FA2E-045F-72CF-537BB4A48F17}"/>
              </a:ext>
            </a:extLst>
          </p:cNvPr>
          <p:cNvSpPr>
            <a:spLocks noGrp="1"/>
          </p:cNvSpPr>
          <p:nvPr>
            <p:ph type="sldNum" sz="quarter" idx="12"/>
          </p:nvPr>
        </p:nvSpPr>
        <p:spPr/>
        <p:txBody>
          <a:bodyPr/>
          <a:lstStyle/>
          <a:p>
            <a:fld id="{CDA52698-CED7-43A8-A594-11B585E240AE}" type="slidenum">
              <a:rPr lang="en-US" smtClean="0"/>
              <a:t>‹#›</a:t>
            </a:fld>
            <a:endParaRPr lang="en-US"/>
          </a:p>
        </p:txBody>
      </p:sp>
    </p:spTree>
    <p:extLst>
      <p:ext uri="{BB962C8B-B14F-4D97-AF65-F5344CB8AC3E}">
        <p14:creationId xmlns:p14="http://schemas.microsoft.com/office/powerpoint/2010/main" val="20274383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24A6-BCA7-48ED-9EEE-08B84413B1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F2BD4-3E4C-1736-DCD5-D6FC9E8141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FC96DC-FD8E-B3E3-9607-7927642A11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16C43-A760-91FA-64D1-50E67F93B8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83210A-4961-B38C-128B-385C11C763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66AD90-FCC5-9015-E344-DDC803514B70}"/>
              </a:ext>
            </a:extLst>
          </p:cNvPr>
          <p:cNvSpPr>
            <a:spLocks noGrp="1"/>
          </p:cNvSpPr>
          <p:nvPr>
            <p:ph type="dt" sz="half" idx="10"/>
          </p:nvPr>
        </p:nvSpPr>
        <p:spPr/>
        <p:txBody>
          <a:bodyPr/>
          <a:lstStyle/>
          <a:p>
            <a:fld id="{D89E73E9-C65C-4962-A96D-A921CBDCB38E}" type="datetimeFigureOut">
              <a:rPr lang="en-US" smtClean="0"/>
              <a:t>11/15/2022</a:t>
            </a:fld>
            <a:endParaRPr lang="en-US"/>
          </a:p>
        </p:txBody>
      </p:sp>
      <p:sp>
        <p:nvSpPr>
          <p:cNvPr id="8" name="Footer Placeholder 7">
            <a:extLst>
              <a:ext uri="{FF2B5EF4-FFF2-40B4-BE49-F238E27FC236}">
                <a16:creationId xmlns:a16="http://schemas.microsoft.com/office/drawing/2014/main" id="{38C2BAED-8D45-D95F-F617-D4B1E608EF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2E33D5-9005-9665-94E3-FFA4E0254CC9}"/>
              </a:ext>
            </a:extLst>
          </p:cNvPr>
          <p:cNvSpPr>
            <a:spLocks noGrp="1"/>
          </p:cNvSpPr>
          <p:nvPr>
            <p:ph type="sldNum" sz="quarter" idx="12"/>
          </p:nvPr>
        </p:nvSpPr>
        <p:spPr/>
        <p:txBody>
          <a:bodyPr/>
          <a:lstStyle/>
          <a:p>
            <a:fld id="{CDA52698-CED7-43A8-A594-11B585E240AE}" type="slidenum">
              <a:rPr lang="en-US" smtClean="0"/>
              <a:t>‹#›</a:t>
            </a:fld>
            <a:endParaRPr lang="en-US"/>
          </a:p>
        </p:txBody>
      </p:sp>
    </p:spTree>
    <p:extLst>
      <p:ext uri="{BB962C8B-B14F-4D97-AF65-F5344CB8AC3E}">
        <p14:creationId xmlns:p14="http://schemas.microsoft.com/office/powerpoint/2010/main" val="13617912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1F920-39E5-4DDF-48BB-8FAA261170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B3C15D-B9AA-AB4E-A49D-E70BF154B9CA}"/>
              </a:ext>
            </a:extLst>
          </p:cNvPr>
          <p:cNvSpPr>
            <a:spLocks noGrp="1"/>
          </p:cNvSpPr>
          <p:nvPr>
            <p:ph type="dt" sz="half" idx="10"/>
          </p:nvPr>
        </p:nvSpPr>
        <p:spPr/>
        <p:txBody>
          <a:bodyPr/>
          <a:lstStyle/>
          <a:p>
            <a:fld id="{D89E73E9-C65C-4962-A96D-A921CBDCB38E}" type="datetimeFigureOut">
              <a:rPr lang="en-US" smtClean="0"/>
              <a:t>11/15/2022</a:t>
            </a:fld>
            <a:endParaRPr lang="en-US"/>
          </a:p>
        </p:txBody>
      </p:sp>
      <p:sp>
        <p:nvSpPr>
          <p:cNvPr id="4" name="Footer Placeholder 3">
            <a:extLst>
              <a:ext uri="{FF2B5EF4-FFF2-40B4-BE49-F238E27FC236}">
                <a16:creationId xmlns:a16="http://schemas.microsoft.com/office/drawing/2014/main" id="{ECD263DA-B5AF-609E-7C6A-53FBFC3ECC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293837-2D16-0A22-98B1-F95CCD403689}"/>
              </a:ext>
            </a:extLst>
          </p:cNvPr>
          <p:cNvSpPr>
            <a:spLocks noGrp="1"/>
          </p:cNvSpPr>
          <p:nvPr>
            <p:ph type="sldNum" sz="quarter" idx="12"/>
          </p:nvPr>
        </p:nvSpPr>
        <p:spPr/>
        <p:txBody>
          <a:bodyPr/>
          <a:lstStyle/>
          <a:p>
            <a:fld id="{CDA52698-CED7-43A8-A594-11B585E240AE}" type="slidenum">
              <a:rPr lang="en-US" smtClean="0"/>
              <a:t>‹#›</a:t>
            </a:fld>
            <a:endParaRPr lang="en-US"/>
          </a:p>
        </p:txBody>
      </p:sp>
    </p:spTree>
    <p:extLst>
      <p:ext uri="{BB962C8B-B14F-4D97-AF65-F5344CB8AC3E}">
        <p14:creationId xmlns:p14="http://schemas.microsoft.com/office/powerpoint/2010/main" val="6460777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CDBF9-6880-B5FE-E6EA-BB9471486680}"/>
              </a:ext>
            </a:extLst>
          </p:cNvPr>
          <p:cNvSpPr>
            <a:spLocks noGrp="1"/>
          </p:cNvSpPr>
          <p:nvPr>
            <p:ph type="dt" sz="half" idx="10"/>
          </p:nvPr>
        </p:nvSpPr>
        <p:spPr/>
        <p:txBody>
          <a:bodyPr/>
          <a:lstStyle/>
          <a:p>
            <a:fld id="{D89E73E9-C65C-4962-A96D-A921CBDCB38E}" type="datetimeFigureOut">
              <a:rPr lang="en-US" smtClean="0"/>
              <a:t>11/15/2022</a:t>
            </a:fld>
            <a:endParaRPr lang="en-US"/>
          </a:p>
        </p:txBody>
      </p:sp>
      <p:sp>
        <p:nvSpPr>
          <p:cNvPr id="3" name="Footer Placeholder 2">
            <a:extLst>
              <a:ext uri="{FF2B5EF4-FFF2-40B4-BE49-F238E27FC236}">
                <a16:creationId xmlns:a16="http://schemas.microsoft.com/office/drawing/2014/main" id="{202052E3-6632-6C55-D97C-11E0EE9EA7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00AC4B-0547-0246-5142-3ACE4EBE1E40}"/>
              </a:ext>
            </a:extLst>
          </p:cNvPr>
          <p:cNvSpPr>
            <a:spLocks noGrp="1"/>
          </p:cNvSpPr>
          <p:nvPr>
            <p:ph type="sldNum" sz="quarter" idx="12"/>
          </p:nvPr>
        </p:nvSpPr>
        <p:spPr/>
        <p:txBody>
          <a:bodyPr/>
          <a:lstStyle/>
          <a:p>
            <a:fld id="{CDA52698-CED7-43A8-A594-11B585E240AE}" type="slidenum">
              <a:rPr lang="en-US" smtClean="0"/>
              <a:t>‹#›</a:t>
            </a:fld>
            <a:endParaRPr lang="en-US"/>
          </a:p>
        </p:txBody>
      </p:sp>
    </p:spTree>
    <p:extLst>
      <p:ext uri="{BB962C8B-B14F-4D97-AF65-F5344CB8AC3E}">
        <p14:creationId xmlns:p14="http://schemas.microsoft.com/office/powerpoint/2010/main" val="24909035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21BBC-DAC4-8BB4-96B3-3D8C25215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66D36B-14ED-4B91-4CE0-F00469BFD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EF0D71-153B-C5BB-FC79-20EE7A45D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44A15-D812-C6C1-FE85-307244BDD2F9}"/>
              </a:ext>
            </a:extLst>
          </p:cNvPr>
          <p:cNvSpPr>
            <a:spLocks noGrp="1"/>
          </p:cNvSpPr>
          <p:nvPr>
            <p:ph type="dt" sz="half" idx="10"/>
          </p:nvPr>
        </p:nvSpPr>
        <p:spPr/>
        <p:txBody>
          <a:bodyPr/>
          <a:lstStyle/>
          <a:p>
            <a:fld id="{D89E73E9-C65C-4962-A96D-A921CBDCB38E}" type="datetimeFigureOut">
              <a:rPr lang="en-US" smtClean="0"/>
              <a:t>11/15/2022</a:t>
            </a:fld>
            <a:endParaRPr lang="en-US"/>
          </a:p>
        </p:txBody>
      </p:sp>
      <p:sp>
        <p:nvSpPr>
          <p:cNvPr id="6" name="Footer Placeholder 5">
            <a:extLst>
              <a:ext uri="{FF2B5EF4-FFF2-40B4-BE49-F238E27FC236}">
                <a16:creationId xmlns:a16="http://schemas.microsoft.com/office/drawing/2014/main" id="{1865CA63-E7D5-9307-1527-896D8E9A2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45085-674D-771C-AAF6-63C7193C4DB2}"/>
              </a:ext>
            </a:extLst>
          </p:cNvPr>
          <p:cNvSpPr>
            <a:spLocks noGrp="1"/>
          </p:cNvSpPr>
          <p:nvPr>
            <p:ph type="sldNum" sz="quarter" idx="12"/>
          </p:nvPr>
        </p:nvSpPr>
        <p:spPr/>
        <p:txBody>
          <a:bodyPr/>
          <a:lstStyle/>
          <a:p>
            <a:fld id="{CDA52698-CED7-43A8-A594-11B585E240AE}" type="slidenum">
              <a:rPr lang="en-US" smtClean="0"/>
              <a:t>‹#›</a:t>
            </a:fld>
            <a:endParaRPr lang="en-US"/>
          </a:p>
        </p:txBody>
      </p:sp>
    </p:spTree>
    <p:extLst>
      <p:ext uri="{BB962C8B-B14F-4D97-AF65-F5344CB8AC3E}">
        <p14:creationId xmlns:p14="http://schemas.microsoft.com/office/powerpoint/2010/main" val="4977595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081A-7C6A-099C-364A-96E370963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0ECCDB-4E9B-3FC3-26EC-DD0C1C63D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68D64-D7E7-CA1C-7E84-9730A2310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2F7AB-398F-1CE0-00DA-628162E986CC}"/>
              </a:ext>
            </a:extLst>
          </p:cNvPr>
          <p:cNvSpPr>
            <a:spLocks noGrp="1"/>
          </p:cNvSpPr>
          <p:nvPr>
            <p:ph type="dt" sz="half" idx="10"/>
          </p:nvPr>
        </p:nvSpPr>
        <p:spPr/>
        <p:txBody>
          <a:bodyPr/>
          <a:lstStyle/>
          <a:p>
            <a:fld id="{D89E73E9-C65C-4962-A96D-A921CBDCB38E}" type="datetimeFigureOut">
              <a:rPr lang="en-US" smtClean="0"/>
              <a:t>11/15/2022</a:t>
            </a:fld>
            <a:endParaRPr lang="en-US"/>
          </a:p>
        </p:txBody>
      </p:sp>
      <p:sp>
        <p:nvSpPr>
          <p:cNvPr id="6" name="Footer Placeholder 5">
            <a:extLst>
              <a:ext uri="{FF2B5EF4-FFF2-40B4-BE49-F238E27FC236}">
                <a16:creationId xmlns:a16="http://schemas.microsoft.com/office/drawing/2014/main" id="{BC56F2CE-24DE-0402-D3CD-C64516EF6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E7468-78A0-83F5-8119-B86855C3420F}"/>
              </a:ext>
            </a:extLst>
          </p:cNvPr>
          <p:cNvSpPr>
            <a:spLocks noGrp="1"/>
          </p:cNvSpPr>
          <p:nvPr>
            <p:ph type="sldNum" sz="quarter" idx="12"/>
          </p:nvPr>
        </p:nvSpPr>
        <p:spPr/>
        <p:txBody>
          <a:bodyPr/>
          <a:lstStyle/>
          <a:p>
            <a:fld id="{CDA52698-CED7-43A8-A594-11B585E240AE}" type="slidenum">
              <a:rPr lang="en-US" smtClean="0"/>
              <a:t>‹#›</a:t>
            </a:fld>
            <a:endParaRPr lang="en-US"/>
          </a:p>
        </p:txBody>
      </p:sp>
    </p:spTree>
    <p:extLst>
      <p:ext uri="{BB962C8B-B14F-4D97-AF65-F5344CB8AC3E}">
        <p14:creationId xmlns:p14="http://schemas.microsoft.com/office/powerpoint/2010/main" val="23982079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FE5EE3-89A6-D7E4-1AC2-D68FC5B54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41296A-EBBB-3B52-27BE-BC427B7B8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837A0-B5FD-5DF5-CB78-34729E774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E73E9-C65C-4962-A96D-A921CBDCB38E}" type="datetimeFigureOut">
              <a:rPr lang="en-US" smtClean="0"/>
              <a:t>11/15/2022</a:t>
            </a:fld>
            <a:endParaRPr lang="en-US"/>
          </a:p>
        </p:txBody>
      </p:sp>
      <p:sp>
        <p:nvSpPr>
          <p:cNvPr id="5" name="Footer Placeholder 4">
            <a:extLst>
              <a:ext uri="{FF2B5EF4-FFF2-40B4-BE49-F238E27FC236}">
                <a16:creationId xmlns:a16="http://schemas.microsoft.com/office/drawing/2014/main" id="{6E324BB2-4066-2C6A-FBC0-F4DBBBBB2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14453B-61E0-5233-9E02-FA7883FE0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52698-CED7-43A8-A594-11B585E240AE}" type="slidenum">
              <a:rPr lang="en-US" smtClean="0"/>
              <a:t>‹#›</a:t>
            </a:fld>
            <a:endParaRPr lang="en-US"/>
          </a:p>
        </p:txBody>
      </p:sp>
    </p:spTree>
    <p:extLst>
      <p:ext uri="{BB962C8B-B14F-4D97-AF65-F5344CB8AC3E}">
        <p14:creationId xmlns:p14="http://schemas.microsoft.com/office/powerpoint/2010/main" val="2002013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20_5C740D3C.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E1_560D779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hyperlink" Target="https://facebook.com/purduecilmar" TargetMode="External"/><Relationship Id="rId3" Type="http://schemas.microsoft.com/office/2018/10/relationships/comments" Target="../comments/modernComment_1C9_F3E4BAF5.xml"/><Relationship Id="rId7" Type="http://schemas.openxmlformats.org/officeDocument/2006/relationships/image" Target="../media/image22.png"/><Relationship Id="rId12" Type="http://schemas.openxmlformats.org/officeDocument/2006/relationships/hyperlink" Target="mailto:cilmar@purdue.edu?subject=FIU%20Keynote" TargetMode="External"/><Relationship Id="rId2" Type="http://schemas.openxmlformats.org/officeDocument/2006/relationships/notesSlide" Target="../notesSlides/notesSlide7.xml"/><Relationship Id="rId16"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1.svg"/><Relationship Id="rId11" Type="http://schemas.openxmlformats.org/officeDocument/2006/relationships/hyperlink" Target="mailto:annetteb@purdue.edu" TargetMode="External"/><Relationship Id="rId5" Type="http://schemas.openxmlformats.org/officeDocument/2006/relationships/image" Target="../media/image20.png"/><Relationship Id="rId15" Type="http://schemas.openxmlformats.org/officeDocument/2006/relationships/image" Target="../media/image26.png"/><Relationship Id="rId10" Type="http://schemas.openxmlformats.org/officeDocument/2006/relationships/image" Target="../media/image25.svg"/><Relationship Id="rId4" Type="http://schemas.openxmlformats.org/officeDocument/2006/relationships/hyperlink" Target="mailto:krisac@purdue.edu?subject=FIU%20Keynote" TargetMode="External"/><Relationship Id="rId9" Type="http://schemas.openxmlformats.org/officeDocument/2006/relationships/image" Target="../media/image24.png"/><Relationship Id="rId14" Type="http://schemas.openxmlformats.org/officeDocument/2006/relationships/hyperlink" Target="https://hubicl.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annetteb@purdue.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mailto:krisac@purdue.edu?subject=FIU%20Keynot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7.png"/><Relationship Id="rId3" Type="http://schemas.microsoft.com/office/2018/10/relationships/comments" Target="../comments/modernComment_31E_F3EE920A.xml"/><Relationship Id="rId7" Type="http://schemas.openxmlformats.org/officeDocument/2006/relationships/image" Target="../media/image24.png"/><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hyperlink" Target="https://facebook.com/purduecilmar" TargetMode="External"/><Relationship Id="rId5" Type="http://schemas.openxmlformats.org/officeDocument/2006/relationships/image" Target="../media/image20.png"/><Relationship Id="rId10" Type="http://schemas.openxmlformats.org/officeDocument/2006/relationships/hyperlink" Target="mailto:cilmar@purdue.edu?subject=FIU%20Keynote" TargetMode="External"/><Relationship Id="rId4" Type="http://schemas.openxmlformats.org/officeDocument/2006/relationships/hyperlink" Target="https://hubicl.org/" TargetMode="External"/><Relationship Id="rId9" Type="http://schemas.openxmlformats.org/officeDocument/2006/relationships/hyperlink" Target="mailto:annetteb@purdue.edu" TargetMode="External"/><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CA_6EAAF568.xm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D9_AEE674F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DC_CB06F49C.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E2_75A6B25A.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DF_E71F8F9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7BF06-EA39-06D9-C7EC-67C09EFB6EC9}"/>
              </a:ext>
            </a:extLst>
          </p:cNvPr>
          <p:cNvPicPr>
            <a:picLocks noChangeAspect="1"/>
          </p:cNvPicPr>
          <p:nvPr/>
        </p:nvPicPr>
        <p:blipFill>
          <a:blip r:embed="rId4"/>
          <a:stretch>
            <a:fillRect/>
          </a:stretch>
        </p:blipFill>
        <p:spPr>
          <a:xfrm>
            <a:off x="9885770" y="0"/>
            <a:ext cx="2306230" cy="6858000"/>
          </a:xfrm>
          <a:prstGeom prst="rect">
            <a:avLst/>
          </a:prstGeom>
        </p:spPr>
      </p:pic>
      <p:pic>
        <p:nvPicPr>
          <p:cNvPr id="12" name="Picture 11">
            <a:extLst>
              <a:ext uri="{FF2B5EF4-FFF2-40B4-BE49-F238E27FC236}">
                <a16:creationId xmlns:a16="http://schemas.microsoft.com/office/drawing/2014/main" id="{2B448CD1-AAB0-E43C-2C04-D65E1B2E4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110" y="347214"/>
            <a:ext cx="8579748" cy="914400"/>
          </a:xfrm>
          <a:prstGeom prst="rect">
            <a:avLst/>
          </a:prstGeom>
        </p:spPr>
      </p:pic>
      <p:sp>
        <p:nvSpPr>
          <p:cNvPr id="13" name="TextBox 12">
            <a:extLst>
              <a:ext uri="{FF2B5EF4-FFF2-40B4-BE49-F238E27FC236}">
                <a16:creationId xmlns:a16="http://schemas.microsoft.com/office/drawing/2014/main" id="{E46896AF-68B2-6C52-DD19-4C90D1BE00E8}"/>
              </a:ext>
            </a:extLst>
          </p:cNvPr>
          <p:cNvSpPr txBox="1"/>
          <p:nvPr/>
        </p:nvSpPr>
        <p:spPr>
          <a:xfrm>
            <a:off x="590550" y="1866900"/>
            <a:ext cx="8877300" cy="954107"/>
          </a:xfrm>
          <a:prstGeom prst="rect">
            <a:avLst/>
          </a:prstGeom>
          <a:noFill/>
        </p:spPr>
        <p:txBody>
          <a:bodyPr wrap="square" rtlCol="0">
            <a:spAutoFit/>
          </a:bodyPr>
          <a:lstStyle/>
          <a:p>
            <a:r>
              <a:rPr lang="en-US" sz="2800" b="1" dirty="0">
                <a:latin typeface="Acumin Pro" panose="020B0504020202020204" pitchFamily="34" charset="0"/>
              </a:rPr>
              <a:t>Interactive (even fun!) resources for reviewing the Intercultural Development Continuum</a:t>
            </a:r>
          </a:p>
        </p:txBody>
      </p:sp>
      <p:sp>
        <p:nvSpPr>
          <p:cNvPr id="17" name="TextBox 16">
            <a:extLst>
              <a:ext uri="{FF2B5EF4-FFF2-40B4-BE49-F238E27FC236}">
                <a16:creationId xmlns:a16="http://schemas.microsoft.com/office/drawing/2014/main" id="{39F7874F-6387-BCD0-5DEE-60083727223C}"/>
              </a:ext>
            </a:extLst>
          </p:cNvPr>
          <p:cNvSpPr txBox="1"/>
          <p:nvPr/>
        </p:nvSpPr>
        <p:spPr>
          <a:xfrm>
            <a:off x="1209674" y="3157061"/>
            <a:ext cx="7248525" cy="1015663"/>
          </a:xfrm>
          <a:prstGeom prst="rect">
            <a:avLst/>
          </a:prstGeom>
          <a:noFill/>
        </p:spPr>
        <p:txBody>
          <a:bodyPr wrap="square">
            <a:spAutoFit/>
          </a:bodyPr>
          <a:lstStyle/>
          <a:p>
            <a:r>
              <a:rPr lang="en-US" sz="2000" b="1" dirty="0">
                <a:latin typeface="Acumin Pro" panose="020B0504020202020204" pitchFamily="34" charset="0"/>
              </a:rPr>
              <a:t>Annette Benson</a:t>
            </a:r>
          </a:p>
          <a:p>
            <a:r>
              <a:rPr lang="en-US" sz="2000" i="1" dirty="0">
                <a:latin typeface="Acumin Pro" panose="020B0504020202020204" pitchFamily="34" charset="0"/>
              </a:rPr>
              <a:t>Senior Public Relations Consultant</a:t>
            </a:r>
          </a:p>
          <a:p>
            <a:r>
              <a:rPr lang="en-US" sz="2000" dirty="0">
                <a:latin typeface="Acumin Pro" panose="020B0504020202020204" pitchFamily="34" charset="0"/>
              </a:rPr>
              <a:t>West Lafayette Campus</a:t>
            </a:r>
          </a:p>
        </p:txBody>
      </p:sp>
      <p:sp>
        <p:nvSpPr>
          <p:cNvPr id="20" name="Slide Number Placeholder 19">
            <a:extLst>
              <a:ext uri="{FF2B5EF4-FFF2-40B4-BE49-F238E27FC236}">
                <a16:creationId xmlns:a16="http://schemas.microsoft.com/office/drawing/2014/main" id="{FFB24FD4-34E1-D482-B199-2A6A796FFD98}"/>
              </a:ext>
            </a:extLst>
          </p:cNvPr>
          <p:cNvSpPr>
            <a:spLocks noGrp="1"/>
          </p:cNvSpPr>
          <p:nvPr>
            <p:ph type="sldNum" sz="quarter" idx="12"/>
          </p:nvPr>
        </p:nvSpPr>
        <p:spPr>
          <a:xfrm>
            <a:off x="9353550" y="6186487"/>
            <a:ext cx="2743200" cy="365125"/>
          </a:xfrm>
        </p:spPr>
        <p:txBody>
          <a:bodyPr/>
          <a:lstStyle/>
          <a:p>
            <a:fld id="{A9078497-64E3-44E5-A9AF-14BADC9F3C9C}" type="slidenum">
              <a:rPr lang="en-US" smtClean="0">
                <a:solidFill>
                  <a:schemeClr val="bg1"/>
                </a:solidFill>
              </a:rPr>
              <a:t>1</a:t>
            </a:fld>
            <a:endParaRPr lang="en-US" dirty="0">
              <a:solidFill>
                <a:schemeClr val="bg1"/>
              </a:solidFill>
            </a:endParaRPr>
          </a:p>
        </p:txBody>
      </p:sp>
    </p:spTree>
    <p:extLst>
      <p:ext uri="{BB962C8B-B14F-4D97-AF65-F5344CB8AC3E}">
        <p14:creationId xmlns:p14="http://schemas.microsoft.com/office/powerpoint/2010/main" val="15511094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16:creationId xmlns:a16="http://schemas.microsoft.com/office/drawing/2014/main" id="{98B31220-4B75-2980-ADA3-5D1A7B3B3E1D}"/>
              </a:ext>
            </a:extLst>
          </p:cNvPr>
          <p:cNvSpPr/>
          <p:nvPr/>
        </p:nvSpPr>
        <p:spPr>
          <a:xfrm>
            <a:off x="5876523" y="1679132"/>
            <a:ext cx="5653838" cy="3000643"/>
          </a:xfrm>
          <a:prstGeom prst="wedgeRoundRectCallout">
            <a:avLst>
              <a:gd name="adj1" fmla="val 32560"/>
              <a:gd name="adj2" fmla="val 84755"/>
              <a:gd name="adj3" fmla="val 16667"/>
            </a:avLst>
          </a:prstGeom>
          <a:pattFill prst="pct90">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63FEF19-B21B-A532-E43D-D46F3A706388}"/>
              </a:ext>
            </a:extLst>
          </p:cNvPr>
          <p:cNvGrpSpPr/>
          <p:nvPr/>
        </p:nvGrpSpPr>
        <p:grpSpPr>
          <a:xfrm>
            <a:off x="4910683" y="911589"/>
            <a:ext cx="7585738" cy="5870911"/>
            <a:chOff x="-172453" y="986951"/>
            <a:chExt cx="4535103" cy="4934610"/>
          </a:xfrm>
        </p:grpSpPr>
        <p:pic>
          <p:nvPicPr>
            <p:cNvPr id="11" name="Graphic 10" descr="Speech with solid fill">
              <a:extLst>
                <a:ext uri="{FF2B5EF4-FFF2-40B4-BE49-F238E27FC236}">
                  <a16:creationId xmlns:a16="http://schemas.microsoft.com/office/drawing/2014/main" id="{35DC9447-5914-6835-CE40-507CFF7FFD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453" y="986951"/>
              <a:ext cx="4535103" cy="4524767"/>
            </a:xfrm>
            <a:prstGeom prst="rect">
              <a:avLst/>
            </a:prstGeom>
          </p:spPr>
        </p:pic>
        <p:sp>
          <p:nvSpPr>
            <p:cNvPr id="12" name="TextBox 11">
              <a:extLst>
                <a:ext uri="{FF2B5EF4-FFF2-40B4-BE49-F238E27FC236}">
                  <a16:creationId xmlns:a16="http://schemas.microsoft.com/office/drawing/2014/main" id="{6F0E647E-DAC0-4F44-671B-83C9CE0BDD34}"/>
                </a:ext>
              </a:extLst>
            </p:cNvPr>
            <p:cNvSpPr txBox="1"/>
            <p:nvPr/>
          </p:nvSpPr>
          <p:spPr>
            <a:xfrm>
              <a:off x="628069" y="1951243"/>
              <a:ext cx="2935705" cy="3970318"/>
            </a:xfrm>
            <a:prstGeom prst="rect">
              <a:avLst/>
            </a:prstGeom>
            <a:noFill/>
          </p:spPr>
          <p:txBody>
            <a:bodyPr wrap="square" rtlCol="0">
              <a:spAutoFit/>
            </a:bodyPr>
            <a:lstStyle/>
            <a:p>
              <a:pPr algn="ctr"/>
              <a:r>
                <a:rPr lang="en-US" sz="2800" dirty="0">
                  <a:solidFill>
                    <a:schemeClr val="bg1"/>
                  </a:solidFill>
                </a:rPr>
                <a:t>“I greet people from my culture and people from others cultures in different</a:t>
              </a:r>
            </a:p>
            <a:p>
              <a:pPr algn="ctr"/>
              <a:r>
                <a:rPr lang="en-US" sz="2800" dirty="0">
                  <a:solidFill>
                    <a:schemeClr val="bg1"/>
                  </a:solidFill>
                </a:rPr>
                <a:t>ways, taking those differences into account to show respect.”</a:t>
              </a:r>
            </a:p>
          </p:txBody>
        </p:sp>
      </p:grpSp>
      <p:sp>
        <p:nvSpPr>
          <p:cNvPr id="14" name="Speech Bubble: Rectangle with Corners Rounded 13">
            <a:extLst>
              <a:ext uri="{FF2B5EF4-FFF2-40B4-BE49-F238E27FC236}">
                <a16:creationId xmlns:a16="http://schemas.microsoft.com/office/drawing/2014/main" id="{F1117EC7-24A3-A606-8517-F5A26CF01685}"/>
              </a:ext>
            </a:extLst>
          </p:cNvPr>
          <p:cNvSpPr/>
          <p:nvPr/>
        </p:nvSpPr>
        <p:spPr>
          <a:xfrm>
            <a:off x="256478" y="1579554"/>
            <a:ext cx="4873084" cy="3100221"/>
          </a:xfrm>
          <a:prstGeom prst="wedgeRoundRectCallout">
            <a:avLst>
              <a:gd name="adj1" fmla="val 32560"/>
              <a:gd name="adj2" fmla="val 84755"/>
              <a:gd name="adj3" fmla="val 16667"/>
            </a:avLst>
          </a:prstGeom>
          <a:pattFill prst="pct90">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F79DF252-396C-1B50-BC88-9A5CA8CFF8AB}"/>
              </a:ext>
            </a:extLst>
          </p:cNvPr>
          <p:cNvGrpSpPr/>
          <p:nvPr/>
        </p:nvGrpSpPr>
        <p:grpSpPr>
          <a:xfrm>
            <a:off x="-493458" y="780424"/>
            <a:ext cx="6372956" cy="5514468"/>
            <a:chOff x="-172453" y="986951"/>
            <a:chExt cx="4535103" cy="4524767"/>
          </a:xfrm>
        </p:grpSpPr>
        <p:pic>
          <p:nvPicPr>
            <p:cNvPr id="7" name="Graphic 6" descr="Speech with solid fill">
              <a:extLst>
                <a:ext uri="{FF2B5EF4-FFF2-40B4-BE49-F238E27FC236}">
                  <a16:creationId xmlns:a16="http://schemas.microsoft.com/office/drawing/2014/main" id="{0DE4AB1B-CD6A-5E88-AE04-04632765D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453" y="986951"/>
              <a:ext cx="4535103" cy="4524767"/>
            </a:xfrm>
            <a:prstGeom prst="rect">
              <a:avLst/>
            </a:prstGeom>
          </p:spPr>
        </p:pic>
        <p:sp>
          <p:nvSpPr>
            <p:cNvPr id="8" name="TextBox 7">
              <a:extLst>
                <a:ext uri="{FF2B5EF4-FFF2-40B4-BE49-F238E27FC236}">
                  <a16:creationId xmlns:a16="http://schemas.microsoft.com/office/drawing/2014/main" id="{9ABC3ADF-F07B-4AD9-1864-DFB769FA654F}"/>
                </a:ext>
              </a:extLst>
            </p:cNvPr>
            <p:cNvSpPr txBox="1"/>
            <p:nvPr/>
          </p:nvSpPr>
          <p:spPr>
            <a:xfrm>
              <a:off x="575518" y="2035931"/>
              <a:ext cx="2935705" cy="1843533"/>
            </a:xfrm>
            <a:prstGeom prst="rect">
              <a:avLst/>
            </a:prstGeom>
            <a:noFill/>
          </p:spPr>
          <p:txBody>
            <a:bodyPr wrap="square" rtlCol="0">
              <a:spAutoFit/>
            </a:bodyPr>
            <a:lstStyle/>
            <a:p>
              <a:pPr algn="ctr"/>
              <a:r>
                <a:rPr lang="en-US" sz="2800" dirty="0">
                  <a:solidFill>
                    <a:schemeClr val="bg1"/>
                  </a:solidFill>
                </a:rPr>
                <a:t>Whatever the situation, I can usually see it from various cultural points of</a:t>
              </a:r>
            </a:p>
            <a:p>
              <a:pPr algn="ctr"/>
              <a:r>
                <a:rPr lang="en-US" sz="2800" dirty="0">
                  <a:solidFill>
                    <a:schemeClr val="bg1"/>
                  </a:solidFill>
                </a:rPr>
                <a:t>view, and respond effectively.</a:t>
              </a:r>
            </a:p>
          </p:txBody>
        </p:sp>
      </p:grpSp>
      <p:sp>
        <p:nvSpPr>
          <p:cNvPr id="4" name="Title 3">
            <a:extLst>
              <a:ext uri="{FF2B5EF4-FFF2-40B4-BE49-F238E27FC236}">
                <a16:creationId xmlns:a16="http://schemas.microsoft.com/office/drawing/2014/main" id="{1152C735-4A28-DBBA-E00D-168096FB4652}"/>
              </a:ext>
            </a:extLst>
          </p:cNvPr>
          <p:cNvSpPr>
            <a:spLocks noGrp="1"/>
          </p:cNvSpPr>
          <p:nvPr>
            <p:ph type="title"/>
          </p:nvPr>
        </p:nvSpPr>
        <p:spPr>
          <a:xfrm>
            <a:off x="158082" y="169697"/>
            <a:ext cx="10515600" cy="898708"/>
          </a:xfrm>
        </p:spPr>
        <p:txBody>
          <a:bodyPr>
            <a:normAutofit fontScale="90000"/>
          </a:bodyPr>
          <a:lstStyle/>
          <a:p>
            <a:r>
              <a:rPr lang="en-US" dirty="0"/>
              <a:t>Adaptation</a:t>
            </a:r>
          </a:p>
        </p:txBody>
      </p:sp>
      <p:sp>
        <p:nvSpPr>
          <p:cNvPr id="5" name="Text Placeholder 4">
            <a:extLst>
              <a:ext uri="{FF2B5EF4-FFF2-40B4-BE49-F238E27FC236}">
                <a16:creationId xmlns:a16="http://schemas.microsoft.com/office/drawing/2014/main" id="{B3A6D77C-8D6E-4D43-9290-FEEB0DD61DD1}"/>
              </a:ext>
            </a:extLst>
          </p:cNvPr>
          <p:cNvSpPr>
            <a:spLocks noGrp="1"/>
          </p:cNvSpPr>
          <p:nvPr>
            <p:ph type="body" idx="1"/>
          </p:nvPr>
        </p:nvSpPr>
        <p:spPr>
          <a:xfrm>
            <a:off x="869779" y="1041861"/>
            <a:ext cx="4436329" cy="519632"/>
          </a:xfrm>
        </p:spPr>
        <p:txBody>
          <a:bodyPr>
            <a:normAutofit/>
          </a:bodyPr>
          <a:lstStyle/>
          <a:p>
            <a:r>
              <a:rPr lang="en-US" dirty="0"/>
              <a:t>Bridging Difference</a:t>
            </a:r>
          </a:p>
        </p:txBody>
      </p:sp>
      <p:pic>
        <p:nvPicPr>
          <p:cNvPr id="3" name="Picture 2">
            <a:extLst>
              <a:ext uri="{FF2B5EF4-FFF2-40B4-BE49-F238E27FC236}">
                <a16:creationId xmlns:a16="http://schemas.microsoft.com/office/drawing/2014/main" id="{3C3C39A6-84F4-BC25-2A72-329D014E6423}"/>
              </a:ext>
            </a:extLst>
          </p:cNvPr>
          <p:cNvPicPr>
            <a:picLocks noChangeAspect="1"/>
          </p:cNvPicPr>
          <p:nvPr/>
        </p:nvPicPr>
        <p:blipFill>
          <a:blip r:embed="rId5"/>
          <a:stretch>
            <a:fillRect/>
          </a:stretch>
        </p:blipFill>
        <p:spPr>
          <a:xfrm>
            <a:off x="158082" y="5827452"/>
            <a:ext cx="4781550" cy="819150"/>
          </a:xfrm>
          <a:prstGeom prst="rect">
            <a:avLst/>
          </a:prstGeom>
        </p:spPr>
      </p:pic>
    </p:spTree>
    <p:extLst>
      <p:ext uri="{BB962C8B-B14F-4D97-AF65-F5344CB8AC3E}">
        <p14:creationId xmlns:p14="http://schemas.microsoft.com/office/powerpoint/2010/main" val="14437231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A082-6EBE-CF71-9533-B133659D0073}"/>
              </a:ext>
            </a:extLst>
          </p:cNvPr>
          <p:cNvSpPr>
            <a:spLocks noGrp="1"/>
          </p:cNvSpPr>
          <p:nvPr>
            <p:ph type="title"/>
          </p:nvPr>
        </p:nvSpPr>
        <p:spPr>
          <a:xfrm>
            <a:off x="241300" y="1719263"/>
            <a:ext cx="10515600" cy="2852737"/>
          </a:xfrm>
        </p:spPr>
        <p:txBody>
          <a:bodyPr/>
          <a:lstStyle/>
          <a:p>
            <a:r>
              <a:rPr lang="en-US" b="1" dirty="0">
                <a:latin typeface="Poppins" panose="00000500000000000000" pitchFamily="2" charset="0"/>
                <a:cs typeface="Poppins" panose="00000500000000000000" pitchFamily="2" charset="0"/>
              </a:rPr>
              <a:t>Kahoot Questions</a:t>
            </a:r>
          </a:p>
        </p:txBody>
      </p:sp>
      <p:pic>
        <p:nvPicPr>
          <p:cNvPr id="3" name="Picture 2">
            <a:extLst>
              <a:ext uri="{FF2B5EF4-FFF2-40B4-BE49-F238E27FC236}">
                <a16:creationId xmlns:a16="http://schemas.microsoft.com/office/drawing/2014/main" id="{877EDA22-0D6C-8878-CF95-47F22D2D00A9}"/>
              </a:ext>
            </a:extLst>
          </p:cNvPr>
          <p:cNvPicPr>
            <a:picLocks noChangeAspect="1"/>
          </p:cNvPicPr>
          <p:nvPr/>
        </p:nvPicPr>
        <p:blipFill>
          <a:blip r:embed="rId2"/>
          <a:stretch>
            <a:fillRect/>
          </a:stretch>
        </p:blipFill>
        <p:spPr>
          <a:xfrm>
            <a:off x="9885770" y="0"/>
            <a:ext cx="2306230" cy="6858000"/>
          </a:xfrm>
          <a:prstGeom prst="rect">
            <a:avLst/>
          </a:prstGeom>
        </p:spPr>
      </p:pic>
    </p:spTree>
    <p:extLst>
      <p:ext uri="{BB962C8B-B14F-4D97-AF65-F5344CB8AC3E}">
        <p14:creationId xmlns:p14="http://schemas.microsoft.com/office/powerpoint/2010/main" val="2148791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ine arrow: Clockwise curve outline">
            <a:extLst>
              <a:ext uri="{FF2B5EF4-FFF2-40B4-BE49-F238E27FC236}">
                <a16:creationId xmlns:a16="http://schemas.microsoft.com/office/drawing/2014/main" id="{723559EA-31B7-1152-78E4-EE8B19D5E9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541880">
            <a:off x="630399" y="-645201"/>
            <a:ext cx="4684796" cy="6614849"/>
          </a:xfrm>
          <a:prstGeom prst="rect">
            <a:avLst/>
          </a:prstGeom>
        </p:spPr>
      </p:pic>
      <p:sp>
        <p:nvSpPr>
          <p:cNvPr id="2" name="Rectangle 1">
            <a:extLst>
              <a:ext uri="{FF2B5EF4-FFF2-40B4-BE49-F238E27FC236}">
                <a16:creationId xmlns:a16="http://schemas.microsoft.com/office/drawing/2014/main" id="{89A47026-F297-64DF-C893-86C292800E48}"/>
              </a:ext>
            </a:extLst>
          </p:cNvPr>
          <p:cNvSpPr/>
          <p:nvPr/>
        </p:nvSpPr>
        <p:spPr>
          <a:xfrm>
            <a:off x="1142072" y="5199342"/>
            <a:ext cx="11040836" cy="1099450"/>
          </a:xfrm>
          <a:prstGeom prst="rect">
            <a:avLst/>
          </a:prstGeom>
          <a:pattFill prst="pct9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	Denial</a:t>
            </a:r>
          </a:p>
        </p:txBody>
      </p:sp>
      <p:sp>
        <p:nvSpPr>
          <p:cNvPr id="12" name="Rectangle 11">
            <a:extLst>
              <a:ext uri="{FF2B5EF4-FFF2-40B4-BE49-F238E27FC236}">
                <a16:creationId xmlns:a16="http://schemas.microsoft.com/office/drawing/2014/main" id="{AC4CD51B-DEDF-8098-5622-1607FE4E0DF0}"/>
              </a:ext>
            </a:extLst>
          </p:cNvPr>
          <p:cNvSpPr/>
          <p:nvPr/>
        </p:nvSpPr>
        <p:spPr>
          <a:xfrm>
            <a:off x="2147208" y="4103994"/>
            <a:ext cx="10044792" cy="11054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	Polarization</a:t>
            </a:r>
          </a:p>
        </p:txBody>
      </p:sp>
      <p:sp>
        <p:nvSpPr>
          <p:cNvPr id="15" name="Rectangle 14">
            <a:extLst>
              <a:ext uri="{FF2B5EF4-FFF2-40B4-BE49-F238E27FC236}">
                <a16:creationId xmlns:a16="http://schemas.microsoft.com/office/drawing/2014/main" id="{AA2F1B6B-19AD-F0EF-2EF4-7819D6969F29}"/>
              </a:ext>
            </a:extLst>
          </p:cNvPr>
          <p:cNvSpPr/>
          <p:nvPr/>
        </p:nvSpPr>
        <p:spPr>
          <a:xfrm>
            <a:off x="3926091" y="2980710"/>
            <a:ext cx="8256814" cy="1137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	Minimization</a:t>
            </a:r>
          </a:p>
        </p:txBody>
      </p:sp>
      <p:sp>
        <p:nvSpPr>
          <p:cNvPr id="17" name="Rectangle 16">
            <a:extLst>
              <a:ext uri="{FF2B5EF4-FFF2-40B4-BE49-F238E27FC236}">
                <a16:creationId xmlns:a16="http://schemas.microsoft.com/office/drawing/2014/main" id="{3B4580A7-2C32-B072-614A-3BFACCEFB243}"/>
              </a:ext>
            </a:extLst>
          </p:cNvPr>
          <p:cNvSpPr/>
          <p:nvPr/>
        </p:nvSpPr>
        <p:spPr>
          <a:xfrm>
            <a:off x="5410287" y="1899705"/>
            <a:ext cx="6770914" cy="11060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	Acceptance</a:t>
            </a:r>
          </a:p>
        </p:txBody>
      </p:sp>
      <p:sp>
        <p:nvSpPr>
          <p:cNvPr id="19" name="Rectangle 18">
            <a:extLst>
              <a:ext uri="{FF2B5EF4-FFF2-40B4-BE49-F238E27FC236}">
                <a16:creationId xmlns:a16="http://schemas.microsoft.com/office/drawing/2014/main" id="{A523C187-C0A3-28B2-9FA1-90EF9A583450}"/>
              </a:ext>
            </a:extLst>
          </p:cNvPr>
          <p:cNvSpPr/>
          <p:nvPr/>
        </p:nvSpPr>
        <p:spPr>
          <a:xfrm>
            <a:off x="6577783" y="810918"/>
            <a:ext cx="5603418" cy="1101459"/>
          </a:xfrm>
          <a:prstGeom prst="rect">
            <a:avLst/>
          </a:prstGeom>
          <a:pattFill prst="pct90">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	Adaptation</a:t>
            </a:r>
          </a:p>
        </p:txBody>
      </p:sp>
      <p:sp>
        <p:nvSpPr>
          <p:cNvPr id="21" name="Oval 20">
            <a:extLst>
              <a:ext uri="{FF2B5EF4-FFF2-40B4-BE49-F238E27FC236}">
                <a16:creationId xmlns:a16="http://schemas.microsoft.com/office/drawing/2014/main" id="{3458AD16-5B6F-B668-DC06-FA06DCBA1BEF}"/>
              </a:ext>
            </a:extLst>
          </p:cNvPr>
          <p:cNvSpPr/>
          <p:nvPr/>
        </p:nvSpPr>
        <p:spPr>
          <a:xfrm>
            <a:off x="4912715" y="1892562"/>
            <a:ext cx="1069522" cy="1120288"/>
          </a:xfrm>
          <a:prstGeom prst="ellipse">
            <a:avLst/>
          </a:prstGeom>
          <a:solidFill>
            <a:srgbClr val="473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5196169-EBD3-E0C9-F7BD-6E26D1376CE2}"/>
              </a:ext>
            </a:extLst>
          </p:cNvPr>
          <p:cNvSpPr/>
          <p:nvPr/>
        </p:nvSpPr>
        <p:spPr>
          <a:xfrm>
            <a:off x="3343559" y="2980710"/>
            <a:ext cx="1069522" cy="1137627"/>
          </a:xfrm>
          <a:prstGeom prst="ellipse">
            <a:avLst/>
          </a:prstGeom>
          <a:solidFill>
            <a:srgbClr val="DAB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86C82D3-E495-3FE2-0C72-9A580C54B5B7}"/>
              </a:ext>
            </a:extLst>
          </p:cNvPr>
          <p:cNvSpPr/>
          <p:nvPr/>
        </p:nvSpPr>
        <p:spPr>
          <a:xfrm>
            <a:off x="6083335" y="810918"/>
            <a:ext cx="1069521" cy="1088787"/>
          </a:xfrm>
          <a:prstGeom prst="ellipse">
            <a:avLst/>
          </a:pr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2F9DD2D-7238-C18D-46CB-212D63956BB1}"/>
              </a:ext>
            </a:extLst>
          </p:cNvPr>
          <p:cNvSpPr/>
          <p:nvPr/>
        </p:nvSpPr>
        <p:spPr>
          <a:xfrm>
            <a:off x="1629649" y="4099892"/>
            <a:ext cx="1069522" cy="1099450"/>
          </a:xfrm>
          <a:prstGeom prst="ellipse">
            <a:avLst/>
          </a:prstGeom>
          <a:solidFill>
            <a:srgbClr val="6A5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8F72041-EBA0-0D57-4B82-4ABFE9D9A980}"/>
              </a:ext>
            </a:extLst>
          </p:cNvPr>
          <p:cNvSpPr/>
          <p:nvPr/>
        </p:nvSpPr>
        <p:spPr>
          <a:xfrm>
            <a:off x="560127" y="5199342"/>
            <a:ext cx="1069522" cy="1099450"/>
          </a:xfrm>
          <a:prstGeom prst="ellipse">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B406516-B250-4678-B953-37658541C11B}"/>
              </a:ext>
            </a:extLst>
          </p:cNvPr>
          <p:cNvSpPr/>
          <p:nvPr/>
        </p:nvSpPr>
        <p:spPr>
          <a:xfrm>
            <a:off x="3537643" y="5353241"/>
            <a:ext cx="2750144" cy="791651"/>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Missing difference</a:t>
            </a:r>
          </a:p>
        </p:txBody>
      </p:sp>
      <p:sp>
        <p:nvSpPr>
          <p:cNvPr id="5" name="Rectangle 4">
            <a:extLst>
              <a:ext uri="{FF2B5EF4-FFF2-40B4-BE49-F238E27FC236}">
                <a16:creationId xmlns:a16="http://schemas.microsoft.com/office/drawing/2014/main" id="{74C51A92-9DFC-0A1D-53DC-ACC5D4F520EA}"/>
              </a:ext>
            </a:extLst>
          </p:cNvPr>
          <p:cNvSpPr/>
          <p:nvPr/>
        </p:nvSpPr>
        <p:spPr>
          <a:xfrm>
            <a:off x="5243023" y="4238981"/>
            <a:ext cx="2750143" cy="791651"/>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Judging difference</a:t>
            </a:r>
          </a:p>
        </p:txBody>
      </p:sp>
      <p:sp>
        <p:nvSpPr>
          <p:cNvPr id="7" name="Rectangle 6">
            <a:extLst>
              <a:ext uri="{FF2B5EF4-FFF2-40B4-BE49-F238E27FC236}">
                <a16:creationId xmlns:a16="http://schemas.microsoft.com/office/drawing/2014/main" id="{3BB88446-34E4-E38F-63AD-2E6E82A12967}"/>
              </a:ext>
            </a:extLst>
          </p:cNvPr>
          <p:cNvSpPr/>
          <p:nvPr/>
        </p:nvSpPr>
        <p:spPr>
          <a:xfrm>
            <a:off x="7047631" y="3140473"/>
            <a:ext cx="2750143" cy="791652"/>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De-emphasizing difference</a:t>
            </a:r>
          </a:p>
        </p:txBody>
      </p:sp>
      <p:sp>
        <p:nvSpPr>
          <p:cNvPr id="8" name="Rectangle 7">
            <a:extLst>
              <a:ext uri="{FF2B5EF4-FFF2-40B4-BE49-F238E27FC236}">
                <a16:creationId xmlns:a16="http://schemas.microsoft.com/office/drawing/2014/main" id="{A0CD0BD0-BD36-9F40-254F-1563A5F4D788}"/>
              </a:ext>
            </a:extLst>
          </p:cNvPr>
          <p:cNvSpPr/>
          <p:nvPr/>
        </p:nvSpPr>
        <p:spPr>
          <a:xfrm>
            <a:off x="8422703" y="2046421"/>
            <a:ext cx="2750142" cy="812916"/>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Deeply comprehending difference</a:t>
            </a:r>
          </a:p>
        </p:txBody>
      </p:sp>
      <p:sp>
        <p:nvSpPr>
          <p:cNvPr id="9" name="Rectangle 8">
            <a:extLst>
              <a:ext uri="{FF2B5EF4-FFF2-40B4-BE49-F238E27FC236}">
                <a16:creationId xmlns:a16="http://schemas.microsoft.com/office/drawing/2014/main" id="{8984612A-8B08-9557-EF2C-1268E69A835D}"/>
              </a:ext>
            </a:extLst>
          </p:cNvPr>
          <p:cNvSpPr/>
          <p:nvPr/>
        </p:nvSpPr>
        <p:spPr>
          <a:xfrm>
            <a:off x="9296980" y="979226"/>
            <a:ext cx="2750140" cy="740485"/>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Bridging difference</a:t>
            </a:r>
          </a:p>
        </p:txBody>
      </p:sp>
      <p:sp>
        <p:nvSpPr>
          <p:cNvPr id="11" name="Rectangle 10">
            <a:extLst>
              <a:ext uri="{FF2B5EF4-FFF2-40B4-BE49-F238E27FC236}">
                <a16:creationId xmlns:a16="http://schemas.microsoft.com/office/drawing/2014/main" id="{F8E2D069-949B-6475-05F3-662B74ADF4C6}"/>
              </a:ext>
            </a:extLst>
          </p:cNvPr>
          <p:cNvSpPr/>
          <p:nvPr/>
        </p:nvSpPr>
        <p:spPr>
          <a:xfrm>
            <a:off x="7421" y="0"/>
            <a:ext cx="6655069" cy="66215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Intercultural Development Continuum (IDC)</a:t>
            </a:r>
          </a:p>
        </p:txBody>
      </p:sp>
      <p:sp>
        <p:nvSpPr>
          <p:cNvPr id="14" name="Right Triangle 13">
            <a:extLst>
              <a:ext uri="{FF2B5EF4-FFF2-40B4-BE49-F238E27FC236}">
                <a16:creationId xmlns:a16="http://schemas.microsoft.com/office/drawing/2014/main" id="{F2AE35EF-3FD1-D16A-8C14-0832AAB6324E}"/>
              </a:ext>
            </a:extLst>
          </p:cNvPr>
          <p:cNvSpPr/>
          <p:nvPr/>
        </p:nvSpPr>
        <p:spPr>
          <a:xfrm rot="5400000">
            <a:off x="6631972" y="30518"/>
            <a:ext cx="662152" cy="601117"/>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5736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20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20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20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20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20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20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20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20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2000"/>
                                        <p:tgtEl>
                                          <p:spTgt spid="2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20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2000"/>
                                        <p:tgtEl>
                                          <p:spTgt spid="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2000"/>
                                        <p:tgtEl>
                                          <p:spTgt spid="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2000"/>
                                        <p:tgtEl>
                                          <p:spTgt spid="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2000"/>
                                        <p:tgtEl>
                                          <p:spTgt spid="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animBg="1"/>
      <p:bldP spid="17" grpId="0" animBg="1"/>
      <p:bldP spid="19" grpId="0" animBg="1"/>
      <p:bldP spid="21" grpId="0" animBg="1"/>
      <p:bldP spid="25" grpId="0" animBg="1"/>
      <p:bldP spid="26" grpId="0" animBg="1"/>
      <p:bldP spid="27" grpId="0" animBg="1"/>
      <p:bldP spid="28" grpId="0" animBg="1"/>
      <p:bldP spid="3" grpId="0" animBg="1"/>
      <p:bldP spid="5"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A082-6EBE-CF71-9533-B133659D0073}"/>
              </a:ext>
            </a:extLst>
          </p:cNvPr>
          <p:cNvSpPr>
            <a:spLocks noGrp="1"/>
          </p:cNvSpPr>
          <p:nvPr>
            <p:ph type="title"/>
          </p:nvPr>
        </p:nvSpPr>
        <p:spPr>
          <a:xfrm>
            <a:off x="362712" y="1709738"/>
            <a:ext cx="10515600" cy="2852737"/>
          </a:xfrm>
        </p:spPr>
        <p:txBody>
          <a:bodyPr/>
          <a:lstStyle/>
          <a:p>
            <a:r>
              <a:rPr lang="en-US" b="1" dirty="0">
                <a:latin typeface="Poppins" panose="00000500000000000000" pitchFamily="2" charset="0"/>
                <a:cs typeface="Poppins" panose="00000500000000000000" pitchFamily="2" charset="0"/>
              </a:rPr>
              <a:t>Mindsets</a:t>
            </a:r>
          </a:p>
        </p:txBody>
      </p:sp>
      <p:pic>
        <p:nvPicPr>
          <p:cNvPr id="4" name="Picture 3">
            <a:extLst>
              <a:ext uri="{FF2B5EF4-FFF2-40B4-BE49-F238E27FC236}">
                <a16:creationId xmlns:a16="http://schemas.microsoft.com/office/drawing/2014/main" id="{76E7C065-C5E1-524A-8FC2-04CED59ED107}"/>
              </a:ext>
            </a:extLst>
          </p:cNvPr>
          <p:cNvPicPr>
            <a:picLocks noChangeAspect="1"/>
          </p:cNvPicPr>
          <p:nvPr/>
        </p:nvPicPr>
        <p:blipFill>
          <a:blip r:embed="rId2"/>
          <a:stretch>
            <a:fillRect/>
          </a:stretch>
        </p:blipFill>
        <p:spPr>
          <a:xfrm>
            <a:off x="9564624" y="0"/>
            <a:ext cx="2627376" cy="6858000"/>
          </a:xfrm>
          <a:prstGeom prst="rect">
            <a:avLst/>
          </a:prstGeom>
        </p:spPr>
      </p:pic>
    </p:spTree>
    <p:extLst>
      <p:ext uri="{BB962C8B-B14F-4D97-AF65-F5344CB8AC3E}">
        <p14:creationId xmlns:p14="http://schemas.microsoft.com/office/powerpoint/2010/main" val="3004094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A082-6EBE-CF71-9533-B133659D0073}"/>
              </a:ext>
            </a:extLst>
          </p:cNvPr>
          <p:cNvSpPr>
            <a:spLocks noGrp="1"/>
          </p:cNvSpPr>
          <p:nvPr>
            <p:ph type="title"/>
          </p:nvPr>
        </p:nvSpPr>
        <p:spPr>
          <a:xfrm>
            <a:off x="178707" y="2110333"/>
            <a:ext cx="8811289" cy="2852737"/>
          </a:xfrm>
        </p:spPr>
        <p:txBody>
          <a:bodyPr>
            <a:normAutofit fontScale="90000"/>
          </a:bodyPr>
          <a:lstStyle/>
          <a:p>
            <a:r>
              <a:rPr lang="en-US" b="1" i="0" dirty="0">
                <a:solidFill>
                  <a:srgbClr val="1C1B20"/>
                </a:solidFill>
                <a:effectLst/>
                <a:latin typeface="Poppins" panose="00000500000000000000" pitchFamily="2" charset="0"/>
                <a:cs typeface="Poppins" panose="00000500000000000000" pitchFamily="2" charset="0"/>
              </a:rPr>
              <a:t>Gay-Rights Movement Ventures Beyond Urban America</a:t>
            </a:r>
            <a:endParaRPr lang="en-US" dirty="0">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99786F80-6E2E-612A-EE48-C295D0AED812}"/>
              </a:ext>
            </a:extLst>
          </p:cNvPr>
          <p:cNvPicPr>
            <a:picLocks noChangeAspect="1"/>
          </p:cNvPicPr>
          <p:nvPr/>
        </p:nvPicPr>
        <p:blipFill>
          <a:blip r:embed="rId2"/>
          <a:stretch>
            <a:fillRect/>
          </a:stretch>
        </p:blipFill>
        <p:spPr>
          <a:xfrm>
            <a:off x="9131808" y="0"/>
            <a:ext cx="3060192" cy="6858000"/>
          </a:xfrm>
          <a:prstGeom prst="rect">
            <a:avLst/>
          </a:prstGeom>
        </p:spPr>
      </p:pic>
    </p:spTree>
    <p:extLst>
      <p:ext uri="{BB962C8B-B14F-4D97-AF65-F5344CB8AC3E}">
        <p14:creationId xmlns:p14="http://schemas.microsoft.com/office/powerpoint/2010/main" val="16820298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6633E-968D-04F2-CC65-2ED5A2F31176}"/>
              </a:ext>
            </a:extLst>
          </p:cNvPr>
          <p:cNvSpPr>
            <a:spLocks noGrp="1"/>
          </p:cNvSpPr>
          <p:nvPr>
            <p:ph type="title"/>
          </p:nvPr>
        </p:nvSpPr>
        <p:spPr>
          <a:xfrm>
            <a:off x="263281" y="2945057"/>
            <a:ext cx="8786935" cy="2852737"/>
          </a:xfrm>
        </p:spPr>
        <p:txBody>
          <a:bodyPr>
            <a:normAutofit fontScale="90000"/>
          </a:bodyPr>
          <a:lstStyle/>
          <a:p>
            <a:pPr algn="l" fontAlgn="base"/>
            <a:r>
              <a:rPr lang="en-US" b="1" i="0" dirty="0">
                <a:solidFill>
                  <a:srgbClr val="1C1B20"/>
                </a:solidFill>
                <a:effectLst/>
                <a:latin typeface="Poppins" panose="00000500000000000000" pitchFamily="2" charset="0"/>
              </a:rPr>
              <a:t>Intercultural Development Orientations Classification Card Game</a:t>
            </a:r>
          </a:p>
        </p:txBody>
      </p:sp>
      <p:pic>
        <p:nvPicPr>
          <p:cNvPr id="7" name="Picture 6">
            <a:extLst>
              <a:ext uri="{FF2B5EF4-FFF2-40B4-BE49-F238E27FC236}">
                <a16:creationId xmlns:a16="http://schemas.microsoft.com/office/drawing/2014/main" id="{88BB0679-9190-3B76-2F4D-E5440B6303C2}"/>
              </a:ext>
            </a:extLst>
          </p:cNvPr>
          <p:cNvPicPr>
            <a:picLocks noChangeAspect="1"/>
          </p:cNvPicPr>
          <p:nvPr/>
        </p:nvPicPr>
        <p:blipFill>
          <a:blip r:embed="rId2"/>
          <a:stretch>
            <a:fillRect/>
          </a:stretch>
        </p:blipFill>
        <p:spPr>
          <a:xfrm>
            <a:off x="9253727" y="0"/>
            <a:ext cx="2938273" cy="6858000"/>
          </a:xfrm>
          <a:prstGeom prst="rect">
            <a:avLst/>
          </a:prstGeom>
        </p:spPr>
      </p:pic>
    </p:spTree>
    <p:extLst>
      <p:ext uri="{BB962C8B-B14F-4D97-AF65-F5344CB8AC3E}">
        <p14:creationId xmlns:p14="http://schemas.microsoft.com/office/powerpoint/2010/main" val="25356001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A137F6-A0C9-FB02-CD85-326091B81522}"/>
              </a:ext>
            </a:extLst>
          </p:cNvPr>
          <p:cNvSpPr>
            <a:spLocks noGrp="1"/>
          </p:cNvSpPr>
          <p:nvPr>
            <p:ph type="title"/>
          </p:nvPr>
        </p:nvSpPr>
        <p:spPr>
          <a:xfrm>
            <a:off x="345830" y="365125"/>
            <a:ext cx="9653954" cy="1325563"/>
          </a:xfrm>
        </p:spPr>
        <p:txBody>
          <a:bodyPr/>
          <a:lstStyle/>
          <a:p>
            <a:r>
              <a:rPr lang="en-US" b="1" dirty="0">
                <a:latin typeface="Poppins" panose="00000500000000000000" pitchFamily="2" charset="0"/>
                <a:cs typeface="Poppins" panose="00000500000000000000" pitchFamily="2" charset="0"/>
              </a:rPr>
              <a:t>Other resources in the IDC collection</a:t>
            </a:r>
          </a:p>
        </p:txBody>
      </p:sp>
      <p:sp>
        <p:nvSpPr>
          <p:cNvPr id="5" name="Content Placeholder 4">
            <a:extLst>
              <a:ext uri="{FF2B5EF4-FFF2-40B4-BE49-F238E27FC236}">
                <a16:creationId xmlns:a16="http://schemas.microsoft.com/office/drawing/2014/main" id="{4A9FCD6B-6AEF-36B4-4C66-25146BE8400D}"/>
              </a:ext>
            </a:extLst>
          </p:cNvPr>
          <p:cNvSpPr>
            <a:spLocks noGrp="1"/>
          </p:cNvSpPr>
          <p:nvPr>
            <p:ph idx="1"/>
          </p:nvPr>
        </p:nvSpPr>
        <p:spPr>
          <a:xfrm>
            <a:off x="345830" y="1690688"/>
            <a:ext cx="8821615" cy="4351338"/>
          </a:xfrm>
        </p:spPr>
        <p:txBody>
          <a:bodyPr/>
          <a:lstStyle/>
          <a:p>
            <a:r>
              <a:rPr lang="en-US" dirty="0"/>
              <a:t>Pendulum research, worksheet, and independent learning module</a:t>
            </a:r>
          </a:p>
          <a:p>
            <a:r>
              <a:rPr lang="en-US" i="1" dirty="0" err="1"/>
              <a:t>Jojo</a:t>
            </a:r>
            <a:r>
              <a:rPr lang="en-US" i="1" dirty="0"/>
              <a:t> Rabbit </a:t>
            </a:r>
            <a:r>
              <a:rPr lang="en-US" dirty="0"/>
              <a:t>lesson plan</a:t>
            </a:r>
          </a:p>
          <a:p>
            <a:r>
              <a:rPr lang="en-US" dirty="0"/>
              <a:t>Ethics Across the IDC PowerPoint and lesson plan</a:t>
            </a:r>
          </a:p>
        </p:txBody>
      </p:sp>
      <p:pic>
        <p:nvPicPr>
          <p:cNvPr id="7" name="Picture 6">
            <a:extLst>
              <a:ext uri="{FF2B5EF4-FFF2-40B4-BE49-F238E27FC236}">
                <a16:creationId xmlns:a16="http://schemas.microsoft.com/office/drawing/2014/main" id="{B534BE5C-4A9F-DE5C-7771-BCA62DD89A66}"/>
              </a:ext>
            </a:extLst>
          </p:cNvPr>
          <p:cNvPicPr>
            <a:picLocks noChangeAspect="1"/>
          </p:cNvPicPr>
          <p:nvPr/>
        </p:nvPicPr>
        <p:blipFill>
          <a:blip r:embed="rId2"/>
          <a:stretch>
            <a:fillRect/>
          </a:stretch>
        </p:blipFill>
        <p:spPr>
          <a:xfrm>
            <a:off x="9887712" y="0"/>
            <a:ext cx="2304288" cy="6858000"/>
          </a:xfrm>
          <a:prstGeom prst="rect">
            <a:avLst/>
          </a:prstGeom>
        </p:spPr>
      </p:pic>
    </p:spTree>
    <p:extLst>
      <p:ext uri="{BB962C8B-B14F-4D97-AF65-F5344CB8AC3E}">
        <p14:creationId xmlns:p14="http://schemas.microsoft.com/office/powerpoint/2010/main" val="10492016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A43ED8-CD35-3CEC-C585-CBE916FD9745}"/>
              </a:ext>
            </a:extLst>
          </p:cNvPr>
          <p:cNvSpPr/>
          <p:nvPr/>
        </p:nvSpPr>
        <p:spPr>
          <a:xfrm>
            <a:off x="448071" y="4171589"/>
            <a:ext cx="4311141" cy="1298225"/>
          </a:xfrm>
          <a:prstGeom prst="rect">
            <a:avLst/>
          </a:prstGeom>
          <a:solidFill>
            <a:srgbClr val="D3B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4D6254-46EB-779D-39EB-C7E829F4197A}"/>
              </a:ext>
            </a:extLst>
          </p:cNvPr>
          <p:cNvSpPr/>
          <p:nvPr/>
        </p:nvSpPr>
        <p:spPr>
          <a:xfrm>
            <a:off x="448072" y="2683095"/>
            <a:ext cx="4311140" cy="1298225"/>
          </a:xfrm>
          <a:prstGeom prst="rect">
            <a:avLst/>
          </a:prstGeom>
          <a:solidFill>
            <a:srgbClr val="D3B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535B981-9318-AB17-7798-AABC0612F2D6}"/>
              </a:ext>
            </a:extLst>
          </p:cNvPr>
          <p:cNvSpPr/>
          <p:nvPr/>
        </p:nvSpPr>
        <p:spPr>
          <a:xfrm>
            <a:off x="448071" y="1161279"/>
            <a:ext cx="4311140" cy="1298225"/>
          </a:xfrm>
          <a:prstGeom prst="rect">
            <a:avLst/>
          </a:prstGeom>
          <a:solidFill>
            <a:srgbClr val="D3B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r>
              <a:rPr lang="en-US" dirty="0"/>
              <a:t>3/18/21</a:t>
            </a:r>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4294967295"/>
          </p:nvPr>
        </p:nvSpPr>
        <p:spPr>
          <a:xfrm>
            <a:off x="442798" y="299022"/>
            <a:ext cx="4316413" cy="800100"/>
          </a:xfrm>
        </p:spPr>
        <p:txBody>
          <a:bodyPr>
            <a:normAutofit fontScale="70000" lnSpcReduction="20000"/>
          </a:bodyPr>
          <a:lstStyle/>
          <a:p>
            <a:pPr marL="0" indent="0">
              <a:buNone/>
            </a:pPr>
            <a:r>
              <a:rPr lang="en-US" sz="4000" dirty="0">
                <a:solidFill>
                  <a:schemeClr val="tx1"/>
                </a:solidFill>
                <a:latin typeface="Acumin Pro ExtraCondensed" panose="020B0604020202020204" charset="0"/>
              </a:rPr>
              <a:t>Annette Benson</a:t>
            </a:r>
          </a:p>
          <a:p>
            <a:pPr marL="0" indent="0">
              <a:buNone/>
            </a:pPr>
            <a:r>
              <a:rPr lang="en-US" sz="2800" i="1" dirty="0">
                <a:latin typeface="Acumin Pro" panose="020B0504020202020204" pitchFamily="34" charset="0"/>
              </a:rPr>
              <a:t>Senior Public Relations Consultant</a:t>
            </a:r>
          </a:p>
          <a:p>
            <a:pPr marL="0" indent="0">
              <a:buNone/>
            </a:pPr>
            <a:endParaRPr lang="en-US" sz="2800" dirty="0">
              <a:solidFill>
                <a:schemeClr val="tx1"/>
              </a:solidFill>
              <a:latin typeface="Acumin Pro ExtraCondensed" panose="020B0604020202020204" charset="0"/>
              <a:hlinkClick r:id="rId4">
                <a:extLst>
                  <a:ext uri="{A12FA001-AC4F-418D-AE19-62706E023703}">
                    <ahyp:hlinkClr xmlns:ahyp="http://schemas.microsoft.com/office/drawing/2018/hyperlinkcolor" val="tx"/>
                  </a:ext>
                </a:extLst>
              </a:hlinkClick>
            </a:endParaRPr>
          </a:p>
        </p:txBody>
      </p:sp>
      <p:sp>
        <p:nvSpPr>
          <p:cNvPr id="18" name="Rectangle 17">
            <a:extLst>
              <a:ext uri="{FF2B5EF4-FFF2-40B4-BE49-F238E27FC236}">
                <a16:creationId xmlns:a16="http://schemas.microsoft.com/office/drawing/2014/main" id="{683EBE0B-05E9-63DA-A5AA-25AB95028699}"/>
              </a:ext>
            </a:extLst>
          </p:cNvPr>
          <p:cNvSpPr/>
          <p:nvPr/>
        </p:nvSpPr>
        <p:spPr>
          <a:xfrm>
            <a:off x="585070" y="2827152"/>
            <a:ext cx="1042307" cy="1018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Envelope outline">
            <a:extLst>
              <a:ext uri="{FF2B5EF4-FFF2-40B4-BE49-F238E27FC236}">
                <a16:creationId xmlns:a16="http://schemas.microsoft.com/office/drawing/2014/main" id="{D68E3FEA-10FC-2633-523C-EA8B1EF205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063" y="2889068"/>
            <a:ext cx="916323" cy="916323"/>
          </a:xfrm>
          <a:prstGeom prst="rect">
            <a:avLst/>
          </a:prstGeom>
        </p:spPr>
      </p:pic>
      <p:sp>
        <p:nvSpPr>
          <p:cNvPr id="7" name="Rectangle 6">
            <a:extLst>
              <a:ext uri="{FF2B5EF4-FFF2-40B4-BE49-F238E27FC236}">
                <a16:creationId xmlns:a16="http://schemas.microsoft.com/office/drawing/2014/main" id="{3F765F15-7559-AB11-D2B3-B20880E74FD7}"/>
              </a:ext>
            </a:extLst>
          </p:cNvPr>
          <p:cNvSpPr/>
          <p:nvPr/>
        </p:nvSpPr>
        <p:spPr>
          <a:xfrm>
            <a:off x="585070" y="1289391"/>
            <a:ext cx="1042307" cy="1018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Schoolhouse outline">
            <a:extLst>
              <a:ext uri="{FF2B5EF4-FFF2-40B4-BE49-F238E27FC236}">
                <a16:creationId xmlns:a16="http://schemas.microsoft.com/office/drawing/2014/main" id="{3777B29B-0BE4-684C-B6D0-9F270A993B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8063" y="1332437"/>
            <a:ext cx="916323" cy="916323"/>
          </a:xfrm>
          <a:prstGeom prst="rect">
            <a:avLst/>
          </a:prstGeom>
        </p:spPr>
      </p:pic>
      <p:sp>
        <p:nvSpPr>
          <p:cNvPr id="15" name="Rectangle 14">
            <a:extLst>
              <a:ext uri="{FF2B5EF4-FFF2-40B4-BE49-F238E27FC236}">
                <a16:creationId xmlns:a16="http://schemas.microsoft.com/office/drawing/2014/main" id="{775A873F-58E7-B9B8-0165-EB5263D4E47E}"/>
              </a:ext>
            </a:extLst>
          </p:cNvPr>
          <p:cNvSpPr/>
          <p:nvPr/>
        </p:nvSpPr>
        <p:spPr>
          <a:xfrm>
            <a:off x="585070" y="4335911"/>
            <a:ext cx="1042307" cy="1018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ycle with people outline">
            <a:extLst>
              <a:ext uri="{FF2B5EF4-FFF2-40B4-BE49-F238E27FC236}">
                <a16:creationId xmlns:a16="http://schemas.microsoft.com/office/drawing/2014/main" id="{874CF8C7-5722-817A-04A3-B0653EDA0B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8063" y="4338321"/>
            <a:ext cx="960336" cy="960336"/>
          </a:xfrm>
          <a:prstGeom prst="rect">
            <a:avLst/>
          </a:prstGeom>
        </p:spPr>
      </p:pic>
      <p:sp>
        <p:nvSpPr>
          <p:cNvPr id="17" name="TextBox 16">
            <a:extLst>
              <a:ext uri="{FF2B5EF4-FFF2-40B4-BE49-F238E27FC236}">
                <a16:creationId xmlns:a16="http://schemas.microsoft.com/office/drawing/2014/main" id="{049EC03D-1253-E4F9-7E05-3AD5340A2225}"/>
              </a:ext>
            </a:extLst>
          </p:cNvPr>
          <p:cNvSpPr txBox="1"/>
          <p:nvPr/>
        </p:nvSpPr>
        <p:spPr>
          <a:xfrm>
            <a:off x="1747998" y="2865352"/>
            <a:ext cx="2674361" cy="923330"/>
          </a:xfrm>
          <a:prstGeom prst="rect">
            <a:avLst/>
          </a:prstGeom>
          <a:noFill/>
        </p:spPr>
        <p:txBody>
          <a:bodyPr wrap="square">
            <a:spAutoFit/>
          </a:bodyPr>
          <a:lstStyle/>
          <a:p>
            <a:r>
              <a:rPr lang="en-US" dirty="0">
                <a:latin typeface="Acumin Pro ExtraCondensed" panose="020B0604020202020204" charset="0"/>
                <a:hlinkClick r:id="rId11">
                  <a:extLst>
                    <a:ext uri="{A12FA001-AC4F-418D-AE19-62706E023703}">
                      <ahyp:hlinkClr xmlns:ahyp="http://schemas.microsoft.com/office/drawing/2018/hyperlinkcolor" val="tx"/>
                    </a:ext>
                  </a:extLst>
                </a:hlinkClick>
              </a:rPr>
              <a:t>annetteb@purdue.edu</a:t>
            </a:r>
            <a:br>
              <a:rPr lang="en-US" dirty="0">
                <a:latin typeface="Acumin Pro ExtraCondensed" panose="020B0604020202020204" charset="0"/>
              </a:rPr>
            </a:br>
            <a:br>
              <a:rPr lang="en-US" dirty="0">
                <a:latin typeface="Acumin Pro ExtraCondensed" panose="020B0604020202020204" charset="0"/>
              </a:rPr>
            </a:br>
            <a:r>
              <a:rPr lang="en-US" dirty="0">
                <a:latin typeface="Acumin Pro ExtraCondensed" panose="020B0604020202020204" charset="0"/>
                <a:hlinkClick r:id="rId12">
                  <a:extLst>
                    <a:ext uri="{A12FA001-AC4F-418D-AE19-62706E023703}">
                      <ahyp:hlinkClr xmlns:ahyp="http://schemas.microsoft.com/office/drawing/2018/hyperlinkcolor" val="tx"/>
                    </a:ext>
                  </a:extLst>
                </a:hlinkClick>
              </a:rPr>
              <a:t>cilmar@purdue.edu </a:t>
            </a:r>
            <a:endParaRPr lang="en-US" dirty="0">
              <a:latin typeface="Acumin Pro ExtraCondensed" panose="020B0604020202020204" charset="0"/>
            </a:endParaRPr>
          </a:p>
        </p:txBody>
      </p:sp>
      <p:sp>
        <p:nvSpPr>
          <p:cNvPr id="19" name="TextBox 18">
            <a:extLst>
              <a:ext uri="{FF2B5EF4-FFF2-40B4-BE49-F238E27FC236}">
                <a16:creationId xmlns:a16="http://schemas.microsoft.com/office/drawing/2014/main" id="{DB357EF1-E737-CD1B-9338-3720F8514BCA}"/>
              </a:ext>
            </a:extLst>
          </p:cNvPr>
          <p:cNvSpPr txBox="1"/>
          <p:nvPr/>
        </p:nvSpPr>
        <p:spPr>
          <a:xfrm>
            <a:off x="1747998" y="1501193"/>
            <a:ext cx="2578386" cy="456535"/>
          </a:xfrm>
          <a:prstGeom prst="rect">
            <a:avLst/>
          </a:prstGeom>
          <a:noFill/>
        </p:spPr>
        <p:txBody>
          <a:bodyPr wrap="square">
            <a:spAutoFit/>
          </a:bodyPr>
          <a:lstStyle/>
          <a:p>
            <a:pPr>
              <a:lnSpc>
                <a:spcPct val="150000"/>
              </a:lnSpc>
            </a:pPr>
            <a:r>
              <a:rPr lang="en-US" u="sng" dirty="0">
                <a:latin typeface="Acumin Pro ExtraCondensed" panose="020B0604020202020204" charset="0"/>
              </a:rPr>
              <a:t>purdue.edu/ippu/cilmar/ </a:t>
            </a:r>
          </a:p>
        </p:txBody>
      </p:sp>
      <p:sp>
        <p:nvSpPr>
          <p:cNvPr id="21" name="TextBox 20">
            <a:extLst>
              <a:ext uri="{FF2B5EF4-FFF2-40B4-BE49-F238E27FC236}">
                <a16:creationId xmlns:a16="http://schemas.microsoft.com/office/drawing/2014/main" id="{F6E367DD-5C68-F8A1-942C-1DD16AE2C127}"/>
              </a:ext>
            </a:extLst>
          </p:cNvPr>
          <p:cNvSpPr txBox="1"/>
          <p:nvPr/>
        </p:nvSpPr>
        <p:spPr>
          <a:xfrm>
            <a:off x="1747998" y="4344069"/>
            <a:ext cx="3011213" cy="923330"/>
          </a:xfrm>
          <a:prstGeom prst="rect">
            <a:avLst/>
          </a:prstGeom>
          <a:noFill/>
        </p:spPr>
        <p:txBody>
          <a:bodyPr wrap="square">
            <a:spAutoFit/>
          </a:bodyPr>
          <a:lstStyle/>
          <a:p>
            <a:r>
              <a:rPr lang="en-US" dirty="0">
                <a:latin typeface="Acumin Pro ExtraCondensed" panose="020B0604020202020204" charset="0"/>
                <a:hlinkClick r:id="rId13">
                  <a:extLst>
                    <a:ext uri="{A12FA001-AC4F-418D-AE19-62706E023703}">
                      <ahyp:hlinkClr xmlns:ahyp="http://schemas.microsoft.com/office/drawing/2018/hyperlinkcolor" val="tx"/>
                    </a:ext>
                  </a:extLst>
                </a:hlinkClick>
              </a:rPr>
              <a:t>facebook.com/purduecilmar</a:t>
            </a:r>
            <a:endParaRPr lang="en-US" dirty="0">
              <a:latin typeface="Acumin Pro ExtraCondensed" panose="020B0604020202020204" charset="0"/>
            </a:endParaRPr>
          </a:p>
          <a:p>
            <a:br>
              <a:rPr lang="en-US" dirty="0">
                <a:latin typeface="Acumin Pro ExtraCondensed" panose="020B0604020202020204" charset="0"/>
              </a:rPr>
            </a:br>
            <a:r>
              <a:rPr lang="en-US" dirty="0">
                <a:latin typeface="Acumin Pro ExtraCondensed" panose="020B0604020202020204" charset="0"/>
                <a:hlinkClick r:id="rId14">
                  <a:extLst>
                    <a:ext uri="{A12FA001-AC4F-418D-AE19-62706E023703}">
                      <ahyp:hlinkClr xmlns:ahyp="http://schemas.microsoft.com/office/drawing/2018/hyperlinkcolor" val="tx"/>
                    </a:ext>
                  </a:extLst>
                </a:hlinkClick>
              </a:rPr>
              <a:t>hubicl.org</a:t>
            </a:r>
            <a:endParaRPr lang="en-US" dirty="0">
              <a:latin typeface="Acumin Pro ExtraCondensed" panose="020B0604020202020204" charset="0"/>
            </a:endParaRPr>
          </a:p>
        </p:txBody>
      </p:sp>
      <p:pic>
        <p:nvPicPr>
          <p:cNvPr id="13" name="Picture 12">
            <a:extLst>
              <a:ext uri="{FF2B5EF4-FFF2-40B4-BE49-F238E27FC236}">
                <a16:creationId xmlns:a16="http://schemas.microsoft.com/office/drawing/2014/main" id="{439A8FD5-2358-2107-E362-77A25952297D}"/>
              </a:ext>
            </a:extLst>
          </p:cNvPr>
          <p:cNvPicPr>
            <a:picLocks noChangeAspect="1"/>
          </p:cNvPicPr>
          <p:nvPr/>
        </p:nvPicPr>
        <p:blipFill rotWithShape="1">
          <a:blip r:embed="rId15"/>
          <a:srcRect l="360" r="53919" b="5873"/>
          <a:stretch/>
        </p:blipFill>
        <p:spPr>
          <a:xfrm>
            <a:off x="9252132" y="0"/>
            <a:ext cx="2939868" cy="6858000"/>
          </a:xfrm>
          <a:prstGeom prst="rect">
            <a:avLst/>
          </a:prstGeom>
        </p:spPr>
      </p:pic>
      <p:sp>
        <p:nvSpPr>
          <p:cNvPr id="9" name="TextBox 8">
            <a:extLst>
              <a:ext uri="{FF2B5EF4-FFF2-40B4-BE49-F238E27FC236}">
                <a16:creationId xmlns:a16="http://schemas.microsoft.com/office/drawing/2014/main" id="{F7296623-2F1B-826C-FD71-A5FA0E3EDDE3}"/>
              </a:ext>
            </a:extLst>
          </p:cNvPr>
          <p:cNvSpPr txBox="1"/>
          <p:nvPr/>
        </p:nvSpPr>
        <p:spPr>
          <a:xfrm>
            <a:off x="5472995" y="2338085"/>
            <a:ext cx="3442284" cy="1938992"/>
          </a:xfrm>
          <a:prstGeom prst="rect">
            <a:avLst/>
          </a:prstGeom>
          <a:noFill/>
        </p:spPr>
        <p:txBody>
          <a:bodyPr wrap="square" rtlCol="0">
            <a:spAutoFit/>
          </a:bodyPr>
          <a:lstStyle/>
          <a:p>
            <a:r>
              <a:rPr lang="en-US" sz="6000" b="1" i="1" dirty="0">
                <a:latin typeface="Acumin Pro ExtraCondensed" panose="020B0604020202020204" charset="0"/>
              </a:rPr>
              <a:t>THANK  YOU</a:t>
            </a:r>
          </a:p>
        </p:txBody>
      </p:sp>
      <p:sp>
        <p:nvSpPr>
          <p:cNvPr id="6" name="Rectangle 5">
            <a:extLst>
              <a:ext uri="{FF2B5EF4-FFF2-40B4-BE49-F238E27FC236}">
                <a16:creationId xmlns:a16="http://schemas.microsoft.com/office/drawing/2014/main" id="{4F2C4A43-C055-2153-4070-382C362BA9B7}"/>
              </a:ext>
            </a:extLst>
          </p:cNvPr>
          <p:cNvSpPr/>
          <p:nvPr/>
        </p:nvSpPr>
        <p:spPr>
          <a:xfrm>
            <a:off x="829340" y="5656521"/>
            <a:ext cx="4805916" cy="1018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BAB3CE4-615E-D1AA-BD34-4920E1B61C72}"/>
              </a:ext>
            </a:extLst>
          </p:cNvPr>
          <p:cNvPicPr>
            <a:picLocks noChangeAspect="1"/>
          </p:cNvPicPr>
          <p:nvPr/>
        </p:nvPicPr>
        <p:blipFill>
          <a:blip r:embed="rId16"/>
          <a:stretch>
            <a:fillRect/>
          </a:stretch>
        </p:blipFill>
        <p:spPr>
          <a:xfrm>
            <a:off x="433798" y="5651512"/>
            <a:ext cx="4781550" cy="819150"/>
          </a:xfrm>
          <a:prstGeom prst="rect">
            <a:avLst/>
          </a:prstGeom>
        </p:spPr>
      </p:pic>
    </p:spTree>
    <p:extLst>
      <p:ext uri="{BB962C8B-B14F-4D97-AF65-F5344CB8AC3E}">
        <p14:creationId xmlns:p14="http://schemas.microsoft.com/office/powerpoint/2010/main" val="40918535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433798" y="182797"/>
            <a:ext cx="9144000" cy="1655762"/>
          </a:xfrm>
        </p:spPr>
        <p:txBody>
          <a:bodyPr>
            <a:normAutofit lnSpcReduction="10000"/>
          </a:bodyPr>
          <a:lstStyle/>
          <a:p>
            <a:pPr marL="0" indent="0" algn="l">
              <a:buNone/>
            </a:pPr>
            <a:r>
              <a:rPr lang="en-US" sz="2800" dirty="0">
                <a:solidFill>
                  <a:schemeClr val="tx1"/>
                </a:solidFill>
                <a:latin typeface="+mj-lt"/>
              </a:rPr>
              <a:t>Annette Benson</a:t>
            </a:r>
          </a:p>
          <a:p>
            <a:pPr marL="0" indent="0" algn="l">
              <a:buNone/>
            </a:pPr>
            <a:r>
              <a:rPr lang="en-US" sz="1800" i="1" dirty="0">
                <a:latin typeface="+mj-lt"/>
              </a:rPr>
              <a:t>Senior Public Relations Consultant</a:t>
            </a:r>
          </a:p>
          <a:p>
            <a:pPr marL="0" indent="0" algn="l">
              <a:buNone/>
            </a:pPr>
            <a:r>
              <a:rPr lang="en-US" sz="1800" dirty="0">
                <a:latin typeface="+mj-lt"/>
                <a:hlinkClick r:id="rId3">
                  <a:extLst>
                    <a:ext uri="{A12FA001-AC4F-418D-AE19-62706E023703}">
                      <ahyp:hlinkClr xmlns:ahyp="http://schemas.microsoft.com/office/drawing/2018/hyperlinkcolor" val="tx"/>
                    </a:ext>
                  </a:extLst>
                </a:hlinkClick>
              </a:rPr>
              <a:t>annetteb@purdue.edu</a:t>
            </a:r>
            <a:br>
              <a:rPr lang="en-US" sz="1400" dirty="0">
                <a:latin typeface="Acumin Pro ExtraCondensed" panose="020B0604020202020204" charset="0"/>
              </a:rPr>
            </a:br>
            <a:br>
              <a:rPr lang="en-US" sz="1400" dirty="0">
                <a:latin typeface="Acumin Pro ExtraCondensed" panose="020B0604020202020204" charset="0"/>
              </a:rPr>
            </a:br>
            <a:endParaRPr lang="en-US" sz="1800" i="1" dirty="0">
              <a:latin typeface="Acumin Pro" panose="020B0504020202020204" pitchFamily="34" charset="0"/>
            </a:endParaRPr>
          </a:p>
          <a:p>
            <a:pPr marL="0" indent="0">
              <a:buNone/>
            </a:pPr>
            <a:endParaRPr lang="en-US" sz="2800" dirty="0">
              <a:solidFill>
                <a:schemeClr val="tx1"/>
              </a:solidFill>
              <a:latin typeface="Acumin Pro ExtraCondensed" panose="020B0604020202020204" charset="0"/>
              <a:hlinkClick r:id="rId4">
                <a:extLst>
                  <a:ext uri="{A12FA001-AC4F-418D-AE19-62706E023703}">
                    <ahyp:hlinkClr xmlns:ahyp="http://schemas.microsoft.com/office/drawing/2018/hyperlinkcolor" val="tx"/>
                  </a:ext>
                </a:extLst>
              </a:hlinkClick>
            </a:endParaRPr>
          </a:p>
        </p:txBody>
      </p:sp>
      <p:sp>
        <p:nvSpPr>
          <p:cNvPr id="5" name="Rectangle: Rounded Corners 4">
            <a:extLst>
              <a:ext uri="{FF2B5EF4-FFF2-40B4-BE49-F238E27FC236}">
                <a16:creationId xmlns:a16="http://schemas.microsoft.com/office/drawing/2014/main" id="{AC19B4E3-7A5D-60E6-5909-7530754EE4C8}"/>
              </a:ext>
            </a:extLst>
          </p:cNvPr>
          <p:cNvSpPr/>
          <p:nvPr/>
        </p:nvSpPr>
        <p:spPr>
          <a:xfrm>
            <a:off x="4352637" y="1537566"/>
            <a:ext cx="3486725" cy="3481875"/>
          </a:xfrm>
          <a:prstGeom prst="roundRect">
            <a:avLst/>
          </a:prstGeom>
          <a:solidFill>
            <a:srgbClr val="D3B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6EEBCDC-75E5-2A6F-1CAC-EDC78BC719DA}"/>
              </a:ext>
            </a:extLst>
          </p:cNvPr>
          <p:cNvPicPr>
            <a:picLocks noChangeAspect="1"/>
          </p:cNvPicPr>
          <p:nvPr/>
        </p:nvPicPr>
        <p:blipFill rotWithShape="1">
          <a:blip r:embed="rId5"/>
          <a:srcRect l="10292" t="9190" r="10293" b="6467"/>
          <a:stretch/>
        </p:blipFill>
        <p:spPr>
          <a:xfrm>
            <a:off x="4749563" y="1940312"/>
            <a:ext cx="2692874" cy="2699282"/>
          </a:xfrm>
          <a:prstGeom prst="rect">
            <a:avLst/>
          </a:prstGeom>
        </p:spPr>
      </p:pic>
    </p:spTree>
    <p:extLst>
      <p:ext uri="{BB962C8B-B14F-4D97-AF65-F5344CB8AC3E}">
        <p14:creationId xmlns:p14="http://schemas.microsoft.com/office/powerpoint/2010/main" val="37829134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EDE5B28-AF87-F73D-47FF-0ED388FFB2CC}"/>
              </a:ext>
            </a:extLst>
          </p:cNvPr>
          <p:cNvSpPr/>
          <p:nvPr/>
        </p:nvSpPr>
        <p:spPr>
          <a:xfrm>
            <a:off x="5628555" y="4808048"/>
            <a:ext cx="737374" cy="690227"/>
          </a:xfrm>
          <a:prstGeom prst="ellipse">
            <a:avLst/>
          </a:prstGeom>
          <a:solidFill>
            <a:srgbClr val="8E6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BB44D5E-A5EF-93EC-6C2D-5E8ED86D98D3}"/>
              </a:ext>
            </a:extLst>
          </p:cNvPr>
          <p:cNvSpPr/>
          <p:nvPr/>
        </p:nvSpPr>
        <p:spPr>
          <a:xfrm>
            <a:off x="5985165" y="4821380"/>
            <a:ext cx="6206836" cy="676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hubicl.org/members/1005/collections/supplements-for-teaching-the-intercultural-development-continuum-idc</a:t>
            </a:r>
          </a:p>
        </p:txBody>
      </p:sp>
      <p:sp>
        <p:nvSpPr>
          <p:cNvPr id="4" name="Rectangle 3">
            <a:extLst>
              <a:ext uri="{FF2B5EF4-FFF2-40B4-BE49-F238E27FC236}">
                <a16:creationId xmlns:a16="http://schemas.microsoft.com/office/drawing/2014/main" id="{959F1B54-357E-828D-CCC5-FDA0F18C98A3}"/>
              </a:ext>
            </a:extLst>
          </p:cNvPr>
          <p:cNvSpPr/>
          <p:nvPr/>
        </p:nvSpPr>
        <p:spPr>
          <a:xfrm>
            <a:off x="5165889" y="2162586"/>
            <a:ext cx="7026111" cy="2658795"/>
          </a:xfrm>
          <a:prstGeom prst="rect">
            <a:avLst/>
          </a:prstGeom>
          <a:solidFill>
            <a:srgbClr val="6A7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19" name="Oval 18">
            <a:extLst>
              <a:ext uri="{FF2B5EF4-FFF2-40B4-BE49-F238E27FC236}">
                <a16:creationId xmlns:a16="http://schemas.microsoft.com/office/drawing/2014/main" id="{94886D59-A8EF-08BE-59DF-D960E67E1B1F}"/>
              </a:ext>
            </a:extLst>
          </p:cNvPr>
          <p:cNvSpPr/>
          <p:nvPr/>
        </p:nvSpPr>
        <p:spPr>
          <a:xfrm>
            <a:off x="7821049" y="1210205"/>
            <a:ext cx="894945" cy="9630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DECEBB-0545-D512-104E-88B6A186B5F6}"/>
              </a:ext>
            </a:extLst>
          </p:cNvPr>
          <p:cNvSpPr/>
          <p:nvPr/>
        </p:nvSpPr>
        <p:spPr>
          <a:xfrm>
            <a:off x="8224013" y="1210205"/>
            <a:ext cx="3967987" cy="9630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cumin Pro" panose="020B0504020202020204" pitchFamily="34" charset="0"/>
              </a:rPr>
              <a:t>Thank you!</a:t>
            </a:r>
          </a:p>
        </p:txBody>
      </p:sp>
      <p:sp>
        <p:nvSpPr>
          <p:cNvPr id="10" name="Oval 9">
            <a:extLst>
              <a:ext uri="{FF2B5EF4-FFF2-40B4-BE49-F238E27FC236}">
                <a16:creationId xmlns:a16="http://schemas.microsoft.com/office/drawing/2014/main" id="{44A8596B-2EE8-793A-7D3F-58656E20B47A}"/>
              </a:ext>
            </a:extLst>
          </p:cNvPr>
          <p:cNvSpPr/>
          <p:nvPr/>
        </p:nvSpPr>
        <p:spPr>
          <a:xfrm>
            <a:off x="1696892" y="5583289"/>
            <a:ext cx="737374" cy="61730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815779-EBC8-C469-5E3F-C3FE6A77C8E0}"/>
              </a:ext>
            </a:extLst>
          </p:cNvPr>
          <p:cNvSpPr/>
          <p:nvPr/>
        </p:nvSpPr>
        <p:spPr>
          <a:xfrm>
            <a:off x="3" y="5583291"/>
            <a:ext cx="2071338" cy="61730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lvl="2">
              <a:lnSpc>
                <a:spcPct val="150000"/>
              </a:lnSpc>
            </a:pPr>
            <a:r>
              <a:rPr lang="en-US" sz="2000" b="1" dirty="0">
                <a:solidFill>
                  <a:schemeClr val="bg1"/>
                </a:solidFill>
                <a:latin typeface="Acumin Pro ExtraCondensed" panose="020B0604020202020204" charset="0"/>
                <a:hlinkClick r:id="rId4">
                  <a:extLst>
                    <a:ext uri="{A12FA001-AC4F-418D-AE19-62706E023703}">
                      <ahyp:hlinkClr xmlns:ahyp="http://schemas.microsoft.com/office/drawing/2018/hyperlinkcolor" val="tx"/>
                    </a:ext>
                  </a:extLst>
                </a:hlinkClick>
              </a:rPr>
              <a:t>hubicl.org</a:t>
            </a:r>
            <a:endParaRPr lang="en-US" sz="2000" b="1" u="sng" dirty="0">
              <a:solidFill>
                <a:schemeClr val="bg1"/>
              </a:solidFill>
              <a:latin typeface="Acumin Pro ExtraCondensed" panose="020B0604020202020204" charset="0"/>
            </a:endParaRPr>
          </a:p>
        </p:txBody>
      </p:sp>
      <p:pic>
        <p:nvPicPr>
          <p:cNvPr id="8" name="Graphic 7" descr="Envelope outline">
            <a:extLst>
              <a:ext uri="{FF2B5EF4-FFF2-40B4-BE49-F238E27FC236}">
                <a16:creationId xmlns:a16="http://schemas.microsoft.com/office/drawing/2014/main" id="{48DCDE8A-B027-70E0-D944-2E885C144B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4503" y="2332127"/>
            <a:ext cx="914400" cy="914400"/>
          </a:xfrm>
          <a:prstGeom prst="rect">
            <a:avLst/>
          </a:prstGeom>
        </p:spPr>
      </p:pic>
      <p:pic>
        <p:nvPicPr>
          <p:cNvPr id="9" name="Graphic 8" descr="Cycle with people outline">
            <a:extLst>
              <a:ext uri="{FF2B5EF4-FFF2-40B4-BE49-F238E27FC236}">
                <a16:creationId xmlns:a16="http://schemas.microsoft.com/office/drawing/2014/main" id="{8EC0ABF9-BE07-5874-6833-D6D1E79CFC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65929" y="3460505"/>
            <a:ext cx="1171548" cy="1171548"/>
          </a:xfrm>
          <a:prstGeom prst="rect">
            <a:avLst/>
          </a:prstGeom>
        </p:spPr>
      </p:pic>
      <p:sp>
        <p:nvSpPr>
          <p:cNvPr id="13" name="TextBox 12">
            <a:extLst>
              <a:ext uri="{FF2B5EF4-FFF2-40B4-BE49-F238E27FC236}">
                <a16:creationId xmlns:a16="http://schemas.microsoft.com/office/drawing/2014/main" id="{41301BDF-71E2-7411-A777-3DE005AD6AA4}"/>
              </a:ext>
            </a:extLst>
          </p:cNvPr>
          <p:cNvSpPr txBox="1"/>
          <p:nvPr/>
        </p:nvSpPr>
        <p:spPr>
          <a:xfrm>
            <a:off x="7402612" y="2479293"/>
            <a:ext cx="3605739" cy="646331"/>
          </a:xfrm>
          <a:prstGeom prst="rect">
            <a:avLst/>
          </a:prstGeom>
          <a:noFill/>
          <a:ln>
            <a:noFill/>
          </a:ln>
        </p:spPr>
        <p:txBody>
          <a:bodyPr wrap="square">
            <a:spAutoFit/>
          </a:bodyPr>
          <a:lstStyle/>
          <a:p>
            <a:r>
              <a:rPr lang="en-US" b="1" dirty="0">
                <a:solidFill>
                  <a:schemeClr val="bg1"/>
                </a:solidFill>
                <a:latin typeface="Acumin Pro" panose="020B0504020202020204" pitchFamily="34" charset="0"/>
                <a:hlinkClick r:id="rId9">
                  <a:extLst>
                    <a:ext uri="{A12FA001-AC4F-418D-AE19-62706E023703}">
                      <ahyp:hlinkClr xmlns:ahyp="http://schemas.microsoft.com/office/drawing/2018/hyperlinkcolor" val="tx"/>
                    </a:ext>
                  </a:extLst>
                </a:hlinkClick>
              </a:rPr>
              <a:t>annetteb@purdue.edu</a:t>
            </a:r>
            <a:br>
              <a:rPr lang="en-US" b="1" dirty="0">
                <a:solidFill>
                  <a:schemeClr val="bg1"/>
                </a:solidFill>
                <a:latin typeface="Acumin Pro" panose="020B0504020202020204" pitchFamily="34" charset="0"/>
              </a:rPr>
            </a:br>
            <a:r>
              <a:rPr lang="en-US" b="1" dirty="0">
                <a:solidFill>
                  <a:schemeClr val="bg1"/>
                </a:solidFill>
                <a:latin typeface="Acumin Pro" panose="020B0504020202020204" pitchFamily="34" charset="0"/>
                <a:hlinkClick r:id="rId10">
                  <a:extLst>
                    <a:ext uri="{A12FA001-AC4F-418D-AE19-62706E023703}">
                      <ahyp:hlinkClr xmlns:ahyp="http://schemas.microsoft.com/office/drawing/2018/hyperlinkcolor" val="tx"/>
                    </a:ext>
                  </a:extLst>
                </a:hlinkClick>
              </a:rPr>
              <a:t>cilmar@purdue.edu </a:t>
            </a:r>
            <a:endParaRPr lang="en-US" b="1" dirty="0">
              <a:solidFill>
                <a:schemeClr val="bg1"/>
              </a:solidFill>
              <a:latin typeface="Acumin Pro" panose="020B0504020202020204" pitchFamily="34" charset="0"/>
            </a:endParaRPr>
          </a:p>
        </p:txBody>
      </p:sp>
      <p:sp>
        <p:nvSpPr>
          <p:cNvPr id="15" name="TextBox 14">
            <a:extLst>
              <a:ext uri="{FF2B5EF4-FFF2-40B4-BE49-F238E27FC236}">
                <a16:creationId xmlns:a16="http://schemas.microsoft.com/office/drawing/2014/main" id="{8483AA24-EC67-3BAD-7C1D-C9E3A254E90E}"/>
              </a:ext>
            </a:extLst>
          </p:cNvPr>
          <p:cNvSpPr txBox="1"/>
          <p:nvPr/>
        </p:nvSpPr>
        <p:spPr>
          <a:xfrm>
            <a:off x="7402612" y="3667191"/>
            <a:ext cx="4672488" cy="646331"/>
          </a:xfrm>
          <a:prstGeom prst="rect">
            <a:avLst/>
          </a:prstGeom>
          <a:noFill/>
          <a:ln>
            <a:noFill/>
          </a:ln>
        </p:spPr>
        <p:txBody>
          <a:bodyPr wrap="square">
            <a:spAutoFit/>
          </a:bodyPr>
          <a:lstStyle/>
          <a:p>
            <a:r>
              <a:rPr lang="en-US" b="1" dirty="0">
                <a:solidFill>
                  <a:schemeClr val="bg1"/>
                </a:solidFill>
                <a:latin typeface="Acumin Pro" panose="020B0504020202020204" pitchFamily="34" charset="0"/>
                <a:hlinkClick r:id="rId11">
                  <a:extLst>
                    <a:ext uri="{A12FA001-AC4F-418D-AE19-62706E023703}">
                      <ahyp:hlinkClr xmlns:ahyp="http://schemas.microsoft.com/office/drawing/2018/hyperlinkcolor" val="tx"/>
                    </a:ext>
                  </a:extLst>
                </a:hlinkClick>
              </a:rPr>
              <a:t>facebook.com/purduecilmar</a:t>
            </a:r>
            <a:br>
              <a:rPr lang="en-US" b="1" dirty="0">
                <a:solidFill>
                  <a:schemeClr val="bg1"/>
                </a:solidFill>
                <a:latin typeface="Acumin Pro" panose="020B0504020202020204" pitchFamily="34" charset="0"/>
              </a:rPr>
            </a:br>
            <a:r>
              <a:rPr lang="en-US" b="1" u="sng" dirty="0">
                <a:solidFill>
                  <a:schemeClr val="bg1"/>
                </a:solidFill>
                <a:latin typeface="Acumin Pro" panose="020B0504020202020204" pitchFamily="34" charset="0"/>
              </a:rPr>
              <a:t>https://www.purdue.edu/IPPU/CILMAR/</a:t>
            </a:r>
          </a:p>
        </p:txBody>
      </p:sp>
      <p:pic>
        <p:nvPicPr>
          <p:cNvPr id="23" name="Picture 22" descr="Logo&#10;&#10;Description automatically generated">
            <a:extLst>
              <a:ext uri="{FF2B5EF4-FFF2-40B4-BE49-F238E27FC236}">
                <a16:creationId xmlns:a16="http://schemas.microsoft.com/office/drawing/2014/main" id="{34BD38D7-251C-8829-023D-AB39FACFC75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287" y="5583289"/>
            <a:ext cx="616892" cy="617303"/>
          </a:xfrm>
          <a:prstGeom prst="rect">
            <a:avLst/>
          </a:prstGeom>
        </p:spPr>
      </p:pic>
      <p:sp>
        <p:nvSpPr>
          <p:cNvPr id="2" name="Oval 1">
            <a:extLst>
              <a:ext uri="{FF2B5EF4-FFF2-40B4-BE49-F238E27FC236}">
                <a16:creationId xmlns:a16="http://schemas.microsoft.com/office/drawing/2014/main" id="{55876915-4AD7-91B5-2AF9-8CD7BD430E40}"/>
              </a:ext>
            </a:extLst>
          </p:cNvPr>
          <p:cNvSpPr/>
          <p:nvPr/>
        </p:nvSpPr>
        <p:spPr>
          <a:xfrm>
            <a:off x="1921699" y="1704507"/>
            <a:ext cx="4107371" cy="39339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chemeClr val="tx1"/>
              </a:solidFill>
              <a:latin typeface="Acumin Pro" panose="020B0504020202020204" pitchFamily="34" charset="0"/>
            </a:endParaRPr>
          </a:p>
        </p:txBody>
      </p:sp>
      <p:pic>
        <p:nvPicPr>
          <p:cNvPr id="5" name="Picture 4">
            <a:extLst>
              <a:ext uri="{FF2B5EF4-FFF2-40B4-BE49-F238E27FC236}">
                <a16:creationId xmlns:a16="http://schemas.microsoft.com/office/drawing/2014/main" id="{F08E871D-E130-1257-0FFC-499902424407}"/>
              </a:ext>
            </a:extLst>
          </p:cNvPr>
          <p:cNvPicPr>
            <a:picLocks noChangeAspect="1"/>
          </p:cNvPicPr>
          <p:nvPr/>
        </p:nvPicPr>
        <p:blipFill rotWithShape="1">
          <a:blip r:embed="rId13"/>
          <a:srcRect l="10292" t="9190" r="10293" b="6467"/>
          <a:stretch/>
        </p:blipFill>
        <p:spPr>
          <a:xfrm>
            <a:off x="205730" y="3836643"/>
            <a:ext cx="1587043" cy="1590820"/>
          </a:xfrm>
          <a:prstGeom prst="rect">
            <a:avLst/>
          </a:prstGeom>
        </p:spPr>
      </p:pic>
      <p:sp>
        <p:nvSpPr>
          <p:cNvPr id="16" name="Oval 15">
            <a:extLst>
              <a:ext uri="{FF2B5EF4-FFF2-40B4-BE49-F238E27FC236}">
                <a16:creationId xmlns:a16="http://schemas.microsoft.com/office/drawing/2014/main" id="{5859A6ED-A3EA-4727-CDFA-0400D7FF9826}"/>
              </a:ext>
            </a:extLst>
          </p:cNvPr>
          <p:cNvSpPr/>
          <p:nvPr/>
        </p:nvSpPr>
        <p:spPr>
          <a:xfrm>
            <a:off x="2118584" y="1921012"/>
            <a:ext cx="3669879" cy="349235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cumin Pro" panose="020B0504020202020204" pitchFamily="34" charset="0"/>
            </a:endParaRPr>
          </a:p>
          <a:p>
            <a:pPr algn="ctr"/>
            <a:endParaRPr lang="en-US" sz="2000" b="1" dirty="0">
              <a:solidFill>
                <a:schemeClr val="tx1"/>
              </a:solidFill>
              <a:latin typeface="Acumin Pro" panose="020B0504020202020204" pitchFamily="34" charset="0"/>
            </a:endParaRPr>
          </a:p>
          <a:p>
            <a:pPr algn="ctr"/>
            <a:endParaRPr lang="en-US" sz="2000" b="1" dirty="0">
              <a:solidFill>
                <a:schemeClr val="tx1"/>
              </a:solidFill>
              <a:latin typeface="Acumin Pro" panose="020B0504020202020204" pitchFamily="34" charset="0"/>
            </a:endParaRPr>
          </a:p>
          <a:p>
            <a:pPr algn="ctr"/>
            <a:endParaRPr lang="en-US" sz="2000" b="1" dirty="0">
              <a:solidFill>
                <a:schemeClr val="tx1"/>
              </a:solidFill>
              <a:latin typeface="Acumin Pro" panose="020B0504020202020204" pitchFamily="34" charset="0"/>
            </a:endParaRPr>
          </a:p>
          <a:p>
            <a:pPr algn="ctr"/>
            <a:endParaRPr lang="en-US" sz="2000" b="1" dirty="0">
              <a:solidFill>
                <a:schemeClr val="tx1"/>
              </a:solidFill>
              <a:latin typeface="Acumin Pro" panose="020B0504020202020204" pitchFamily="34" charset="0"/>
            </a:endParaRPr>
          </a:p>
          <a:p>
            <a:pPr algn="ctr"/>
            <a:r>
              <a:rPr lang="en-US" sz="2000" b="1" dirty="0">
                <a:solidFill>
                  <a:schemeClr val="tx2"/>
                </a:solidFill>
                <a:latin typeface="Acumin Pro" panose="020B0504020202020204" pitchFamily="34" charset="0"/>
              </a:rPr>
              <a:t>Resources for reviewing the Intercultural Development Continuum</a:t>
            </a:r>
          </a:p>
          <a:p>
            <a:pPr algn="ctr"/>
            <a:endParaRPr lang="en-US" sz="2600" b="1" dirty="0">
              <a:solidFill>
                <a:schemeClr val="bg1"/>
              </a:solidFill>
              <a:latin typeface="Acumin Pro" panose="020B0504020202020204" pitchFamily="34" charset="0"/>
            </a:endParaRPr>
          </a:p>
        </p:txBody>
      </p:sp>
      <p:pic>
        <p:nvPicPr>
          <p:cNvPr id="18" name="Picture 17" descr="A picture containing logo&#10;&#10;Description automatically generated">
            <a:extLst>
              <a:ext uri="{FF2B5EF4-FFF2-40B4-BE49-F238E27FC236}">
                <a16:creationId xmlns:a16="http://schemas.microsoft.com/office/drawing/2014/main" id="{52EA3D59-4886-B1BA-7DF7-A284713F868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40480" y="2162586"/>
            <a:ext cx="1626086" cy="1286252"/>
          </a:xfrm>
          <a:prstGeom prst="rect">
            <a:avLst/>
          </a:prstGeom>
        </p:spPr>
      </p:pic>
    </p:spTree>
    <p:extLst>
      <p:ext uri="{BB962C8B-B14F-4D97-AF65-F5344CB8AC3E}">
        <p14:creationId xmlns:p14="http://schemas.microsoft.com/office/powerpoint/2010/main" val="40924984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B31AD11-BFF8-3F3F-2994-6DC1C76A3E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764AE-2D1E-4B33-83F1-53CB0EAAD917}" type="datetime1">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t>11/15/2022</a:t>
            </a:fld>
            <a:endPar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D85E5A1-AD5C-AEBC-0B6B-F4C9B12C6B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rPr>
              <a:t>Enlarging Students’ Sense of Belonging in the World</a:t>
            </a:r>
          </a:p>
        </p:txBody>
      </p:sp>
      <p:sp>
        <p:nvSpPr>
          <p:cNvPr id="7" name="Slide Number Placeholder 6">
            <a:extLst>
              <a:ext uri="{FF2B5EF4-FFF2-40B4-BE49-F238E27FC236}">
                <a16:creationId xmlns:a16="http://schemas.microsoft.com/office/drawing/2014/main" id="{CEFD456D-71C1-A615-B164-117E2BF6A4B9}"/>
              </a:ext>
            </a:extLst>
          </p:cNvPr>
          <p:cNvSpPr>
            <a:spLocks noGrp="1"/>
          </p:cNvSpPr>
          <p:nvPr>
            <p:ph type="sldNum" sz="quarter" idx="12"/>
          </p:nvPr>
        </p:nvSpPr>
        <p:spPr>
          <a:xfrm>
            <a:off x="9448800" y="58801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78497-64E3-44E5-A9AF-14BADC9F3C9C}"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539F2A8D-31EC-E855-2185-8CBCF0798165}"/>
              </a:ext>
            </a:extLst>
          </p:cNvPr>
          <p:cNvSpPr txBox="1"/>
          <p:nvPr/>
        </p:nvSpPr>
        <p:spPr>
          <a:xfrm>
            <a:off x="1008321" y="466078"/>
            <a:ext cx="5672327" cy="31085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schemeClr val="tx2">
                    <a:lumMod val="50000"/>
                  </a:schemeClr>
                </a:solidFill>
                <a:effectLst/>
                <a:uLnTx/>
                <a:uFillTx/>
                <a:latin typeface="Acumin Pro" panose="020B0504020202020204" pitchFamily="34" charset="0"/>
                <a:ea typeface="+mn-ea"/>
                <a:cs typeface="+mn-cs"/>
              </a:rPr>
              <a:t>Facilitating </a:t>
            </a:r>
            <a:r>
              <a:rPr kumimoji="0" lang="en-US" sz="2800" b="1" i="1" u="none" strike="noStrike" kern="1200" cap="none" spc="0" normalizeH="0" baseline="0" noProof="0" dirty="0">
                <a:ln>
                  <a:noFill/>
                </a:ln>
                <a:solidFill>
                  <a:schemeClr val="tx2">
                    <a:lumMod val="50000"/>
                  </a:schemeClr>
                </a:solidFill>
                <a:effectLst/>
                <a:uLnTx/>
                <a:uFillTx/>
                <a:latin typeface="Acumin Pro" panose="020B0504020202020204" pitchFamily="34" charset="0"/>
                <a:ea typeface="+mn-ea"/>
                <a:cs typeface="+mn-cs"/>
              </a:rPr>
              <a:t>intercultural learning </a:t>
            </a:r>
            <a:r>
              <a:rPr kumimoji="0" lang="en-US" sz="2800" i="1" u="none" strike="noStrike" kern="1200" cap="none" spc="0" normalizeH="0" baseline="0" noProof="0" dirty="0">
                <a:ln>
                  <a:noFill/>
                </a:ln>
                <a:solidFill>
                  <a:schemeClr val="tx2">
                    <a:lumMod val="50000"/>
                  </a:schemeClr>
                </a:solidFill>
                <a:effectLst/>
                <a:uLnTx/>
                <a:uFillTx/>
                <a:latin typeface="Acumin Pro" panose="020B0504020202020204" pitchFamily="34" charset="0"/>
                <a:ea typeface="+mn-ea"/>
                <a:cs typeface="+mn-cs"/>
              </a:rPr>
              <a:t>in a constructivist way is not about knowledge transfer, but about guiding students as they engage in their own unique intercultural learning journey.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schemeClr val="tx2">
                    <a:lumMod val="50000"/>
                  </a:schemeClr>
                </a:solidFill>
                <a:effectLst/>
                <a:uLnTx/>
                <a:uFillTx/>
                <a:latin typeface="Acumin Pro" panose="020B0504020202020204" pitchFamily="34" charset="0"/>
                <a:ea typeface="+mn-ea"/>
                <a:cs typeface="+mn-cs"/>
              </a:rPr>
              <a:t>	</a:t>
            </a:r>
            <a:r>
              <a:rPr kumimoji="0" lang="en-US" sz="2800" i="0" u="none" strike="noStrike" kern="1200" cap="none" spc="0" normalizeH="0" baseline="0" noProof="0" dirty="0">
                <a:ln>
                  <a:noFill/>
                </a:ln>
                <a:solidFill>
                  <a:schemeClr val="tx2">
                    <a:lumMod val="50000"/>
                  </a:schemeClr>
                </a:solidFill>
                <a:effectLst/>
                <a:uLnTx/>
                <a:uFillTx/>
                <a:latin typeface="Acumin Pro" panose="020B0504020202020204" pitchFamily="34" charset="0"/>
                <a:ea typeface="+mn-ea"/>
                <a:cs typeface="+mn-cs"/>
              </a:rPr>
              <a:t>- Tara Harvey, PhD</a:t>
            </a:r>
            <a:endParaRPr kumimoji="0" lang="en-US" sz="2800" i="1" u="none" strike="noStrike" kern="1200" cap="none" spc="0" normalizeH="0" baseline="0" noProof="0" dirty="0">
              <a:ln>
                <a:noFill/>
              </a:ln>
              <a:solidFill>
                <a:schemeClr val="tx2">
                  <a:lumMod val="50000"/>
                </a:schemeClr>
              </a:solidFill>
              <a:effectLst/>
              <a:uLnTx/>
              <a:uFillTx/>
              <a:latin typeface="Acumin Pro" panose="020B0504020202020204" pitchFamily="34" charset="0"/>
              <a:ea typeface="+mn-ea"/>
              <a:cs typeface="+mn-cs"/>
            </a:endParaRPr>
          </a:p>
        </p:txBody>
      </p:sp>
      <p:pic>
        <p:nvPicPr>
          <p:cNvPr id="2" name="Picture 2" descr="About">
            <a:extLst>
              <a:ext uri="{FF2B5EF4-FFF2-40B4-BE49-F238E27FC236}">
                <a16:creationId xmlns:a16="http://schemas.microsoft.com/office/drawing/2014/main" id="{45737266-EBD4-96D0-2933-854D86FC19DD}"/>
              </a:ext>
            </a:extLst>
          </p:cNvPr>
          <p:cNvPicPr>
            <a:picLocks noChangeAspect="1" noChangeArrowheads="1"/>
          </p:cNvPicPr>
          <p:nvPr/>
        </p:nvPicPr>
        <p:blipFill rotWithShape="1">
          <a:blip r:embed="rId4" cstate="print">
            <a:alphaModFix amt="35000"/>
            <a:extLst>
              <a:ext uri="{28A0092B-C50C-407E-A947-70E740481C1C}">
                <a14:useLocalDpi xmlns:a14="http://schemas.microsoft.com/office/drawing/2010/main" val="0"/>
              </a:ext>
            </a:extLst>
          </a:blip>
          <a:srcRect l="722" t="3411" r="823" b="21860"/>
          <a:stretch/>
        </p:blipFill>
        <p:spPr bwMode="auto">
          <a:xfrm>
            <a:off x="3483863" y="557360"/>
            <a:ext cx="5672327" cy="5751138"/>
          </a:xfrm>
          <a:prstGeom prst="hexagon">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35C88E5-5D68-82DA-388E-D2CB70B685A0}"/>
              </a:ext>
            </a:extLst>
          </p:cNvPr>
          <p:cNvPicPr>
            <a:picLocks noChangeAspect="1"/>
          </p:cNvPicPr>
          <p:nvPr/>
        </p:nvPicPr>
        <p:blipFill>
          <a:blip r:embed="rId5"/>
          <a:stretch>
            <a:fillRect/>
          </a:stretch>
        </p:blipFill>
        <p:spPr>
          <a:xfrm>
            <a:off x="9253727" y="0"/>
            <a:ext cx="2938273" cy="6858000"/>
          </a:xfrm>
          <a:prstGeom prst="rect">
            <a:avLst/>
          </a:prstGeom>
        </p:spPr>
      </p:pic>
      <p:pic>
        <p:nvPicPr>
          <p:cNvPr id="6" name="Graphic 5" descr="Open quotation mark with solid fill">
            <a:extLst>
              <a:ext uri="{FF2B5EF4-FFF2-40B4-BE49-F238E27FC236}">
                <a16:creationId xmlns:a16="http://schemas.microsoft.com/office/drawing/2014/main" id="{50BB512C-F071-A2C4-6281-C7B24F6F95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503" y="-127591"/>
            <a:ext cx="1369902" cy="1369902"/>
          </a:xfrm>
          <a:prstGeom prst="rect">
            <a:avLst/>
          </a:prstGeom>
        </p:spPr>
      </p:pic>
    </p:spTree>
    <p:extLst>
      <p:ext uri="{BB962C8B-B14F-4D97-AF65-F5344CB8AC3E}">
        <p14:creationId xmlns:p14="http://schemas.microsoft.com/office/powerpoint/2010/main" val="18566977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ine arrow: Clockwise curve outline">
            <a:extLst>
              <a:ext uri="{FF2B5EF4-FFF2-40B4-BE49-F238E27FC236}">
                <a16:creationId xmlns:a16="http://schemas.microsoft.com/office/drawing/2014/main" id="{723559EA-31B7-1152-78E4-EE8B19D5E9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9927">
            <a:off x="981745" y="-425149"/>
            <a:ext cx="4558370" cy="6127912"/>
          </a:xfrm>
          <a:prstGeom prst="rect">
            <a:avLst/>
          </a:prstGeom>
        </p:spPr>
      </p:pic>
      <p:sp>
        <p:nvSpPr>
          <p:cNvPr id="2" name="Rectangle 1">
            <a:extLst>
              <a:ext uri="{FF2B5EF4-FFF2-40B4-BE49-F238E27FC236}">
                <a16:creationId xmlns:a16="http://schemas.microsoft.com/office/drawing/2014/main" id="{89A47026-F297-64DF-C893-86C292800E48}"/>
              </a:ext>
            </a:extLst>
          </p:cNvPr>
          <p:cNvSpPr/>
          <p:nvPr/>
        </p:nvSpPr>
        <p:spPr>
          <a:xfrm>
            <a:off x="1151165" y="5959928"/>
            <a:ext cx="11040836" cy="636814"/>
          </a:xfrm>
          <a:prstGeom prst="rect">
            <a:avLst/>
          </a:prstGeom>
          <a:pattFill prst="pct9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Experience difference</a:t>
            </a:r>
          </a:p>
        </p:txBody>
      </p:sp>
      <p:sp>
        <p:nvSpPr>
          <p:cNvPr id="12" name="Rectangle 11">
            <a:extLst>
              <a:ext uri="{FF2B5EF4-FFF2-40B4-BE49-F238E27FC236}">
                <a16:creationId xmlns:a16="http://schemas.microsoft.com/office/drawing/2014/main" id="{AC4CD51B-DEDF-8098-5622-1607FE4E0DF0}"/>
              </a:ext>
            </a:extLst>
          </p:cNvPr>
          <p:cNvSpPr/>
          <p:nvPr/>
        </p:nvSpPr>
        <p:spPr>
          <a:xfrm>
            <a:off x="2147207" y="5159829"/>
            <a:ext cx="10044792" cy="800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Reflect</a:t>
            </a:r>
          </a:p>
        </p:txBody>
      </p:sp>
      <p:sp>
        <p:nvSpPr>
          <p:cNvPr id="13" name="Rectangle 12">
            <a:extLst>
              <a:ext uri="{FF2B5EF4-FFF2-40B4-BE49-F238E27FC236}">
                <a16:creationId xmlns:a16="http://schemas.microsoft.com/office/drawing/2014/main" id="{AF0A1E4D-466B-9D05-CBAC-7F030F268C46}"/>
              </a:ext>
            </a:extLst>
          </p:cNvPr>
          <p:cNvSpPr/>
          <p:nvPr/>
        </p:nvSpPr>
        <p:spPr>
          <a:xfrm>
            <a:off x="2816679" y="4669971"/>
            <a:ext cx="9375321" cy="489858"/>
          </a:xfrm>
          <a:prstGeom prst="rect">
            <a:avLst/>
          </a:prstGeom>
          <a:pattFill prst="pct90">
            <a:fgClr>
              <a:schemeClr val="accent4">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Take a class</a:t>
            </a:r>
          </a:p>
        </p:txBody>
      </p:sp>
      <p:sp>
        <p:nvSpPr>
          <p:cNvPr id="14" name="Rectangle 13">
            <a:extLst>
              <a:ext uri="{FF2B5EF4-FFF2-40B4-BE49-F238E27FC236}">
                <a16:creationId xmlns:a16="http://schemas.microsoft.com/office/drawing/2014/main" id="{F276FC0F-AE00-C388-023E-A822243E3FE3}"/>
              </a:ext>
            </a:extLst>
          </p:cNvPr>
          <p:cNvSpPr/>
          <p:nvPr/>
        </p:nvSpPr>
        <p:spPr>
          <a:xfrm>
            <a:off x="3331029" y="3624943"/>
            <a:ext cx="8860969" cy="10450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  Study abroad</a:t>
            </a:r>
          </a:p>
        </p:txBody>
      </p:sp>
      <p:sp>
        <p:nvSpPr>
          <p:cNvPr id="15" name="Rectangle 14">
            <a:extLst>
              <a:ext uri="{FF2B5EF4-FFF2-40B4-BE49-F238E27FC236}">
                <a16:creationId xmlns:a16="http://schemas.microsoft.com/office/drawing/2014/main" id="{AA2F1B6B-19AD-F0EF-2EF4-7819D6969F29}"/>
              </a:ext>
            </a:extLst>
          </p:cNvPr>
          <p:cNvSpPr/>
          <p:nvPr/>
        </p:nvSpPr>
        <p:spPr>
          <a:xfrm>
            <a:off x="3935186" y="2988129"/>
            <a:ext cx="8256814" cy="636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Debrief with a mentor</a:t>
            </a:r>
          </a:p>
        </p:txBody>
      </p:sp>
      <p:sp>
        <p:nvSpPr>
          <p:cNvPr id="16" name="Rectangle 15">
            <a:extLst>
              <a:ext uri="{FF2B5EF4-FFF2-40B4-BE49-F238E27FC236}">
                <a16:creationId xmlns:a16="http://schemas.microsoft.com/office/drawing/2014/main" id="{E4C67BAE-2FEF-49AD-1136-FBA13F2EFBCF}"/>
              </a:ext>
            </a:extLst>
          </p:cNvPr>
          <p:cNvSpPr/>
          <p:nvPr/>
        </p:nvSpPr>
        <p:spPr>
          <a:xfrm>
            <a:off x="4669971" y="2277833"/>
            <a:ext cx="7522029" cy="710296"/>
          </a:xfrm>
          <a:prstGeom prst="rect">
            <a:avLst/>
          </a:prstGeom>
          <a:pattFill prst="pct90">
            <a:fgClr>
              <a:schemeClr val="accent5">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Get a job</a:t>
            </a:r>
          </a:p>
        </p:txBody>
      </p:sp>
      <p:sp>
        <p:nvSpPr>
          <p:cNvPr id="17" name="Rectangle 16">
            <a:extLst>
              <a:ext uri="{FF2B5EF4-FFF2-40B4-BE49-F238E27FC236}">
                <a16:creationId xmlns:a16="http://schemas.microsoft.com/office/drawing/2014/main" id="{3B4580A7-2C32-B072-614A-3BFACCEFB243}"/>
              </a:ext>
            </a:extLst>
          </p:cNvPr>
          <p:cNvSpPr/>
          <p:nvPr/>
        </p:nvSpPr>
        <p:spPr>
          <a:xfrm>
            <a:off x="5421086" y="1820631"/>
            <a:ext cx="6770914" cy="4572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Go to a conference</a:t>
            </a:r>
          </a:p>
        </p:txBody>
      </p:sp>
      <p:sp>
        <p:nvSpPr>
          <p:cNvPr id="18" name="Rectangle 17">
            <a:extLst>
              <a:ext uri="{FF2B5EF4-FFF2-40B4-BE49-F238E27FC236}">
                <a16:creationId xmlns:a16="http://schemas.microsoft.com/office/drawing/2014/main" id="{50108CE5-55D8-EC32-F200-CB7154D51B40}"/>
              </a:ext>
            </a:extLst>
          </p:cNvPr>
          <p:cNvSpPr/>
          <p:nvPr/>
        </p:nvSpPr>
        <p:spPr>
          <a:xfrm>
            <a:off x="5959929" y="832754"/>
            <a:ext cx="6232071" cy="98787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Marry</a:t>
            </a:r>
          </a:p>
        </p:txBody>
      </p:sp>
      <p:sp>
        <p:nvSpPr>
          <p:cNvPr id="19" name="Rectangle 18">
            <a:extLst>
              <a:ext uri="{FF2B5EF4-FFF2-40B4-BE49-F238E27FC236}">
                <a16:creationId xmlns:a16="http://schemas.microsoft.com/office/drawing/2014/main" id="{A523C187-C0A3-28B2-9FA1-90EF9A583450}"/>
              </a:ext>
            </a:extLst>
          </p:cNvPr>
          <p:cNvSpPr/>
          <p:nvPr/>
        </p:nvSpPr>
        <p:spPr>
          <a:xfrm>
            <a:off x="6588580" y="204104"/>
            <a:ext cx="5603418" cy="628649"/>
          </a:xfrm>
          <a:prstGeom prst="rect">
            <a:avLst/>
          </a:prstGeom>
          <a:pattFill prst="pct90">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Have children</a:t>
            </a:r>
          </a:p>
        </p:txBody>
      </p:sp>
      <p:sp>
        <p:nvSpPr>
          <p:cNvPr id="20" name="Oval 19">
            <a:extLst>
              <a:ext uri="{FF2B5EF4-FFF2-40B4-BE49-F238E27FC236}">
                <a16:creationId xmlns:a16="http://schemas.microsoft.com/office/drawing/2014/main" id="{073DBC6A-F79C-181D-3C1D-EB6B980A9786}"/>
              </a:ext>
            </a:extLst>
          </p:cNvPr>
          <p:cNvSpPr/>
          <p:nvPr/>
        </p:nvSpPr>
        <p:spPr>
          <a:xfrm>
            <a:off x="5421085" y="832756"/>
            <a:ext cx="1014414" cy="10042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458AD16-5B6F-B668-DC06-FA06DCBA1BEF}"/>
              </a:ext>
            </a:extLst>
          </p:cNvPr>
          <p:cNvSpPr/>
          <p:nvPr/>
        </p:nvSpPr>
        <p:spPr>
          <a:xfrm>
            <a:off x="5190446" y="1820630"/>
            <a:ext cx="518432" cy="481696"/>
          </a:xfrm>
          <a:prstGeom prst="ellipse">
            <a:avLst/>
          </a:prstGeom>
          <a:solidFill>
            <a:srgbClr val="473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A04B73C-205E-D322-28E5-DC77767C779D}"/>
              </a:ext>
            </a:extLst>
          </p:cNvPr>
          <p:cNvSpPr/>
          <p:nvPr/>
        </p:nvSpPr>
        <p:spPr>
          <a:xfrm>
            <a:off x="2786742" y="3622900"/>
            <a:ext cx="1035501" cy="1059316"/>
          </a:xfrm>
          <a:prstGeom prst="ellipse">
            <a:avLst/>
          </a:prstGeom>
          <a:solidFill>
            <a:srgbClr val="7B6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19A2C7-5277-8D4C-68F1-1DFBD5E3707D}"/>
              </a:ext>
            </a:extLst>
          </p:cNvPr>
          <p:cNvSpPr/>
          <p:nvPr/>
        </p:nvSpPr>
        <p:spPr>
          <a:xfrm>
            <a:off x="2590799" y="4669970"/>
            <a:ext cx="487134" cy="48985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8C15DBA-A81A-981A-0F95-69FB27584469}"/>
              </a:ext>
            </a:extLst>
          </p:cNvPr>
          <p:cNvSpPr/>
          <p:nvPr/>
        </p:nvSpPr>
        <p:spPr>
          <a:xfrm>
            <a:off x="4331154" y="2277832"/>
            <a:ext cx="722540" cy="722541"/>
          </a:xfrm>
          <a:prstGeom prst="ellipse">
            <a:avLst/>
          </a:prstGeom>
          <a:solidFill>
            <a:srgbClr val="C7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5196169-EBD3-E0C9-F7BD-6E26D1376CE2}"/>
              </a:ext>
            </a:extLst>
          </p:cNvPr>
          <p:cNvSpPr/>
          <p:nvPr/>
        </p:nvSpPr>
        <p:spPr>
          <a:xfrm>
            <a:off x="3605553" y="3000374"/>
            <a:ext cx="659266" cy="636814"/>
          </a:xfrm>
          <a:prstGeom prst="ellipse">
            <a:avLst/>
          </a:prstGeom>
          <a:solidFill>
            <a:srgbClr val="DAB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86C82D3-E495-3FE2-0C72-9A580C54B5B7}"/>
              </a:ext>
            </a:extLst>
          </p:cNvPr>
          <p:cNvSpPr/>
          <p:nvPr/>
        </p:nvSpPr>
        <p:spPr>
          <a:xfrm>
            <a:off x="6319157" y="195940"/>
            <a:ext cx="636813" cy="642256"/>
          </a:xfrm>
          <a:prstGeom prst="ellipse">
            <a:avLst/>
          </a:pr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2F9DD2D-7238-C18D-46CB-212D63956BB1}"/>
              </a:ext>
            </a:extLst>
          </p:cNvPr>
          <p:cNvSpPr/>
          <p:nvPr/>
        </p:nvSpPr>
        <p:spPr>
          <a:xfrm>
            <a:off x="1702252" y="5143500"/>
            <a:ext cx="824593" cy="840922"/>
          </a:xfrm>
          <a:prstGeom prst="ellipse">
            <a:avLst/>
          </a:prstGeom>
          <a:solidFill>
            <a:srgbClr val="6A5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8F72041-EBA0-0D57-4B82-4ABFE9D9A980}"/>
              </a:ext>
            </a:extLst>
          </p:cNvPr>
          <p:cNvSpPr/>
          <p:nvPr/>
        </p:nvSpPr>
        <p:spPr>
          <a:xfrm>
            <a:off x="828675" y="5959928"/>
            <a:ext cx="657225" cy="636814"/>
          </a:xfrm>
          <a:prstGeom prst="ellipse">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D13D6221-234E-8CB0-F74A-4485A399F29A}"/>
              </a:ext>
            </a:extLst>
          </p:cNvPr>
          <p:cNvSpPr/>
          <p:nvPr/>
        </p:nvSpPr>
        <p:spPr>
          <a:xfrm rot="5400000">
            <a:off x="-78828" y="78828"/>
            <a:ext cx="4582510" cy="4424856"/>
          </a:xfrm>
          <a:prstGeom prst="rtTriangle">
            <a:avLst/>
          </a:prstGeom>
          <a:solidFill>
            <a:schemeClr val="bg2">
              <a:lumMod val="75000"/>
            </a:schemeClr>
          </a:solidFill>
          <a:ln w="5715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BB847BA-0DF5-6814-295A-55961C376FED}"/>
              </a:ext>
            </a:extLst>
          </p:cNvPr>
          <p:cNvSpPr txBox="1"/>
          <p:nvPr/>
        </p:nvSpPr>
        <p:spPr>
          <a:xfrm>
            <a:off x="27953" y="88748"/>
            <a:ext cx="2883414" cy="2929007"/>
          </a:xfrm>
          <a:prstGeom prst="rect">
            <a:avLst/>
          </a:prstGeom>
          <a:noFill/>
        </p:spPr>
        <p:txBody>
          <a:bodyPr wrap="square" rtlCol="0">
            <a:spAutoFit/>
          </a:bodyPr>
          <a:lstStyle/>
          <a:p>
            <a:endParaRPr lang="en-US" sz="2200" dirty="0">
              <a:latin typeface="+mj-lt"/>
            </a:endParaRPr>
          </a:p>
          <a:p>
            <a:endParaRPr lang="en-US" sz="2200" dirty="0">
              <a:latin typeface="+mj-lt"/>
            </a:endParaRPr>
          </a:p>
          <a:p>
            <a:endParaRPr lang="en-US" sz="2200" dirty="0">
              <a:latin typeface="+mj-lt"/>
            </a:endParaRPr>
          </a:p>
          <a:p>
            <a:pPr marL="0" marR="0" lvl="0" indent="0" algn="l" defTabSz="914400" rtl="0" eaLnBrk="1" fontAlgn="auto" latinLnBrk="0" hangingPunct="1">
              <a:lnSpc>
                <a:spcPct val="100000"/>
              </a:lnSpc>
              <a:spcBef>
                <a:spcPts val="1000"/>
              </a:spcBef>
              <a:spcAft>
                <a:spcPts val="0"/>
              </a:spcAft>
              <a:buClr>
                <a:srgbClr val="555960"/>
              </a:buClr>
              <a:buSzTx/>
              <a:buFont typeface="Arial" panose="020B0604020202020204" pitchFamily="34" charset="0"/>
              <a:buNone/>
              <a:tabLst/>
              <a:defRPr/>
            </a:pPr>
            <a:r>
              <a:rPr kumimoji="0" lang="en-US" sz="2200" b="1" i="1" u="none" strike="noStrike" kern="1200" cap="none" spc="0" normalizeH="0" baseline="0" noProof="0" dirty="0">
                <a:ln>
                  <a:noFill/>
                </a:ln>
                <a:solidFill>
                  <a:schemeClr val="bg1"/>
                </a:solidFill>
                <a:effectLst/>
                <a:uLnTx/>
                <a:uFillTx/>
                <a:latin typeface="+mj-lt"/>
                <a:ea typeface="+mn-ea"/>
                <a:cs typeface="+mn-cs"/>
              </a:rPr>
              <a:t>The process by which each of us become increasingly more interculturally competent</a:t>
            </a:r>
          </a:p>
        </p:txBody>
      </p:sp>
      <p:sp>
        <p:nvSpPr>
          <p:cNvPr id="5" name="Rectangle 4">
            <a:extLst>
              <a:ext uri="{FF2B5EF4-FFF2-40B4-BE49-F238E27FC236}">
                <a16:creationId xmlns:a16="http://schemas.microsoft.com/office/drawing/2014/main" id="{B43C9781-0771-E596-D9DA-350147A0AD17}"/>
              </a:ext>
            </a:extLst>
          </p:cNvPr>
          <p:cNvSpPr/>
          <p:nvPr/>
        </p:nvSpPr>
        <p:spPr>
          <a:xfrm>
            <a:off x="27953" y="0"/>
            <a:ext cx="3776792" cy="66215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333374-6067-7EA4-C413-BAFF470AFC4E}"/>
              </a:ext>
            </a:extLst>
          </p:cNvPr>
          <p:cNvSpPr txBox="1"/>
          <p:nvPr/>
        </p:nvSpPr>
        <p:spPr>
          <a:xfrm>
            <a:off x="27953" y="118220"/>
            <a:ext cx="3720662" cy="769441"/>
          </a:xfrm>
          <a:prstGeom prst="rect">
            <a:avLst/>
          </a:prstGeom>
          <a:noFill/>
        </p:spPr>
        <p:txBody>
          <a:bodyPr wrap="square" rtlCol="0">
            <a:spAutoFit/>
          </a:bodyPr>
          <a:lstStyle/>
          <a:p>
            <a:r>
              <a:rPr lang="en-US" sz="2200" dirty="0">
                <a:solidFill>
                  <a:schemeClr val="bg1"/>
                </a:solidFill>
                <a:latin typeface="+mj-lt"/>
              </a:rPr>
              <a:t>What is </a:t>
            </a:r>
            <a:r>
              <a:rPr lang="en-US" sz="2200" b="1" dirty="0">
                <a:solidFill>
                  <a:schemeClr val="bg1"/>
                </a:solidFill>
                <a:latin typeface="+mj-lt"/>
              </a:rPr>
              <a:t>intercultural learning</a:t>
            </a:r>
            <a:r>
              <a:rPr lang="en-US" sz="2200" dirty="0">
                <a:solidFill>
                  <a:schemeClr val="bg1"/>
                </a:solidFill>
                <a:latin typeface="+mj-lt"/>
              </a:rPr>
              <a:t>?</a:t>
            </a:r>
          </a:p>
          <a:p>
            <a:endParaRPr lang="en-US" sz="2200" dirty="0">
              <a:latin typeface="+mj-lt"/>
            </a:endParaRPr>
          </a:p>
        </p:txBody>
      </p:sp>
      <p:sp>
        <p:nvSpPr>
          <p:cNvPr id="8" name="Right Triangle 7">
            <a:extLst>
              <a:ext uri="{FF2B5EF4-FFF2-40B4-BE49-F238E27FC236}">
                <a16:creationId xmlns:a16="http://schemas.microsoft.com/office/drawing/2014/main" id="{622CA17A-F33B-B3D1-151A-B48A270E1802}"/>
              </a:ext>
            </a:extLst>
          </p:cNvPr>
          <p:cNvSpPr/>
          <p:nvPr/>
        </p:nvSpPr>
        <p:spPr>
          <a:xfrm rot="5400000">
            <a:off x="3746661" y="4096"/>
            <a:ext cx="671524" cy="642618"/>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0729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2000"/>
                                        <p:tgtEl>
                                          <p:spTgt spid="2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20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2000"/>
                                        <p:tgtEl>
                                          <p:spTgt spid="2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20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20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20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20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2000"/>
                                        <p:tgtEl>
                                          <p:spTgt spid="14"/>
                                        </p:tgtEl>
                                      </p:cBhvr>
                                    </p:animEffect>
                                  </p:childTnLst>
                                </p:cTn>
                              </p:par>
                              <p:par>
                                <p:cTn id="34" presetID="22" presetClass="entr" presetSubtype="4"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2000"/>
                                        <p:tgtEl>
                                          <p:spTgt spid="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2000"/>
                                        <p:tgtEl>
                                          <p:spTgt spid="2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2000"/>
                                        <p:tgtEl>
                                          <p:spTgt spid="1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2000"/>
                                        <p:tgtEl>
                                          <p:spTgt spid="2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2000"/>
                                        <p:tgtEl>
                                          <p:spTgt spid="1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2000"/>
                                        <p:tgtEl>
                                          <p:spTgt spid="2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2000"/>
                                        <p:tgtEl>
                                          <p:spTgt spid="1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2000"/>
                                        <p:tgtEl>
                                          <p:spTgt spid="2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2000"/>
                                        <p:tgtEl>
                                          <p:spTgt spid="1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2000"/>
                                        <p:tgtEl>
                                          <p:spTgt spid="2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ine arrow: Clockwise curve outline">
            <a:extLst>
              <a:ext uri="{FF2B5EF4-FFF2-40B4-BE49-F238E27FC236}">
                <a16:creationId xmlns:a16="http://schemas.microsoft.com/office/drawing/2014/main" id="{723559EA-31B7-1152-78E4-EE8B19D5E9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9927">
            <a:off x="1051844" y="-438401"/>
            <a:ext cx="4558370" cy="6127912"/>
          </a:xfrm>
          <a:prstGeom prst="rect">
            <a:avLst/>
          </a:prstGeom>
        </p:spPr>
      </p:pic>
      <p:sp>
        <p:nvSpPr>
          <p:cNvPr id="2" name="Rectangle 1">
            <a:extLst>
              <a:ext uri="{FF2B5EF4-FFF2-40B4-BE49-F238E27FC236}">
                <a16:creationId xmlns:a16="http://schemas.microsoft.com/office/drawing/2014/main" id="{89A47026-F297-64DF-C893-86C292800E48}"/>
              </a:ext>
            </a:extLst>
          </p:cNvPr>
          <p:cNvSpPr/>
          <p:nvPr/>
        </p:nvSpPr>
        <p:spPr>
          <a:xfrm>
            <a:off x="1151165" y="5959928"/>
            <a:ext cx="11040836" cy="636814"/>
          </a:xfrm>
          <a:prstGeom prst="rect">
            <a:avLst/>
          </a:prstGeom>
          <a:pattFill prst="pct9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Experience difference</a:t>
            </a:r>
          </a:p>
        </p:txBody>
      </p:sp>
      <p:sp>
        <p:nvSpPr>
          <p:cNvPr id="12" name="Rectangle 11">
            <a:extLst>
              <a:ext uri="{FF2B5EF4-FFF2-40B4-BE49-F238E27FC236}">
                <a16:creationId xmlns:a16="http://schemas.microsoft.com/office/drawing/2014/main" id="{AC4CD51B-DEDF-8098-5622-1607FE4E0DF0}"/>
              </a:ext>
            </a:extLst>
          </p:cNvPr>
          <p:cNvSpPr/>
          <p:nvPr/>
        </p:nvSpPr>
        <p:spPr>
          <a:xfrm>
            <a:off x="2147207" y="5159829"/>
            <a:ext cx="10044792" cy="800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Reflect</a:t>
            </a:r>
          </a:p>
        </p:txBody>
      </p:sp>
      <p:sp>
        <p:nvSpPr>
          <p:cNvPr id="13" name="Rectangle 12">
            <a:extLst>
              <a:ext uri="{FF2B5EF4-FFF2-40B4-BE49-F238E27FC236}">
                <a16:creationId xmlns:a16="http://schemas.microsoft.com/office/drawing/2014/main" id="{AF0A1E4D-466B-9D05-CBAC-7F030F268C46}"/>
              </a:ext>
            </a:extLst>
          </p:cNvPr>
          <p:cNvSpPr/>
          <p:nvPr/>
        </p:nvSpPr>
        <p:spPr>
          <a:xfrm>
            <a:off x="2816679" y="4669971"/>
            <a:ext cx="9375321" cy="489858"/>
          </a:xfrm>
          <a:prstGeom prst="rect">
            <a:avLst/>
          </a:prstGeom>
          <a:pattFill prst="pct90">
            <a:fgClr>
              <a:schemeClr val="accent4">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Take a class</a:t>
            </a:r>
          </a:p>
        </p:txBody>
      </p:sp>
      <p:sp>
        <p:nvSpPr>
          <p:cNvPr id="14" name="Rectangle 13">
            <a:extLst>
              <a:ext uri="{FF2B5EF4-FFF2-40B4-BE49-F238E27FC236}">
                <a16:creationId xmlns:a16="http://schemas.microsoft.com/office/drawing/2014/main" id="{F276FC0F-AE00-C388-023E-A822243E3FE3}"/>
              </a:ext>
            </a:extLst>
          </p:cNvPr>
          <p:cNvSpPr/>
          <p:nvPr/>
        </p:nvSpPr>
        <p:spPr>
          <a:xfrm>
            <a:off x="3331029" y="3624943"/>
            <a:ext cx="8860969" cy="10450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  Study abroad</a:t>
            </a:r>
          </a:p>
        </p:txBody>
      </p:sp>
      <p:sp>
        <p:nvSpPr>
          <p:cNvPr id="15" name="Rectangle 14">
            <a:extLst>
              <a:ext uri="{FF2B5EF4-FFF2-40B4-BE49-F238E27FC236}">
                <a16:creationId xmlns:a16="http://schemas.microsoft.com/office/drawing/2014/main" id="{AA2F1B6B-19AD-F0EF-2EF4-7819D6969F29}"/>
              </a:ext>
            </a:extLst>
          </p:cNvPr>
          <p:cNvSpPr/>
          <p:nvPr/>
        </p:nvSpPr>
        <p:spPr>
          <a:xfrm>
            <a:off x="3935186" y="2988129"/>
            <a:ext cx="8256814" cy="636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Debrief with a mentor</a:t>
            </a:r>
          </a:p>
        </p:txBody>
      </p:sp>
      <p:sp>
        <p:nvSpPr>
          <p:cNvPr id="16" name="Rectangle 15">
            <a:extLst>
              <a:ext uri="{FF2B5EF4-FFF2-40B4-BE49-F238E27FC236}">
                <a16:creationId xmlns:a16="http://schemas.microsoft.com/office/drawing/2014/main" id="{E4C67BAE-2FEF-49AD-1136-FBA13F2EFBCF}"/>
              </a:ext>
            </a:extLst>
          </p:cNvPr>
          <p:cNvSpPr/>
          <p:nvPr/>
        </p:nvSpPr>
        <p:spPr>
          <a:xfrm>
            <a:off x="4669971" y="2277833"/>
            <a:ext cx="7522029" cy="710296"/>
          </a:xfrm>
          <a:prstGeom prst="rect">
            <a:avLst/>
          </a:prstGeom>
          <a:pattFill prst="pct90">
            <a:fgClr>
              <a:schemeClr val="accent5">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Get a job</a:t>
            </a:r>
          </a:p>
        </p:txBody>
      </p:sp>
      <p:sp>
        <p:nvSpPr>
          <p:cNvPr id="17" name="Rectangle 16">
            <a:extLst>
              <a:ext uri="{FF2B5EF4-FFF2-40B4-BE49-F238E27FC236}">
                <a16:creationId xmlns:a16="http://schemas.microsoft.com/office/drawing/2014/main" id="{3B4580A7-2C32-B072-614A-3BFACCEFB243}"/>
              </a:ext>
            </a:extLst>
          </p:cNvPr>
          <p:cNvSpPr/>
          <p:nvPr/>
        </p:nvSpPr>
        <p:spPr>
          <a:xfrm>
            <a:off x="5421086" y="1820631"/>
            <a:ext cx="6770914" cy="4572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Go to a conference</a:t>
            </a:r>
          </a:p>
        </p:txBody>
      </p:sp>
      <p:sp>
        <p:nvSpPr>
          <p:cNvPr id="18" name="Rectangle 17">
            <a:extLst>
              <a:ext uri="{FF2B5EF4-FFF2-40B4-BE49-F238E27FC236}">
                <a16:creationId xmlns:a16="http://schemas.microsoft.com/office/drawing/2014/main" id="{50108CE5-55D8-EC32-F200-CB7154D51B40}"/>
              </a:ext>
            </a:extLst>
          </p:cNvPr>
          <p:cNvSpPr/>
          <p:nvPr/>
        </p:nvSpPr>
        <p:spPr>
          <a:xfrm>
            <a:off x="5959929" y="832754"/>
            <a:ext cx="6232071" cy="98787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Marry</a:t>
            </a:r>
          </a:p>
        </p:txBody>
      </p:sp>
      <p:sp>
        <p:nvSpPr>
          <p:cNvPr id="19" name="Rectangle 18">
            <a:extLst>
              <a:ext uri="{FF2B5EF4-FFF2-40B4-BE49-F238E27FC236}">
                <a16:creationId xmlns:a16="http://schemas.microsoft.com/office/drawing/2014/main" id="{A523C187-C0A3-28B2-9FA1-90EF9A583450}"/>
              </a:ext>
            </a:extLst>
          </p:cNvPr>
          <p:cNvSpPr/>
          <p:nvPr/>
        </p:nvSpPr>
        <p:spPr>
          <a:xfrm>
            <a:off x="6588580" y="204104"/>
            <a:ext cx="5603418" cy="628649"/>
          </a:xfrm>
          <a:prstGeom prst="rect">
            <a:avLst/>
          </a:prstGeom>
          <a:pattFill prst="pct90">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Have children</a:t>
            </a:r>
          </a:p>
        </p:txBody>
      </p:sp>
      <p:sp>
        <p:nvSpPr>
          <p:cNvPr id="20" name="Oval 19">
            <a:extLst>
              <a:ext uri="{FF2B5EF4-FFF2-40B4-BE49-F238E27FC236}">
                <a16:creationId xmlns:a16="http://schemas.microsoft.com/office/drawing/2014/main" id="{073DBC6A-F79C-181D-3C1D-EB6B980A9786}"/>
              </a:ext>
            </a:extLst>
          </p:cNvPr>
          <p:cNvSpPr/>
          <p:nvPr/>
        </p:nvSpPr>
        <p:spPr>
          <a:xfrm>
            <a:off x="5421085" y="832756"/>
            <a:ext cx="1014414" cy="10042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458AD16-5B6F-B668-DC06-FA06DCBA1BEF}"/>
              </a:ext>
            </a:extLst>
          </p:cNvPr>
          <p:cNvSpPr/>
          <p:nvPr/>
        </p:nvSpPr>
        <p:spPr>
          <a:xfrm>
            <a:off x="5190446" y="1820630"/>
            <a:ext cx="518432" cy="481696"/>
          </a:xfrm>
          <a:prstGeom prst="ellipse">
            <a:avLst/>
          </a:prstGeom>
          <a:solidFill>
            <a:srgbClr val="473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A04B73C-205E-D322-28E5-DC77767C779D}"/>
              </a:ext>
            </a:extLst>
          </p:cNvPr>
          <p:cNvSpPr/>
          <p:nvPr/>
        </p:nvSpPr>
        <p:spPr>
          <a:xfrm>
            <a:off x="2786742" y="3622900"/>
            <a:ext cx="1035501" cy="1059316"/>
          </a:xfrm>
          <a:prstGeom prst="ellipse">
            <a:avLst/>
          </a:prstGeom>
          <a:solidFill>
            <a:srgbClr val="7B6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19A2C7-5277-8D4C-68F1-1DFBD5E3707D}"/>
              </a:ext>
            </a:extLst>
          </p:cNvPr>
          <p:cNvSpPr/>
          <p:nvPr/>
        </p:nvSpPr>
        <p:spPr>
          <a:xfrm>
            <a:off x="2590799" y="4669970"/>
            <a:ext cx="487134" cy="48985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8C15DBA-A81A-981A-0F95-69FB27584469}"/>
              </a:ext>
            </a:extLst>
          </p:cNvPr>
          <p:cNvSpPr/>
          <p:nvPr/>
        </p:nvSpPr>
        <p:spPr>
          <a:xfrm>
            <a:off x="4331154" y="2277832"/>
            <a:ext cx="722540" cy="722541"/>
          </a:xfrm>
          <a:prstGeom prst="ellipse">
            <a:avLst/>
          </a:prstGeom>
          <a:solidFill>
            <a:srgbClr val="C7A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5196169-EBD3-E0C9-F7BD-6E26D1376CE2}"/>
              </a:ext>
            </a:extLst>
          </p:cNvPr>
          <p:cNvSpPr/>
          <p:nvPr/>
        </p:nvSpPr>
        <p:spPr>
          <a:xfrm>
            <a:off x="3605553" y="3000374"/>
            <a:ext cx="659266" cy="636814"/>
          </a:xfrm>
          <a:prstGeom prst="ellipse">
            <a:avLst/>
          </a:prstGeom>
          <a:solidFill>
            <a:srgbClr val="DAB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86C82D3-E495-3FE2-0C72-9A580C54B5B7}"/>
              </a:ext>
            </a:extLst>
          </p:cNvPr>
          <p:cNvSpPr/>
          <p:nvPr/>
        </p:nvSpPr>
        <p:spPr>
          <a:xfrm>
            <a:off x="6319157" y="195940"/>
            <a:ext cx="636813" cy="642256"/>
          </a:xfrm>
          <a:prstGeom prst="ellipse">
            <a:avLst/>
          </a:pr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2F9DD2D-7238-C18D-46CB-212D63956BB1}"/>
              </a:ext>
            </a:extLst>
          </p:cNvPr>
          <p:cNvSpPr/>
          <p:nvPr/>
        </p:nvSpPr>
        <p:spPr>
          <a:xfrm>
            <a:off x="1702252" y="5143500"/>
            <a:ext cx="824593" cy="840922"/>
          </a:xfrm>
          <a:prstGeom prst="ellipse">
            <a:avLst/>
          </a:prstGeom>
          <a:solidFill>
            <a:srgbClr val="6A5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8F72041-EBA0-0D57-4B82-4ABFE9D9A980}"/>
              </a:ext>
            </a:extLst>
          </p:cNvPr>
          <p:cNvSpPr/>
          <p:nvPr/>
        </p:nvSpPr>
        <p:spPr>
          <a:xfrm>
            <a:off x="828675" y="5959928"/>
            <a:ext cx="657225" cy="636814"/>
          </a:xfrm>
          <a:prstGeom prst="ellipse">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76AB2D-1706-397B-5331-ED86BCAF9D39}"/>
              </a:ext>
            </a:extLst>
          </p:cNvPr>
          <p:cNvSpPr/>
          <p:nvPr/>
        </p:nvSpPr>
        <p:spPr>
          <a:xfrm>
            <a:off x="9298111" y="5443167"/>
            <a:ext cx="2750144" cy="955226"/>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Missing difference</a:t>
            </a:r>
          </a:p>
        </p:txBody>
      </p:sp>
      <p:sp>
        <p:nvSpPr>
          <p:cNvPr id="10" name="Rectangle 9">
            <a:extLst>
              <a:ext uri="{FF2B5EF4-FFF2-40B4-BE49-F238E27FC236}">
                <a16:creationId xmlns:a16="http://schemas.microsoft.com/office/drawing/2014/main" id="{168BAF43-8A08-EE20-15A7-C078F942DA80}"/>
              </a:ext>
            </a:extLst>
          </p:cNvPr>
          <p:cNvSpPr/>
          <p:nvPr/>
        </p:nvSpPr>
        <p:spPr>
          <a:xfrm>
            <a:off x="9298110" y="4204602"/>
            <a:ext cx="2750143" cy="955226"/>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Judging difference</a:t>
            </a:r>
          </a:p>
        </p:txBody>
      </p:sp>
      <p:sp>
        <p:nvSpPr>
          <p:cNvPr id="11" name="Rectangle 10">
            <a:extLst>
              <a:ext uri="{FF2B5EF4-FFF2-40B4-BE49-F238E27FC236}">
                <a16:creationId xmlns:a16="http://schemas.microsoft.com/office/drawing/2014/main" id="{DD3CB471-1D98-B489-C46C-E30EA6C9B808}"/>
              </a:ext>
            </a:extLst>
          </p:cNvPr>
          <p:cNvSpPr/>
          <p:nvPr/>
        </p:nvSpPr>
        <p:spPr>
          <a:xfrm>
            <a:off x="9298109" y="2926850"/>
            <a:ext cx="2750143" cy="955226"/>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De-emphasizing difference</a:t>
            </a:r>
          </a:p>
        </p:txBody>
      </p:sp>
      <p:sp>
        <p:nvSpPr>
          <p:cNvPr id="29" name="Rectangle 28">
            <a:extLst>
              <a:ext uri="{FF2B5EF4-FFF2-40B4-BE49-F238E27FC236}">
                <a16:creationId xmlns:a16="http://schemas.microsoft.com/office/drawing/2014/main" id="{F5CB41BF-B7C0-4275-08C0-6617C954B45A}"/>
              </a:ext>
            </a:extLst>
          </p:cNvPr>
          <p:cNvSpPr/>
          <p:nvPr/>
        </p:nvSpPr>
        <p:spPr>
          <a:xfrm>
            <a:off x="9298113" y="1636892"/>
            <a:ext cx="2750142" cy="955226"/>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Deeply comprehending difference</a:t>
            </a:r>
          </a:p>
        </p:txBody>
      </p:sp>
      <p:sp>
        <p:nvSpPr>
          <p:cNvPr id="30" name="Rectangle 29">
            <a:extLst>
              <a:ext uri="{FF2B5EF4-FFF2-40B4-BE49-F238E27FC236}">
                <a16:creationId xmlns:a16="http://schemas.microsoft.com/office/drawing/2014/main" id="{B0188245-AD98-12D3-5A66-E0F6B560DF80}"/>
              </a:ext>
            </a:extLst>
          </p:cNvPr>
          <p:cNvSpPr/>
          <p:nvPr/>
        </p:nvSpPr>
        <p:spPr>
          <a:xfrm>
            <a:off x="9298112" y="379628"/>
            <a:ext cx="2750140" cy="955226"/>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Bridging difference</a:t>
            </a:r>
          </a:p>
        </p:txBody>
      </p:sp>
      <p:sp>
        <p:nvSpPr>
          <p:cNvPr id="3" name="Right Triangle 2">
            <a:extLst>
              <a:ext uri="{FF2B5EF4-FFF2-40B4-BE49-F238E27FC236}">
                <a16:creationId xmlns:a16="http://schemas.microsoft.com/office/drawing/2014/main" id="{543C7813-2876-5016-CE5E-AEE72C4083EC}"/>
              </a:ext>
            </a:extLst>
          </p:cNvPr>
          <p:cNvSpPr/>
          <p:nvPr/>
        </p:nvSpPr>
        <p:spPr>
          <a:xfrm rot="5400000">
            <a:off x="-78828" y="78828"/>
            <a:ext cx="4582510" cy="4424856"/>
          </a:xfrm>
          <a:prstGeom prst="rtTriangle">
            <a:avLst/>
          </a:prstGeom>
          <a:solidFill>
            <a:schemeClr val="bg2">
              <a:lumMod val="75000"/>
            </a:schemeClr>
          </a:solidFill>
          <a:ln w="5715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2B841FB-C899-11FD-878C-50998112BBEF}"/>
              </a:ext>
            </a:extLst>
          </p:cNvPr>
          <p:cNvSpPr txBox="1"/>
          <p:nvPr/>
        </p:nvSpPr>
        <p:spPr>
          <a:xfrm>
            <a:off x="27953" y="88748"/>
            <a:ext cx="2883414" cy="2929007"/>
          </a:xfrm>
          <a:prstGeom prst="rect">
            <a:avLst/>
          </a:prstGeom>
          <a:noFill/>
        </p:spPr>
        <p:txBody>
          <a:bodyPr wrap="square" rtlCol="0">
            <a:spAutoFit/>
          </a:bodyPr>
          <a:lstStyle/>
          <a:p>
            <a:endParaRPr lang="en-US" sz="2200" dirty="0">
              <a:latin typeface="+mj-lt"/>
            </a:endParaRPr>
          </a:p>
          <a:p>
            <a:endParaRPr lang="en-US" sz="2200" dirty="0">
              <a:latin typeface="+mj-lt"/>
            </a:endParaRPr>
          </a:p>
          <a:p>
            <a:endParaRPr lang="en-US" sz="2200" dirty="0">
              <a:latin typeface="+mj-lt"/>
            </a:endParaRPr>
          </a:p>
          <a:p>
            <a:pPr marL="0" marR="0" lvl="0" indent="0" algn="l" defTabSz="914400" rtl="0" eaLnBrk="1" fontAlgn="auto" latinLnBrk="0" hangingPunct="1">
              <a:lnSpc>
                <a:spcPct val="100000"/>
              </a:lnSpc>
              <a:spcBef>
                <a:spcPts val="1000"/>
              </a:spcBef>
              <a:spcAft>
                <a:spcPts val="0"/>
              </a:spcAft>
              <a:buClr>
                <a:srgbClr val="555960"/>
              </a:buClr>
              <a:buSzTx/>
              <a:buFont typeface="Arial" panose="020B0604020202020204" pitchFamily="34" charset="0"/>
              <a:buNone/>
              <a:tabLst/>
              <a:defRPr/>
            </a:pPr>
            <a:r>
              <a:rPr kumimoji="0" lang="en-US" sz="2200" b="1" i="1" u="none" strike="noStrike" kern="1200" cap="none" spc="0" normalizeH="0" baseline="0" noProof="0" dirty="0">
                <a:ln>
                  <a:noFill/>
                </a:ln>
                <a:solidFill>
                  <a:schemeClr val="bg1"/>
                </a:solidFill>
                <a:effectLst/>
                <a:uLnTx/>
                <a:uFillTx/>
                <a:latin typeface="+mj-lt"/>
                <a:ea typeface="+mn-ea"/>
                <a:cs typeface="+mn-cs"/>
              </a:rPr>
              <a:t>The process by which each of us become increasingly more interculturally competent</a:t>
            </a:r>
          </a:p>
        </p:txBody>
      </p:sp>
      <p:sp>
        <p:nvSpPr>
          <p:cNvPr id="5" name="Rectangle 4">
            <a:extLst>
              <a:ext uri="{FF2B5EF4-FFF2-40B4-BE49-F238E27FC236}">
                <a16:creationId xmlns:a16="http://schemas.microsoft.com/office/drawing/2014/main" id="{DBF4DB35-379E-0C87-B815-233F7470FF42}"/>
              </a:ext>
            </a:extLst>
          </p:cNvPr>
          <p:cNvSpPr/>
          <p:nvPr/>
        </p:nvSpPr>
        <p:spPr>
          <a:xfrm>
            <a:off x="27953" y="0"/>
            <a:ext cx="3776792" cy="66215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E076306-ABAB-7E54-E73C-C5875CF53C9C}"/>
              </a:ext>
            </a:extLst>
          </p:cNvPr>
          <p:cNvSpPr txBox="1"/>
          <p:nvPr/>
        </p:nvSpPr>
        <p:spPr>
          <a:xfrm>
            <a:off x="27953" y="118220"/>
            <a:ext cx="3720662" cy="769441"/>
          </a:xfrm>
          <a:prstGeom prst="rect">
            <a:avLst/>
          </a:prstGeom>
          <a:noFill/>
        </p:spPr>
        <p:txBody>
          <a:bodyPr wrap="square" rtlCol="0">
            <a:spAutoFit/>
          </a:bodyPr>
          <a:lstStyle/>
          <a:p>
            <a:r>
              <a:rPr lang="en-US" sz="2200" dirty="0">
                <a:solidFill>
                  <a:schemeClr val="bg1"/>
                </a:solidFill>
                <a:latin typeface="+mj-lt"/>
              </a:rPr>
              <a:t>What is </a:t>
            </a:r>
            <a:r>
              <a:rPr lang="en-US" sz="2200" b="1" dirty="0">
                <a:solidFill>
                  <a:schemeClr val="bg1"/>
                </a:solidFill>
                <a:latin typeface="+mj-lt"/>
              </a:rPr>
              <a:t>intercultural learning</a:t>
            </a:r>
            <a:r>
              <a:rPr lang="en-US" sz="2200" dirty="0">
                <a:solidFill>
                  <a:schemeClr val="bg1"/>
                </a:solidFill>
                <a:latin typeface="+mj-lt"/>
              </a:rPr>
              <a:t>?</a:t>
            </a:r>
          </a:p>
          <a:p>
            <a:endParaRPr lang="en-US" sz="2200" dirty="0">
              <a:latin typeface="+mj-lt"/>
            </a:endParaRPr>
          </a:p>
        </p:txBody>
      </p:sp>
      <p:sp>
        <p:nvSpPr>
          <p:cNvPr id="8" name="Right Triangle 7">
            <a:extLst>
              <a:ext uri="{FF2B5EF4-FFF2-40B4-BE49-F238E27FC236}">
                <a16:creationId xmlns:a16="http://schemas.microsoft.com/office/drawing/2014/main" id="{4F446F04-D30F-A826-E06F-71309D7F8EA2}"/>
              </a:ext>
            </a:extLst>
          </p:cNvPr>
          <p:cNvSpPr/>
          <p:nvPr/>
        </p:nvSpPr>
        <p:spPr>
          <a:xfrm rot="5400000">
            <a:off x="3746661" y="4096"/>
            <a:ext cx="671524" cy="642618"/>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4420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20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20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20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20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2000"/>
                                        <p:tgtEl>
                                          <p:spTgt spid="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20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2000"/>
                                        <p:tgtEl>
                                          <p:spTgt spid="2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2000"/>
                                        <p:tgtEl>
                                          <p:spTgt spid="14"/>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2000"/>
                                        <p:tgtEl>
                                          <p:spTgt spid="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2000"/>
                                        <p:tgtEl>
                                          <p:spTgt spid="2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20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2000"/>
                                        <p:tgtEl>
                                          <p:spTgt spid="2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20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2000"/>
                                        <p:tgtEl>
                                          <p:spTgt spid="2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20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2000"/>
                                        <p:tgtEl>
                                          <p:spTgt spid="2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2000"/>
                                        <p:tgtEl>
                                          <p:spTgt spid="1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2000"/>
                                        <p:tgtEl>
                                          <p:spTgt spid="26"/>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2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2000"/>
                                        <p:tgtEl>
                                          <p:spTgt spid="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down)">
                                      <p:cBhvr>
                                        <p:cTn id="69" dur="2000"/>
                                        <p:tgtEl>
                                          <p:spTgt spid="10"/>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2000"/>
                                        <p:tgtEl>
                                          <p:spTgt spid="1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down)">
                                      <p:cBhvr>
                                        <p:cTn id="75" dur="2000"/>
                                        <p:tgtEl>
                                          <p:spTgt spid="29"/>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down)">
                                      <p:cBhvr>
                                        <p:cTn id="7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9" grpId="0" animBg="1"/>
      <p:bldP spid="10" grpId="0" animBg="1"/>
      <p:bldP spid="11"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ine arrow: Clockwise curve outline">
            <a:extLst>
              <a:ext uri="{FF2B5EF4-FFF2-40B4-BE49-F238E27FC236}">
                <a16:creationId xmlns:a16="http://schemas.microsoft.com/office/drawing/2014/main" id="{723559EA-31B7-1152-78E4-EE8B19D5E9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541880">
            <a:off x="630399" y="-645201"/>
            <a:ext cx="4684796" cy="6614849"/>
          </a:xfrm>
          <a:prstGeom prst="rect">
            <a:avLst/>
          </a:prstGeom>
        </p:spPr>
      </p:pic>
      <p:sp>
        <p:nvSpPr>
          <p:cNvPr id="2" name="Rectangle 1">
            <a:extLst>
              <a:ext uri="{FF2B5EF4-FFF2-40B4-BE49-F238E27FC236}">
                <a16:creationId xmlns:a16="http://schemas.microsoft.com/office/drawing/2014/main" id="{89A47026-F297-64DF-C893-86C292800E48}"/>
              </a:ext>
            </a:extLst>
          </p:cNvPr>
          <p:cNvSpPr/>
          <p:nvPr/>
        </p:nvSpPr>
        <p:spPr>
          <a:xfrm>
            <a:off x="1142072" y="5199342"/>
            <a:ext cx="11040836" cy="1099450"/>
          </a:xfrm>
          <a:prstGeom prst="rect">
            <a:avLst/>
          </a:prstGeom>
          <a:pattFill prst="pct9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	Denial</a:t>
            </a:r>
          </a:p>
        </p:txBody>
      </p:sp>
      <p:sp>
        <p:nvSpPr>
          <p:cNvPr id="12" name="Rectangle 11">
            <a:extLst>
              <a:ext uri="{FF2B5EF4-FFF2-40B4-BE49-F238E27FC236}">
                <a16:creationId xmlns:a16="http://schemas.microsoft.com/office/drawing/2014/main" id="{AC4CD51B-DEDF-8098-5622-1607FE4E0DF0}"/>
              </a:ext>
            </a:extLst>
          </p:cNvPr>
          <p:cNvSpPr/>
          <p:nvPr/>
        </p:nvSpPr>
        <p:spPr>
          <a:xfrm>
            <a:off x="2147208" y="4103994"/>
            <a:ext cx="10044792" cy="11054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	Polarization</a:t>
            </a:r>
          </a:p>
        </p:txBody>
      </p:sp>
      <p:sp>
        <p:nvSpPr>
          <p:cNvPr id="15" name="Rectangle 14">
            <a:extLst>
              <a:ext uri="{FF2B5EF4-FFF2-40B4-BE49-F238E27FC236}">
                <a16:creationId xmlns:a16="http://schemas.microsoft.com/office/drawing/2014/main" id="{AA2F1B6B-19AD-F0EF-2EF4-7819D6969F29}"/>
              </a:ext>
            </a:extLst>
          </p:cNvPr>
          <p:cNvSpPr/>
          <p:nvPr/>
        </p:nvSpPr>
        <p:spPr>
          <a:xfrm>
            <a:off x="3926091" y="2980710"/>
            <a:ext cx="8256814" cy="1137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	Minimization</a:t>
            </a:r>
          </a:p>
        </p:txBody>
      </p:sp>
      <p:sp>
        <p:nvSpPr>
          <p:cNvPr id="17" name="Rectangle 16">
            <a:extLst>
              <a:ext uri="{FF2B5EF4-FFF2-40B4-BE49-F238E27FC236}">
                <a16:creationId xmlns:a16="http://schemas.microsoft.com/office/drawing/2014/main" id="{3B4580A7-2C32-B072-614A-3BFACCEFB243}"/>
              </a:ext>
            </a:extLst>
          </p:cNvPr>
          <p:cNvSpPr/>
          <p:nvPr/>
        </p:nvSpPr>
        <p:spPr>
          <a:xfrm>
            <a:off x="5410287" y="1899705"/>
            <a:ext cx="6770914" cy="11060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	Acceptance</a:t>
            </a:r>
          </a:p>
        </p:txBody>
      </p:sp>
      <p:sp>
        <p:nvSpPr>
          <p:cNvPr id="19" name="Rectangle 18">
            <a:extLst>
              <a:ext uri="{FF2B5EF4-FFF2-40B4-BE49-F238E27FC236}">
                <a16:creationId xmlns:a16="http://schemas.microsoft.com/office/drawing/2014/main" id="{A523C187-C0A3-28B2-9FA1-90EF9A583450}"/>
              </a:ext>
            </a:extLst>
          </p:cNvPr>
          <p:cNvSpPr/>
          <p:nvPr/>
        </p:nvSpPr>
        <p:spPr>
          <a:xfrm>
            <a:off x="6577783" y="810918"/>
            <a:ext cx="5603418" cy="1101459"/>
          </a:xfrm>
          <a:prstGeom prst="rect">
            <a:avLst/>
          </a:prstGeom>
          <a:pattFill prst="pct90">
            <a:fgClr>
              <a:schemeClr val="accent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t>	Adaptation</a:t>
            </a:r>
          </a:p>
        </p:txBody>
      </p:sp>
      <p:sp>
        <p:nvSpPr>
          <p:cNvPr id="21" name="Oval 20">
            <a:extLst>
              <a:ext uri="{FF2B5EF4-FFF2-40B4-BE49-F238E27FC236}">
                <a16:creationId xmlns:a16="http://schemas.microsoft.com/office/drawing/2014/main" id="{3458AD16-5B6F-B668-DC06-FA06DCBA1BEF}"/>
              </a:ext>
            </a:extLst>
          </p:cNvPr>
          <p:cNvSpPr/>
          <p:nvPr/>
        </p:nvSpPr>
        <p:spPr>
          <a:xfrm>
            <a:off x="4912715" y="1892562"/>
            <a:ext cx="1069522" cy="1120288"/>
          </a:xfrm>
          <a:prstGeom prst="ellipse">
            <a:avLst/>
          </a:prstGeom>
          <a:solidFill>
            <a:srgbClr val="473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5196169-EBD3-E0C9-F7BD-6E26D1376CE2}"/>
              </a:ext>
            </a:extLst>
          </p:cNvPr>
          <p:cNvSpPr/>
          <p:nvPr/>
        </p:nvSpPr>
        <p:spPr>
          <a:xfrm>
            <a:off x="3343559" y="2980710"/>
            <a:ext cx="1069522" cy="1137627"/>
          </a:xfrm>
          <a:prstGeom prst="ellipse">
            <a:avLst/>
          </a:prstGeom>
          <a:solidFill>
            <a:srgbClr val="DAB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86C82D3-E495-3FE2-0C72-9A580C54B5B7}"/>
              </a:ext>
            </a:extLst>
          </p:cNvPr>
          <p:cNvSpPr/>
          <p:nvPr/>
        </p:nvSpPr>
        <p:spPr>
          <a:xfrm>
            <a:off x="6083335" y="810918"/>
            <a:ext cx="1069521" cy="1088787"/>
          </a:xfrm>
          <a:prstGeom prst="ellipse">
            <a:avLst/>
          </a:pr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2F9DD2D-7238-C18D-46CB-212D63956BB1}"/>
              </a:ext>
            </a:extLst>
          </p:cNvPr>
          <p:cNvSpPr/>
          <p:nvPr/>
        </p:nvSpPr>
        <p:spPr>
          <a:xfrm>
            <a:off x="1629649" y="4099892"/>
            <a:ext cx="1069522" cy="1099450"/>
          </a:xfrm>
          <a:prstGeom prst="ellipse">
            <a:avLst/>
          </a:prstGeom>
          <a:solidFill>
            <a:srgbClr val="6A5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8F72041-EBA0-0D57-4B82-4ABFE9D9A980}"/>
              </a:ext>
            </a:extLst>
          </p:cNvPr>
          <p:cNvSpPr/>
          <p:nvPr/>
        </p:nvSpPr>
        <p:spPr>
          <a:xfrm>
            <a:off x="551035" y="5199342"/>
            <a:ext cx="1069522" cy="1099450"/>
          </a:xfrm>
          <a:prstGeom prst="ellipse">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B406516-B250-4678-B953-37658541C11B}"/>
              </a:ext>
            </a:extLst>
          </p:cNvPr>
          <p:cNvSpPr/>
          <p:nvPr/>
        </p:nvSpPr>
        <p:spPr>
          <a:xfrm>
            <a:off x="3537643" y="5353241"/>
            <a:ext cx="2750144" cy="791651"/>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Missing difference</a:t>
            </a:r>
          </a:p>
        </p:txBody>
      </p:sp>
      <p:sp>
        <p:nvSpPr>
          <p:cNvPr id="5" name="Rectangle 4">
            <a:extLst>
              <a:ext uri="{FF2B5EF4-FFF2-40B4-BE49-F238E27FC236}">
                <a16:creationId xmlns:a16="http://schemas.microsoft.com/office/drawing/2014/main" id="{74C51A92-9DFC-0A1D-53DC-ACC5D4F520EA}"/>
              </a:ext>
            </a:extLst>
          </p:cNvPr>
          <p:cNvSpPr/>
          <p:nvPr/>
        </p:nvSpPr>
        <p:spPr>
          <a:xfrm>
            <a:off x="5243023" y="4238981"/>
            <a:ext cx="2750143" cy="791651"/>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Judging difference</a:t>
            </a:r>
          </a:p>
        </p:txBody>
      </p:sp>
      <p:sp>
        <p:nvSpPr>
          <p:cNvPr id="7" name="Rectangle 6">
            <a:extLst>
              <a:ext uri="{FF2B5EF4-FFF2-40B4-BE49-F238E27FC236}">
                <a16:creationId xmlns:a16="http://schemas.microsoft.com/office/drawing/2014/main" id="{3BB88446-34E4-E38F-63AD-2E6E82A12967}"/>
              </a:ext>
            </a:extLst>
          </p:cNvPr>
          <p:cNvSpPr/>
          <p:nvPr/>
        </p:nvSpPr>
        <p:spPr>
          <a:xfrm>
            <a:off x="7047631" y="3140473"/>
            <a:ext cx="2750143" cy="791652"/>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De-emphasizing difference</a:t>
            </a:r>
          </a:p>
        </p:txBody>
      </p:sp>
      <p:sp>
        <p:nvSpPr>
          <p:cNvPr id="8" name="Rectangle 7">
            <a:extLst>
              <a:ext uri="{FF2B5EF4-FFF2-40B4-BE49-F238E27FC236}">
                <a16:creationId xmlns:a16="http://schemas.microsoft.com/office/drawing/2014/main" id="{A0CD0BD0-BD36-9F40-254F-1563A5F4D788}"/>
              </a:ext>
            </a:extLst>
          </p:cNvPr>
          <p:cNvSpPr/>
          <p:nvPr/>
        </p:nvSpPr>
        <p:spPr>
          <a:xfrm>
            <a:off x="8422703" y="2046421"/>
            <a:ext cx="2750142" cy="812916"/>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Deeply comprehending difference</a:t>
            </a:r>
          </a:p>
        </p:txBody>
      </p:sp>
      <p:sp>
        <p:nvSpPr>
          <p:cNvPr id="9" name="Rectangle 8">
            <a:extLst>
              <a:ext uri="{FF2B5EF4-FFF2-40B4-BE49-F238E27FC236}">
                <a16:creationId xmlns:a16="http://schemas.microsoft.com/office/drawing/2014/main" id="{8984612A-8B08-9557-EF2C-1268E69A835D}"/>
              </a:ext>
            </a:extLst>
          </p:cNvPr>
          <p:cNvSpPr/>
          <p:nvPr/>
        </p:nvSpPr>
        <p:spPr>
          <a:xfrm>
            <a:off x="9296980" y="979226"/>
            <a:ext cx="2750140" cy="740485"/>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Bridging difference</a:t>
            </a:r>
          </a:p>
        </p:txBody>
      </p:sp>
      <p:sp>
        <p:nvSpPr>
          <p:cNvPr id="11" name="Rectangle 10">
            <a:extLst>
              <a:ext uri="{FF2B5EF4-FFF2-40B4-BE49-F238E27FC236}">
                <a16:creationId xmlns:a16="http://schemas.microsoft.com/office/drawing/2014/main" id="{F8E2D069-949B-6475-05F3-662B74ADF4C6}"/>
              </a:ext>
            </a:extLst>
          </p:cNvPr>
          <p:cNvSpPr/>
          <p:nvPr/>
        </p:nvSpPr>
        <p:spPr>
          <a:xfrm>
            <a:off x="7421" y="0"/>
            <a:ext cx="6655069" cy="66215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Intercultural Development Continuum (IDC)</a:t>
            </a:r>
          </a:p>
        </p:txBody>
      </p:sp>
      <p:sp>
        <p:nvSpPr>
          <p:cNvPr id="14" name="Right Triangle 13">
            <a:extLst>
              <a:ext uri="{FF2B5EF4-FFF2-40B4-BE49-F238E27FC236}">
                <a16:creationId xmlns:a16="http://schemas.microsoft.com/office/drawing/2014/main" id="{F2AE35EF-3FD1-D16A-8C14-0832AAB6324E}"/>
              </a:ext>
            </a:extLst>
          </p:cNvPr>
          <p:cNvSpPr/>
          <p:nvPr/>
        </p:nvSpPr>
        <p:spPr>
          <a:xfrm rot="5400000">
            <a:off x="6631972" y="30518"/>
            <a:ext cx="662152" cy="601117"/>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596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20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20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20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20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20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20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20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20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2000"/>
                                        <p:tgtEl>
                                          <p:spTgt spid="2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20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2000"/>
                                        <p:tgtEl>
                                          <p:spTgt spid="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2000"/>
                                        <p:tgtEl>
                                          <p:spTgt spid="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2000"/>
                                        <p:tgtEl>
                                          <p:spTgt spid="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2000"/>
                                        <p:tgtEl>
                                          <p:spTgt spid="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animBg="1"/>
      <p:bldP spid="17" grpId="0" animBg="1"/>
      <p:bldP spid="19" grpId="0" animBg="1"/>
      <p:bldP spid="21" grpId="0" animBg="1"/>
      <p:bldP spid="25" grpId="0" animBg="1"/>
      <p:bldP spid="26" grpId="0" animBg="1"/>
      <p:bldP spid="27" grpId="0" animBg="1"/>
      <p:bldP spid="28" grpId="0" animBg="1"/>
      <p:bldP spid="3" grpId="0" animBg="1"/>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peech Bubble: Rectangle with Corners Rounded 19">
            <a:extLst>
              <a:ext uri="{FF2B5EF4-FFF2-40B4-BE49-F238E27FC236}">
                <a16:creationId xmlns:a16="http://schemas.microsoft.com/office/drawing/2014/main" id="{B4AA7B0F-7F90-22C5-E910-F06A9736DFFF}"/>
              </a:ext>
            </a:extLst>
          </p:cNvPr>
          <p:cNvSpPr/>
          <p:nvPr/>
        </p:nvSpPr>
        <p:spPr>
          <a:xfrm>
            <a:off x="4228298" y="1993676"/>
            <a:ext cx="3735403" cy="2747698"/>
          </a:xfrm>
          <a:prstGeom prst="wedgeRoundRectCallout">
            <a:avLst>
              <a:gd name="adj1" fmla="val 32560"/>
              <a:gd name="adj2" fmla="val 84755"/>
              <a:gd name="adj3" fmla="val 16667"/>
            </a:avLst>
          </a:prstGeom>
          <a:pattFill prst="pct9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peech Bubble: Rectangle with Corners Rounded 20">
            <a:extLst>
              <a:ext uri="{FF2B5EF4-FFF2-40B4-BE49-F238E27FC236}">
                <a16:creationId xmlns:a16="http://schemas.microsoft.com/office/drawing/2014/main" id="{286E01D8-14EE-6EB6-06AF-D11BCB08C06A}"/>
              </a:ext>
            </a:extLst>
          </p:cNvPr>
          <p:cNvSpPr/>
          <p:nvPr/>
        </p:nvSpPr>
        <p:spPr>
          <a:xfrm>
            <a:off x="8214461" y="1956939"/>
            <a:ext cx="3735403" cy="2747698"/>
          </a:xfrm>
          <a:prstGeom prst="wedgeRoundRectCallout">
            <a:avLst>
              <a:gd name="adj1" fmla="val 32560"/>
              <a:gd name="adj2" fmla="val 84755"/>
              <a:gd name="adj3" fmla="val 16667"/>
            </a:avLst>
          </a:prstGeom>
          <a:pattFill prst="pct9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152C735-4A28-DBBA-E00D-168096FB4652}"/>
              </a:ext>
            </a:extLst>
          </p:cNvPr>
          <p:cNvSpPr>
            <a:spLocks noGrp="1"/>
          </p:cNvSpPr>
          <p:nvPr>
            <p:ph type="title"/>
          </p:nvPr>
        </p:nvSpPr>
        <p:spPr>
          <a:xfrm>
            <a:off x="158082" y="169697"/>
            <a:ext cx="10515600" cy="898708"/>
          </a:xfrm>
        </p:spPr>
        <p:txBody>
          <a:bodyPr>
            <a:normAutofit fontScale="90000"/>
          </a:bodyPr>
          <a:lstStyle/>
          <a:p>
            <a:r>
              <a:rPr lang="en-US" dirty="0"/>
              <a:t>Denial</a:t>
            </a:r>
          </a:p>
        </p:txBody>
      </p:sp>
      <p:grpSp>
        <p:nvGrpSpPr>
          <p:cNvPr id="10" name="Group 9">
            <a:extLst>
              <a:ext uri="{FF2B5EF4-FFF2-40B4-BE49-F238E27FC236}">
                <a16:creationId xmlns:a16="http://schemas.microsoft.com/office/drawing/2014/main" id="{E63FEF19-B21B-A532-E43D-D46F3A706388}"/>
              </a:ext>
            </a:extLst>
          </p:cNvPr>
          <p:cNvGrpSpPr/>
          <p:nvPr/>
        </p:nvGrpSpPr>
        <p:grpSpPr>
          <a:xfrm>
            <a:off x="3871562" y="1489252"/>
            <a:ext cx="4535103" cy="4524767"/>
            <a:chOff x="-172453" y="986951"/>
            <a:chExt cx="4535103" cy="4524767"/>
          </a:xfrm>
        </p:grpSpPr>
        <p:pic>
          <p:nvPicPr>
            <p:cNvPr id="11" name="Graphic 10" descr="Speech with solid fill">
              <a:extLst>
                <a:ext uri="{FF2B5EF4-FFF2-40B4-BE49-F238E27FC236}">
                  <a16:creationId xmlns:a16="http://schemas.microsoft.com/office/drawing/2014/main" id="{35DC9447-5914-6835-CE40-507CFF7FFD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453" y="986951"/>
              <a:ext cx="4535103" cy="4524767"/>
            </a:xfrm>
            <a:prstGeom prst="rect">
              <a:avLst/>
            </a:prstGeom>
          </p:spPr>
        </p:pic>
        <p:sp>
          <p:nvSpPr>
            <p:cNvPr id="12" name="TextBox 11">
              <a:extLst>
                <a:ext uri="{FF2B5EF4-FFF2-40B4-BE49-F238E27FC236}">
                  <a16:creationId xmlns:a16="http://schemas.microsoft.com/office/drawing/2014/main" id="{6F0E647E-DAC0-4F44-671B-83C9CE0BDD34}"/>
                </a:ext>
              </a:extLst>
            </p:cNvPr>
            <p:cNvSpPr txBox="1"/>
            <p:nvPr/>
          </p:nvSpPr>
          <p:spPr>
            <a:xfrm>
              <a:off x="627245" y="2182048"/>
              <a:ext cx="2935705" cy="1384995"/>
            </a:xfrm>
            <a:prstGeom prst="rect">
              <a:avLst/>
            </a:prstGeom>
            <a:noFill/>
          </p:spPr>
          <p:txBody>
            <a:bodyPr wrap="square" rtlCol="0">
              <a:spAutoFit/>
            </a:bodyPr>
            <a:lstStyle/>
            <a:p>
              <a:pPr algn="ctr"/>
              <a:r>
                <a:rPr lang="en-US" sz="2800" dirty="0">
                  <a:solidFill>
                    <a:schemeClr val="bg1"/>
                  </a:solidFill>
                </a:rPr>
                <a:t>Culture shock just doesn’t happen to me.</a:t>
              </a:r>
            </a:p>
          </p:txBody>
        </p:sp>
      </p:grpSp>
      <p:grpSp>
        <p:nvGrpSpPr>
          <p:cNvPr id="13" name="Group 12">
            <a:extLst>
              <a:ext uri="{FF2B5EF4-FFF2-40B4-BE49-F238E27FC236}">
                <a16:creationId xmlns:a16="http://schemas.microsoft.com/office/drawing/2014/main" id="{9A6CBAD5-C8B3-5FA0-2E6E-510936863917}"/>
              </a:ext>
            </a:extLst>
          </p:cNvPr>
          <p:cNvGrpSpPr/>
          <p:nvPr/>
        </p:nvGrpSpPr>
        <p:grpSpPr>
          <a:xfrm>
            <a:off x="7843360" y="1386113"/>
            <a:ext cx="4535103" cy="4524767"/>
            <a:chOff x="14010" y="836027"/>
            <a:chExt cx="4535103" cy="4524767"/>
          </a:xfrm>
        </p:grpSpPr>
        <p:pic>
          <p:nvPicPr>
            <p:cNvPr id="14" name="Graphic 13" descr="Speech with solid fill">
              <a:extLst>
                <a:ext uri="{FF2B5EF4-FFF2-40B4-BE49-F238E27FC236}">
                  <a16:creationId xmlns:a16="http://schemas.microsoft.com/office/drawing/2014/main" id="{DD950AEA-9A0E-FFB5-553C-1F051AC35E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10" y="836027"/>
              <a:ext cx="4535103" cy="4524767"/>
            </a:xfrm>
            <a:prstGeom prst="rect">
              <a:avLst/>
            </a:prstGeom>
          </p:spPr>
        </p:pic>
        <p:sp>
          <p:nvSpPr>
            <p:cNvPr id="15" name="TextBox 14">
              <a:extLst>
                <a:ext uri="{FF2B5EF4-FFF2-40B4-BE49-F238E27FC236}">
                  <a16:creationId xmlns:a16="http://schemas.microsoft.com/office/drawing/2014/main" id="{1B6FFA8C-9394-3034-A7B4-549DBA2BEDE6}"/>
                </a:ext>
              </a:extLst>
            </p:cNvPr>
            <p:cNvSpPr txBox="1"/>
            <p:nvPr/>
          </p:nvSpPr>
          <p:spPr>
            <a:xfrm>
              <a:off x="818600" y="1867439"/>
              <a:ext cx="2935705" cy="1815882"/>
            </a:xfrm>
            <a:prstGeom prst="rect">
              <a:avLst/>
            </a:prstGeom>
            <a:noFill/>
          </p:spPr>
          <p:txBody>
            <a:bodyPr wrap="square" rtlCol="0">
              <a:spAutoFit/>
            </a:bodyPr>
            <a:lstStyle/>
            <a:p>
              <a:pPr algn="ctr"/>
              <a:r>
                <a:rPr lang="en-US" sz="2800" dirty="0">
                  <a:solidFill>
                    <a:schemeClr val="bg1"/>
                  </a:solidFill>
                </a:rPr>
                <a:t>As long as we speak the same language, there’s no issue.</a:t>
              </a:r>
            </a:p>
          </p:txBody>
        </p:sp>
      </p:grpSp>
      <p:pic>
        <p:nvPicPr>
          <p:cNvPr id="3" name="Picture 2">
            <a:extLst>
              <a:ext uri="{FF2B5EF4-FFF2-40B4-BE49-F238E27FC236}">
                <a16:creationId xmlns:a16="http://schemas.microsoft.com/office/drawing/2014/main" id="{A532DEA2-6DB1-4132-9769-BCF15A76B45D}"/>
              </a:ext>
            </a:extLst>
          </p:cNvPr>
          <p:cNvPicPr>
            <a:picLocks noChangeAspect="1"/>
          </p:cNvPicPr>
          <p:nvPr/>
        </p:nvPicPr>
        <p:blipFill>
          <a:blip r:embed="rId5"/>
          <a:stretch>
            <a:fillRect/>
          </a:stretch>
        </p:blipFill>
        <p:spPr>
          <a:xfrm>
            <a:off x="433798" y="5651512"/>
            <a:ext cx="4781550" cy="819150"/>
          </a:xfrm>
          <a:prstGeom prst="rect">
            <a:avLst/>
          </a:prstGeom>
        </p:spPr>
      </p:pic>
      <p:sp>
        <p:nvSpPr>
          <p:cNvPr id="18" name="Speech Bubble: Rectangle with Corners Rounded 17">
            <a:extLst>
              <a:ext uri="{FF2B5EF4-FFF2-40B4-BE49-F238E27FC236}">
                <a16:creationId xmlns:a16="http://schemas.microsoft.com/office/drawing/2014/main" id="{387F92EB-D4ED-9D7E-F8F1-8F792FE920FD}"/>
              </a:ext>
            </a:extLst>
          </p:cNvPr>
          <p:cNvSpPr/>
          <p:nvPr/>
        </p:nvSpPr>
        <p:spPr>
          <a:xfrm>
            <a:off x="253587" y="1993581"/>
            <a:ext cx="3735403" cy="2747698"/>
          </a:xfrm>
          <a:prstGeom prst="wedgeRoundRectCallout">
            <a:avLst>
              <a:gd name="adj1" fmla="val 32560"/>
              <a:gd name="adj2" fmla="val 84755"/>
              <a:gd name="adj3" fmla="val 16667"/>
            </a:avLst>
          </a:prstGeom>
          <a:pattFill prst="pct9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F79DF252-396C-1B50-BC88-9A5CA8CFF8AB}"/>
              </a:ext>
            </a:extLst>
          </p:cNvPr>
          <p:cNvGrpSpPr/>
          <p:nvPr/>
        </p:nvGrpSpPr>
        <p:grpSpPr>
          <a:xfrm>
            <a:off x="-110841" y="1449631"/>
            <a:ext cx="4535103" cy="4524767"/>
            <a:chOff x="5183679" y="-1930197"/>
            <a:chExt cx="4535103" cy="4524767"/>
          </a:xfrm>
        </p:grpSpPr>
        <p:pic>
          <p:nvPicPr>
            <p:cNvPr id="7" name="Graphic 6" descr="Speech with solid fill">
              <a:extLst>
                <a:ext uri="{FF2B5EF4-FFF2-40B4-BE49-F238E27FC236}">
                  <a16:creationId xmlns:a16="http://schemas.microsoft.com/office/drawing/2014/main" id="{0DE4AB1B-CD6A-5E88-AE04-04632765D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3679" y="-1930197"/>
              <a:ext cx="4535103" cy="4524767"/>
            </a:xfrm>
            <a:prstGeom prst="rect">
              <a:avLst/>
            </a:prstGeom>
          </p:spPr>
        </p:pic>
        <p:sp>
          <p:nvSpPr>
            <p:cNvPr id="8" name="TextBox 7">
              <a:extLst>
                <a:ext uri="{FF2B5EF4-FFF2-40B4-BE49-F238E27FC236}">
                  <a16:creationId xmlns:a16="http://schemas.microsoft.com/office/drawing/2014/main" id="{9ABC3ADF-F07B-4AD9-1864-DFB769FA654F}"/>
                </a:ext>
              </a:extLst>
            </p:cNvPr>
            <p:cNvSpPr txBox="1"/>
            <p:nvPr/>
          </p:nvSpPr>
          <p:spPr>
            <a:xfrm>
              <a:off x="5856646" y="-1094573"/>
              <a:ext cx="2935705" cy="2246769"/>
            </a:xfrm>
            <a:prstGeom prst="rect">
              <a:avLst/>
            </a:prstGeom>
            <a:noFill/>
          </p:spPr>
          <p:txBody>
            <a:bodyPr wrap="square" rtlCol="0">
              <a:spAutoFit/>
            </a:bodyPr>
            <a:lstStyle/>
            <a:p>
              <a:pPr algn="ctr"/>
              <a:r>
                <a:rPr lang="en-US" sz="2800" dirty="0">
                  <a:solidFill>
                    <a:schemeClr val="bg1"/>
                  </a:solidFill>
                </a:rPr>
                <a:t>I’ve traveled a lot. I can deal with any culture without much thought.</a:t>
              </a:r>
            </a:p>
          </p:txBody>
        </p:sp>
      </p:grpSp>
      <p:sp>
        <p:nvSpPr>
          <p:cNvPr id="27" name="Text Placeholder 4">
            <a:extLst>
              <a:ext uri="{FF2B5EF4-FFF2-40B4-BE49-F238E27FC236}">
                <a16:creationId xmlns:a16="http://schemas.microsoft.com/office/drawing/2014/main" id="{0CAA3C10-3E7A-03F5-2DE0-050B4DF64844}"/>
              </a:ext>
            </a:extLst>
          </p:cNvPr>
          <p:cNvSpPr txBox="1">
            <a:spLocks/>
          </p:cNvSpPr>
          <p:nvPr/>
        </p:nvSpPr>
        <p:spPr>
          <a:xfrm>
            <a:off x="753980" y="986951"/>
            <a:ext cx="2682239" cy="5023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Missing Difference</a:t>
            </a:r>
            <a:endParaRPr lang="en-US" dirty="0"/>
          </a:p>
        </p:txBody>
      </p:sp>
    </p:spTree>
    <p:extLst>
      <p:ext uri="{BB962C8B-B14F-4D97-AF65-F5344CB8AC3E}">
        <p14:creationId xmlns:p14="http://schemas.microsoft.com/office/powerpoint/2010/main" val="29343388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0EDDE7E0-758E-6B2E-6522-A2489D4DA758}"/>
              </a:ext>
            </a:extLst>
          </p:cNvPr>
          <p:cNvSpPr/>
          <p:nvPr/>
        </p:nvSpPr>
        <p:spPr>
          <a:xfrm>
            <a:off x="4305260" y="1929007"/>
            <a:ext cx="3658440" cy="2658159"/>
          </a:xfrm>
          <a:prstGeom prst="wedgeRoundRectCallout">
            <a:avLst>
              <a:gd name="adj1" fmla="val 32560"/>
              <a:gd name="adj2" fmla="val 84755"/>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63FEF19-B21B-A532-E43D-D46F3A706388}"/>
              </a:ext>
            </a:extLst>
          </p:cNvPr>
          <p:cNvGrpSpPr/>
          <p:nvPr/>
        </p:nvGrpSpPr>
        <p:grpSpPr>
          <a:xfrm>
            <a:off x="3870685" y="1346281"/>
            <a:ext cx="4535103" cy="4524767"/>
            <a:chOff x="-172453" y="986951"/>
            <a:chExt cx="4535103" cy="4524767"/>
          </a:xfrm>
        </p:grpSpPr>
        <p:pic>
          <p:nvPicPr>
            <p:cNvPr id="11" name="Graphic 10" descr="Speech with solid fill">
              <a:extLst>
                <a:ext uri="{FF2B5EF4-FFF2-40B4-BE49-F238E27FC236}">
                  <a16:creationId xmlns:a16="http://schemas.microsoft.com/office/drawing/2014/main" id="{35DC9447-5914-6835-CE40-507CFF7FFD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453" y="986951"/>
              <a:ext cx="4535103" cy="4524767"/>
            </a:xfrm>
            <a:prstGeom prst="rect">
              <a:avLst/>
            </a:prstGeom>
          </p:spPr>
        </p:pic>
        <p:sp>
          <p:nvSpPr>
            <p:cNvPr id="12" name="TextBox 11">
              <a:extLst>
                <a:ext uri="{FF2B5EF4-FFF2-40B4-BE49-F238E27FC236}">
                  <a16:creationId xmlns:a16="http://schemas.microsoft.com/office/drawing/2014/main" id="{6F0E647E-DAC0-4F44-671B-83C9CE0BDD34}"/>
                </a:ext>
              </a:extLst>
            </p:cNvPr>
            <p:cNvSpPr txBox="1"/>
            <p:nvPr/>
          </p:nvSpPr>
          <p:spPr>
            <a:xfrm>
              <a:off x="612409" y="2303647"/>
              <a:ext cx="2935705" cy="954107"/>
            </a:xfrm>
            <a:prstGeom prst="rect">
              <a:avLst/>
            </a:prstGeom>
            <a:noFill/>
          </p:spPr>
          <p:txBody>
            <a:bodyPr wrap="square" rtlCol="0">
              <a:spAutoFit/>
            </a:bodyPr>
            <a:lstStyle/>
            <a:p>
              <a:pPr algn="ctr"/>
              <a:r>
                <a:rPr lang="en-US" sz="2800" dirty="0">
                  <a:solidFill>
                    <a:schemeClr val="bg1"/>
                  </a:solidFill>
                </a:rPr>
                <a:t>These people are sexist/racist/etc.</a:t>
              </a:r>
            </a:p>
          </p:txBody>
        </p:sp>
      </p:grpSp>
      <p:sp>
        <p:nvSpPr>
          <p:cNvPr id="2" name="Speech Bubble: Rectangle with Corners Rounded 1">
            <a:extLst>
              <a:ext uri="{FF2B5EF4-FFF2-40B4-BE49-F238E27FC236}">
                <a16:creationId xmlns:a16="http://schemas.microsoft.com/office/drawing/2014/main" id="{D6E1C4E5-5FE6-5BB8-B31B-62BEF48CC029}"/>
              </a:ext>
            </a:extLst>
          </p:cNvPr>
          <p:cNvSpPr/>
          <p:nvPr/>
        </p:nvSpPr>
        <p:spPr>
          <a:xfrm>
            <a:off x="241917" y="1892702"/>
            <a:ext cx="3678330" cy="2658159"/>
          </a:xfrm>
          <a:prstGeom prst="wedgeRoundRectCallout">
            <a:avLst>
              <a:gd name="adj1" fmla="val 32560"/>
              <a:gd name="adj2" fmla="val 84755"/>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F79DF252-396C-1B50-BC88-9A5CA8CFF8AB}"/>
              </a:ext>
            </a:extLst>
          </p:cNvPr>
          <p:cNvGrpSpPr/>
          <p:nvPr/>
        </p:nvGrpSpPr>
        <p:grpSpPr>
          <a:xfrm>
            <a:off x="-172453" y="1318585"/>
            <a:ext cx="4535103" cy="4524767"/>
            <a:chOff x="-172453" y="986951"/>
            <a:chExt cx="4535103" cy="4524767"/>
          </a:xfrm>
        </p:grpSpPr>
        <p:pic>
          <p:nvPicPr>
            <p:cNvPr id="7" name="Graphic 6" descr="Speech with solid fill">
              <a:extLst>
                <a:ext uri="{FF2B5EF4-FFF2-40B4-BE49-F238E27FC236}">
                  <a16:creationId xmlns:a16="http://schemas.microsoft.com/office/drawing/2014/main" id="{0DE4AB1B-CD6A-5E88-AE04-04632765D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453" y="986951"/>
              <a:ext cx="4535103" cy="4524767"/>
            </a:xfrm>
            <a:prstGeom prst="rect">
              <a:avLst/>
            </a:prstGeom>
          </p:spPr>
        </p:pic>
        <p:sp>
          <p:nvSpPr>
            <p:cNvPr id="8" name="TextBox 7">
              <a:extLst>
                <a:ext uri="{FF2B5EF4-FFF2-40B4-BE49-F238E27FC236}">
                  <a16:creationId xmlns:a16="http://schemas.microsoft.com/office/drawing/2014/main" id="{9ABC3ADF-F07B-4AD9-1864-DFB769FA654F}"/>
                </a:ext>
              </a:extLst>
            </p:cNvPr>
            <p:cNvSpPr txBox="1"/>
            <p:nvPr/>
          </p:nvSpPr>
          <p:spPr>
            <a:xfrm>
              <a:off x="627245" y="1946046"/>
              <a:ext cx="2935705" cy="1815882"/>
            </a:xfrm>
            <a:prstGeom prst="rect">
              <a:avLst/>
            </a:prstGeom>
            <a:noFill/>
          </p:spPr>
          <p:txBody>
            <a:bodyPr wrap="square" rtlCol="0">
              <a:spAutoFit/>
            </a:bodyPr>
            <a:lstStyle/>
            <a:p>
              <a:pPr algn="ctr"/>
              <a:r>
                <a:rPr lang="en-US" sz="2800" dirty="0">
                  <a:solidFill>
                    <a:schemeClr val="bg1"/>
                  </a:solidFill>
                </a:rPr>
                <a:t>Traveling abroad made me realize all I appreciate at home.</a:t>
              </a:r>
            </a:p>
          </p:txBody>
        </p:sp>
      </p:grpSp>
      <p:sp>
        <p:nvSpPr>
          <p:cNvPr id="6" name="Speech Bubble: Rectangle with Corners Rounded 5">
            <a:extLst>
              <a:ext uri="{FF2B5EF4-FFF2-40B4-BE49-F238E27FC236}">
                <a16:creationId xmlns:a16="http://schemas.microsoft.com/office/drawing/2014/main" id="{D36AE286-68C0-4858-7D8F-EA6749C316EA}"/>
              </a:ext>
            </a:extLst>
          </p:cNvPr>
          <p:cNvSpPr/>
          <p:nvPr/>
        </p:nvSpPr>
        <p:spPr>
          <a:xfrm>
            <a:off x="8348713" y="1929006"/>
            <a:ext cx="3658440" cy="2659877"/>
          </a:xfrm>
          <a:prstGeom prst="wedgeRoundRectCallout">
            <a:avLst>
              <a:gd name="adj1" fmla="val 32560"/>
              <a:gd name="adj2" fmla="val 84755"/>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9A6CBAD5-C8B3-5FA0-2E6E-510936863917}"/>
              </a:ext>
            </a:extLst>
          </p:cNvPr>
          <p:cNvGrpSpPr/>
          <p:nvPr/>
        </p:nvGrpSpPr>
        <p:grpSpPr>
          <a:xfrm>
            <a:off x="7934028" y="1346281"/>
            <a:ext cx="4535103" cy="4524767"/>
            <a:chOff x="-172453" y="986951"/>
            <a:chExt cx="4535103" cy="4524767"/>
          </a:xfrm>
        </p:grpSpPr>
        <p:pic>
          <p:nvPicPr>
            <p:cNvPr id="14" name="Graphic 13" descr="Speech with solid fill">
              <a:extLst>
                <a:ext uri="{FF2B5EF4-FFF2-40B4-BE49-F238E27FC236}">
                  <a16:creationId xmlns:a16="http://schemas.microsoft.com/office/drawing/2014/main" id="{DD950AEA-9A0E-FFB5-553C-1F051AC35E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453" y="986951"/>
              <a:ext cx="4535103" cy="4524767"/>
            </a:xfrm>
            <a:prstGeom prst="rect">
              <a:avLst/>
            </a:prstGeom>
          </p:spPr>
        </p:pic>
        <p:sp>
          <p:nvSpPr>
            <p:cNvPr id="15" name="TextBox 14">
              <a:extLst>
                <a:ext uri="{FF2B5EF4-FFF2-40B4-BE49-F238E27FC236}">
                  <a16:creationId xmlns:a16="http://schemas.microsoft.com/office/drawing/2014/main" id="{1B6FFA8C-9394-3034-A7B4-549DBA2BEDE6}"/>
                </a:ext>
              </a:extLst>
            </p:cNvPr>
            <p:cNvSpPr txBox="1"/>
            <p:nvPr/>
          </p:nvSpPr>
          <p:spPr>
            <a:xfrm>
              <a:off x="632137" y="2018363"/>
              <a:ext cx="2935705" cy="1815882"/>
            </a:xfrm>
            <a:prstGeom prst="rect">
              <a:avLst/>
            </a:prstGeom>
            <a:noFill/>
          </p:spPr>
          <p:txBody>
            <a:bodyPr wrap="square" rtlCol="0">
              <a:spAutoFit/>
            </a:bodyPr>
            <a:lstStyle/>
            <a:p>
              <a:pPr algn="ctr"/>
              <a:r>
                <a:rPr lang="en-US" sz="2800" dirty="0">
                  <a:solidFill>
                    <a:schemeClr val="bg1"/>
                  </a:solidFill>
                </a:rPr>
                <a:t>Forget my home culture, from now on, I want to be like them.</a:t>
              </a:r>
            </a:p>
          </p:txBody>
        </p:sp>
      </p:grpSp>
      <p:sp>
        <p:nvSpPr>
          <p:cNvPr id="4" name="Title 3">
            <a:extLst>
              <a:ext uri="{FF2B5EF4-FFF2-40B4-BE49-F238E27FC236}">
                <a16:creationId xmlns:a16="http://schemas.microsoft.com/office/drawing/2014/main" id="{1152C735-4A28-DBBA-E00D-168096FB4652}"/>
              </a:ext>
            </a:extLst>
          </p:cNvPr>
          <p:cNvSpPr>
            <a:spLocks noGrp="1"/>
          </p:cNvSpPr>
          <p:nvPr>
            <p:ph type="title"/>
          </p:nvPr>
        </p:nvSpPr>
        <p:spPr>
          <a:xfrm>
            <a:off x="158082" y="169697"/>
            <a:ext cx="10515600" cy="898708"/>
          </a:xfrm>
        </p:spPr>
        <p:txBody>
          <a:bodyPr>
            <a:normAutofit fontScale="90000"/>
          </a:bodyPr>
          <a:lstStyle/>
          <a:p>
            <a:r>
              <a:rPr lang="en-US" dirty="0"/>
              <a:t>Polarization</a:t>
            </a:r>
          </a:p>
        </p:txBody>
      </p:sp>
      <p:sp>
        <p:nvSpPr>
          <p:cNvPr id="5" name="Text Placeholder 4">
            <a:extLst>
              <a:ext uri="{FF2B5EF4-FFF2-40B4-BE49-F238E27FC236}">
                <a16:creationId xmlns:a16="http://schemas.microsoft.com/office/drawing/2014/main" id="{B3A6D77C-8D6E-4D43-9290-FEEB0DD61DD1}"/>
              </a:ext>
            </a:extLst>
          </p:cNvPr>
          <p:cNvSpPr>
            <a:spLocks noGrp="1"/>
          </p:cNvSpPr>
          <p:nvPr>
            <p:ph type="body" idx="1"/>
          </p:nvPr>
        </p:nvSpPr>
        <p:spPr>
          <a:xfrm>
            <a:off x="753980" y="986951"/>
            <a:ext cx="2682239" cy="502301"/>
          </a:xfrm>
        </p:spPr>
        <p:txBody>
          <a:bodyPr/>
          <a:lstStyle/>
          <a:p>
            <a:r>
              <a:rPr lang="en-US" dirty="0"/>
              <a:t>Judging Difference</a:t>
            </a:r>
          </a:p>
        </p:txBody>
      </p:sp>
      <p:pic>
        <p:nvPicPr>
          <p:cNvPr id="16" name="Picture 15">
            <a:extLst>
              <a:ext uri="{FF2B5EF4-FFF2-40B4-BE49-F238E27FC236}">
                <a16:creationId xmlns:a16="http://schemas.microsoft.com/office/drawing/2014/main" id="{729FB628-5EDF-31C6-4202-1047FD3F5773}"/>
              </a:ext>
            </a:extLst>
          </p:cNvPr>
          <p:cNvPicPr>
            <a:picLocks noChangeAspect="1"/>
          </p:cNvPicPr>
          <p:nvPr/>
        </p:nvPicPr>
        <p:blipFill>
          <a:blip r:embed="rId5"/>
          <a:stretch>
            <a:fillRect/>
          </a:stretch>
        </p:blipFill>
        <p:spPr>
          <a:xfrm>
            <a:off x="433798" y="5651512"/>
            <a:ext cx="4781550" cy="819150"/>
          </a:xfrm>
          <a:prstGeom prst="rect">
            <a:avLst/>
          </a:prstGeom>
        </p:spPr>
      </p:pic>
    </p:spTree>
    <p:extLst>
      <p:ext uri="{BB962C8B-B14F-4D97-AF65-F5344CB8AC3E}">
        <p14:creationId xmlns:p14="http://schemas.microsoft.com/office/powerpoint/2010/main" val="34062306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B2CBD906-14B5-A25D-8A39-9AED72954163}"/>
              </a:ext>
            </a:extLst>
          </p:cNvPr>
          <p:cNvSpPr/>
          <p:nvPr/>
        </p:nvSpPr>
        <p:spPr>
          <a:xfrm>
            <a:off x="4305260" y="1929007"/>
            <a:ext cx="3578652" cy="2658159"/>
          </a:xfrm>
          <a:prstGeom prst="wedgeRoundRectCallout">
            <a:avLst>
              <a:gd name="adj1" fmla="val 32560"/>
              <a:gd name="adj2" fmla="val 8475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peech Bubble: Rectangle with Corners Rounded 5">
            <a:extLst>
              <a:ext uri="{FF2B5EF4-FFF2-40B4-BE49-F238E27FC236}">
                <a16:creationId xmlns:a16="http://schemas.microsoft.com/office/drawing/2014/main" id="{7222E0A3-522F-05AD-6F17-8F65EBAD8393}"/>
              </a:ext>
            </a:extLst>
          </p:cNvPr>
          <p:cNvSpPr/>
          <p:nvPr/>
        </p:nvSpPr>
        <p:spPr>
          <a:xfrm>
            <a:off x="95771" y="1956554"/>
            <a:ext cx="3578652" cy="2658159"/>
          </a:xfrm>
          <a:prstGeom prst="wedgeRoundRectCallout">
            <a:avLst>
              <a:gd name="adj1" fmla="val 32560"/>
              <a:gd name="adj2" fmla="val 8475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peech Bubble: Rectangle with Corners Rounded 4">
            <a:extLst>
              <a:ext uri="{FF2B5EF4-FFF2-40B4-BE49-F238E27FC236}">
                <a16:creationId xmlns:a16="http://schemas.microsoft.com/office/drawing/2014/main" id="{1CF33D03-DAB2-4C2D-ADB0-4108C35FE6CE}"/>
              </a:ext>
            </a:extLst>
          </p:cNvPr>
          <p:cNvSpPr/>
          <p:nvPr/>
        </p:nvSpPr>
        <p:spPr>
          <a:xfrm>
            <a:off x="8465481" y="1956554"/>
            <a:ext cx="3578652" cy="2658159"/>
          </a:xfrm>
          <a:prstGeom prst="wedgeRoundRectCallout">
            <a:avLst>
              <a:gd name="adj1" fmla="val 32560"/>
              <a:gd name="adj2" fmla="val 8475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FF8CCAFF-69DA-93A0-4756-09D49627F2C4}"/>
              </a:ext>
            </a:extLst>
          </p:cNvPr>
          <p:cNvPicPr>
            <a:picLocks noChangeAspect="1"/>
          </p:cNvPicPr>
          <p:nvPr/>
        </p:nvPicPr>
        <p:blipFill>
          <a:blip r:embed="rId3"/>
          <a:stretch>
            <a:fillRect/>
          </a:stretch>
        </p:blipFill>
        <p:spPr>
          <a:xfrm>
            <a:off x="433798" y="5651512"/>
            <a:ext cx="4781550" cy="819150"/>
          </a:xfrm>
          <a:prstGeom prst="rect">
            <a:avLst/>
          </a:prstGeom>
        </p:spPr>
      </p:pic>
      <p:sp>
        <p:nvSpPr>
          <p:cNvPr id="18" name="Title 3">
            <a:extLst>
              <a:ext uri="{FF2B5EF4-FFF2-40B4-BE49-F238E27FC236}">
                <a16:creationId xmlns:a16="http://schemas.microsoft.com/office/drawing/2014/main" id="{162458F7-06B4-5FF3-378E-C5713D674F76}"/>
              </a:ext>
            </a:extLst>
          </p:cNvPr>
          <p:cNvSpPr>
            <a:spLocks noGrp="1"/>
          </p:cNvSpPr>
          <p:nvPr>
            <p:ph type="title"/>
          </p:nvPr>
        </p:nvSpPr>
        <p:spPr>
          <a:xfrm>
            <a:off x="158082" y="169697"/>
            <a:ext cx="10515600" cy="898708"/>
          </a:xfrm>
        </p:spPr>
        <p:txBody>
          <a:bodyPr>
            <a:normAutofit fontScale="90000"/>
          </a:bodyPr>
          <a:lstStyle/>
          <a:p>
            <a:r>
              <a:rPr lang="en-US" dirty="0"/>
              <a:t>Minimization</a:t>
            </a:r>
          </a:p>
        </p:txBody>
      </p:sp>
      <p:sp>
        <p:nvSpPr>
          <p:cNvPr id="20" name="Text Placeholder 4">
            <a:extLst>
              <a:ext uri="{FF2B5EF4-FFF2-40B4-BE49-F238E27FC236}">
                <a16:creationId xmlns:a16="http://schemas.microsoft.com/office/drawing/2014/main" id="{2E7D5AC6-39E4-48BF-193D-16D5B0299932}"/>
              </a:ext>
            </a:extLst>
          </p:cNvPr>
          <p:cNvSpPr txBox="1">
            <a:spLocks/>
          </p:cNvSpPr>
          <p:nvPr/>
        </p:nvSpPr>
        <p:spPr>
          <a:xfrm>
            <a:off x="753980" y="986951"/>
            <a:ext cx="3676763" cy="519632"/>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Deemphasizing Difference</a:t>
            </a:r>
            <a:endParaRPr lang="en-US" dirty="0"/>
          </a:p>
        </p:txBody>
      </p:sp>
      <p:pic>
        <p:nvPicPr>
          <p:cNvPr id="2" name="Graphic 1" descr="Speech with solid fill">
            <a:extLst>
              <a:ext uri="{FF2B5EF4-FFF2-40B4-BE49-F238E27FC236}">
                <a16:creationId xmlns:a16="http://schemas.microsoft.com/office/drawing/2014/main" id="{0E86DAFE-2CA1-1F12-DC5B-11DCBAF784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900" y="1355577"/>
            <a:ext cx="4535103" cy="4524767"/>
          </a:xfrm>
          <a:prstGeom prst="rect">
            <a:avLst/>
          </a:prstGeom>
        </p:spPr>
      </p:pic>
      <p:sp>
        <p:nvSpPr>
          <p:cNvPr id="3" name="TextBox 2">
            <a:extLst>
              <a:ext uri="{FF2B5EF4-FFF2-40B4-BE49-F238E27FC236}">
                <a16:creationId xmlns:a16="http://schemas.microsoft.com/office/drawing/2014/main" id="{339CC788-6F8E-388D-981A-3609458D1032}"/>
              </a:ext>
            </a:extLst>
          </p:cNvPr>
          <p:cNvSpPr txBox="1"/>
          <p:nvPr/>
        </p:nvSpPr>
        <p:spPr>
          <a:xfrm>
            <a:off x="433798" y="2323837"/>
            <a:ext cx="2935705" cy="1938992"/>
          </a:xfrm>
          <a:prstGeom prst="rect">
            <a:avLst/>
          </a:prstGeom>
          <a:noFill/>
        </p:spPr>
        <p:txBody>
          <a:bodyPr wrap="square" rtlCol="0">
            <a:spAutoFit/>
          </a:bodyPr>
          <a:lstStyle/>
          <a:p>
            <a:pPr algn="ctr"/>
            <a:r>
              <a:rPr lang="en-US" sz="2000" dirty="0">
                <a:solidFill>
                  <a:schemeClr val="bg1"/>
                </a:solidFill>
              </a:rPr>
              <a:t>I’ve found things in common with local students here. When it comes down</a:t>
            </a:r>
          </a:p>
          <a:p>
            <a:pPr algn="ctr"/>
            <a:r>
              <a:rPr lang="en-US" sz="2000" dirty="0">
                <a:solidFill>
                  <a:schemeClr val="bg1"/>
                </a:solidFill>
              </a:rPr>
              <a:t>to it, our values are universal.</a:t>
            </a:r>
          </a:p>
        </p:txBody>
      </p:sp>
      <p:grpSp>
        <p:nvGrpSpPr>
          <p:cNvPr id="16" name="Group 15">
            <a:extLst>
              <a:ext uri="{FF2B5EF4-FFF2-40B4-BE49-F238E27FC236}">
                <a16:creationId xmlns:a16="http://schemas.microsoft.com/office/drawing/2014/main" id="{04C64F2F-E5EB-FCE8-7676-A83AD6F79B46}"/>
              </a:ext>
            </a:extLst>
          </p:cNvPr>
          <p:cNvGrpSpPr/>
          <p:nvPr/>
        </p:nvGrpSpPr>
        <p:grpSpPr>
          <a:xfrm>
            <a:off x="3801714" y="1316664"/>
            <a:ext cx="4535103" cy="4524767"/>
            <a:chOff x="-172453" y="986951"/>
            <a:chExt cx="4535103" cy="4524767"/>
          </a:xfrm>
        </p:grpSpPr>
        <p:pic>
          <p:nvPicPr>
            <p:cNvPr id="17" name="Graphic 16" descr="Speech with solid fill">
              <a:extLst>
                <a:ext uri="{FF2B5EF4-FFF2-40B4-BE49-F238E27FC236}">
                  <a16:creationId xmlns:a16="http://schemas.microsoft.com/office/drawing/2014/main" id="{005778D1-3360-FD49-BA55-A8538D0E58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2453" y="986951"/>
              <a:ext cx="4535103" cy="4524767"/>
            </a:xfrm>
            <a:prstGeom prst="rect">
              <a:avLst/>
            </a:prstGeom>
          </p:spPr>
        </p:pic>
        <p:sp>
          <p:nvSpPr>
            <p:cNvPr id="19" name="TextBox 18">
              <a:extLst>
                <a:ext uri="{FF2B5EF4-FFF2-40B4-BE49-F238E27FC236}">
                  <a16:creationId xmlns:a16="http://schemas.microsoft.com/office/drawing/2014/main" id="{7F7D3D15-0009-FA5D-10D0-76D8E0D85ACE}"/>
                </a:ext>
              </a:extLst>
            </p:cNvPr>
            <p:cNvSpPr txBox="1"/>
            <p:nvPr/>
          </p:nvSpPr>
          <p:spPr>
            <a:xfrm>
              <a:off x="654270" y="2656831"/>
              <a:ext cx="2935705" cy="523220"/>
            </a:xfrm>
            <a:prstGeom prst="rect">
              <a:avLst/>
            </a:prstGeom>
            <a:noFill/>
          </p:spPr>
          <p:txBody>
            <a:bodyPr wrap="square" rtlCol="0">
              <a:spAutoFit/>
            </a:bodyPr>
            <a:lstStyle/>
            <a:p>
              <a:pPr algn="ctr"/>
              <a:r>
                <a:rPr lang="en-US" sz="2800" dirty="0">
                  <a:solidFill>
                    <a:schemeClr val="bg1"/>
                  </a:solidFill>
                </a:rPr>
                <a:t>I don’t see color.</a:t>
              </a:r>
            </a:p>
          </p:txBody>
        </p:sp>
      </p:grpSp>
      <p:grpSp>
        <p:nvGrpSpPr>
          <p:cNvPr id="21" name="Group 20">
            <a:extLst>
              <a:ext uri="{FF2B5EF4-FFF2-40B4-BE49-F238E27FC236}">
                <a16:creationId xmlns:a16="http://schemas.microsoft.com/office/drawing/2014/main" id="{2AA5D99D-C9D7-110A-F66F-3850F35FA579}"/>
              </a:ext>
            </a:extLst>
          </p:cNvPr>
          <p:cNvGrpSpPr/>
          <p:nvPr/>
        </p:nvGrpSpPr>
        <p:grpSpPr>
          <a:xfrm>
            <a:off x="8019969" y="1355576"/>
            <a:ext cx="4535103" cy="4524767"/>
            <a:chOff x="-172453" y="986951"/>
            <a:chExt cx="4535103" cy="4524767"/>
          </a:xfrm>
        </p:grpSpPr>
        <p:pic>
          <p:nvPicPr>
            <p:cNvPr id="23" name="Graphic 22" descr="Speech with solid fill">
              <a:extLst>
                <a:ext uri="{FF2B5EF4-FFF2-40B4-BE49-F238E27FC236}">
                  <a16:creationId xmlns:a16="http://schemas.microsoft.com/office/drawing/2014/main" id="{0E61BAF1-8543-7E5C-814F-C0C400F29A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2453" y="986951"/>
              <a:ext cx="4535103" cy="4524767"/>
            </a:xfrm>
            <a:prstGeom prst="rect">
              <a:avLst/>
            </a:prstGeom>
          </p:spPr>
        </p:pic>
        <p:sp>
          <p:nvSpPr>
            <p:cNvPr id="24" name="TextBox 23">
              <a:extLst>
                <a:ext uri="{FF2B5EF4-FFF2-40B4-BE49-F238E27FC236}">
                  <a16:creationId xmlns:a16="http://schemas.microsoft.com/office/drawing/2014/main" id="{26D5F754-C2C3-B464-2580-84548888D44A}"/>
                </a:ext>
              </a:extLst>
            </p:cNvPr>
            <p:cNvSpPr txBox="1"/>
            <p:nvPr/>
          </p:nvSpPr>
          <p:spPr>
            <a:xfrm>
              <a:off x="625323" y="2139025"/>
              <a:ext cx="2935705" cy="1384995"/>
            </a:xfrm>
            <a:prstGeom prst="rect">
              <a:avLst/>
            </a:prstGeom>
            <a:noFill/>
          </p:spPr>
          <p:txBody>
            <a:bodyPr wrap="square" rtlCol="0">
              <a:spAutoFit/>
            </a:bodyPr>
            <a:lstStyle/>
            <a:p>
              <a:pPr algn="ctr"/>
              <a:r>
                <a:rPr lang="en-US" sz="2800" dirty="0">
                  <a:solidFill>
                    <a:schemeClr val="bg1"/>
                  </a:solidFill>
                </a:rPr>
                <a:t>Our basic needs are the same world-wide.</a:t>
              </a:r>
            </a:p>
          </p:txBody>
        </p:sp>
      </p:grpSp>
    </p:spTree>
    <p:extLst>
      <p:ext uri="{BB962C8B-B14F-4D97-AF65-F5344CB8AC3E}">
        <p14:creationId xmlns:p14="http://schemas.microsoft.com/office/powerpoint/2010/main" val="19738589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peech Bubble: Rectangle with Corners Rounded 15">
            <a:extLst>
              <a:ext uri="{FF2B5EF4-FFF2-40B4-BE49-F238E27FC236}">
                <a16:creationId xmlns:a16="http://schemas.microsoft.com/office/drawing/2014/main" id="{90BAD20C-71E1-05ED-50C7-82289946B31B}"/>
              </a:ext>
            </a:extLst>
          </p:cNvPr>
          <p:cNvSpPr/>
          <p:nvPr/>
        </p:nvSpPr>
        <p:spPr>
          <a:xfrm>
            <a:off x="8191962" y="2087928"/>
            <a:ext cx="3578652" cy="2658159"/>
          </a:xfrm>
          <a:prstGeom prst="wedgeRoundRectCallout">
            <a:avLst>
              <a:gd name="adj1" fmla="val 32560"/>
              <a:gd name="adj2" fmla="val 84755"/>
              <a:gd name="adj3" fmla="val 16667"/>
            </a:avLst>
          </a:prstGeom>
          <a:solidFill>
            <a:srgbClr val="DAB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peech Bubble: Rectangle with Corners Rounded 2">
            <a:extLst>
              <a:ext uri="{FF2B5EF4-FFF2-40B4-BE49-F238E27FC236}">
                <a16:creationId xmlns:a16="http://schemas.microsoft.com/office/drawing/2014/main" id="{417DE58D-6A7E-8B2D-58E7-8337FB3A4E63}"/>
              </a:ext>
            </a:extLst>
          </p:cNvPr>
          <p:cNvSpPr/>
          <p:nvPr/>
        </p:nvSpPr>
        <p:spPr>
          <a:xfrm>
            <a:off x="4306674" y="2099920"/>
            <a:ext cx="3578652" cy="2658159"/>
          </a:xfrm>
          <a:prstGeom prst="wedgeRoundRectCallout">
            <a:avLst>
              <a:gd name="adj1" fmla="val 32560"/>
              <a:gd name="adj2" fmla="val 84755"/>
              <a:gd name="adj3" fmla="val 16667"/>
            </a:avLst>
          </a:prstGeom>
          <a:solidFill>
            <a:srgbClr val="DAB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peech Bubble: Rectangle with Corners Rounded 5">
            <a:extLst>
              <a:ext uri="{FF2B5EF4-FFF2-40B4-BE49-F238E27FC236}">
                <a16:creationId xmlns:a16="http://schemas.microsoft.com/office/drawing/2014/main" id="{B550FB53-706F-7568-0F6E-C19E30E79108}"/>
              </a:ext>
            </a:extLst>
          </p:cNvPr>
          <p:cNvSpPr/>
          <p:nvPr/>
        </p:nvSpPr>
        <p:spPr>
          <a:xfrm>
            <a:off x="421386" y="2099920"/>
            <a:ext cx="3578652" cy="2658159"/>
          </a:xfrm>
          <a:prstGeom prst="wedgeRoundRectCallout">
            <a:avLst>
              <a:gd name="adj1" fmla="val 32560"/>
              <a:gd name="adj2" fmla="val 84755"/>
              <a:gd name="adj3" fmla="val 16667"/>
            </a:avLst>
          </a:prstGeom>
          <a:solidFill>
            <a:srgbClr val="DAB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63FEF19-B21B-A532-E43D-D46F3A706388}"/>
              </a:ext>
            </a:extLst>
          </p:cNvPr>
          <p:cNvGrpSpPr/>
          <p:nvPr/>
        </p:nvGrpSpPr>
        <p:grpSpPr>
          <a:xfrm>
            <a:off x="3828448" y="1476065"/>
            <a:ext cx="4535103" cy="4524767"/>
            <a:chOff x="-172453" y="986951"/>
            <a:chExt cx="4535103" cy="4524767"/>
          </a:xfrm>
        </p:grpSpPr>
        <p:pic>
          <p:nvPicPr>
            <p:cNvPr id="11" name="Graphic 10" descr="Speech with solid fill">
              <a:extLst>
                <a:ext uri="{FF2B5EF4-FFF2-40B4-BE49-F238E27FC236}">
                  <a16:creationId xmlns:a16="http://schemas.microsoft.com/office/drawing/2014/main" id="{35DC9447-5914-6835-CE40-507CFF7FFD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453" y="986951"/>
              <a:ext cx="4535103" cy="4524767"/>
            </a:xfrm>
            <a:prstGeom prst="rect">
              <a:avLst/>
            </a:prstGeom>
          </p:spPr>
        </p:pic>
        <p:sp>
          <p:nvSpPr>
            <p:cNvPr id="12" name="TextBox 11">
              <a:extLst>
                <a:ext uri="{FF2B5EF4-FFF2-40B4-BE49-F238E27FC236}">
                  <a16:creationId xmlns:a16="http://schemas.microsoft.com/office/drawing/2014/main" id="{6F0E647E-DAC0-4F44-671B-83C9CE0BDD34}"/>
                </a:ext>
              </a:extLst>
            </p:cNvPr>
            <p:cNvSpPr txBox="1"/>
            <p:nvPr/>
          </p:nvSpPr>
          <p:spPr>
            <a:xfrm>
              <a:off x="612409" y="2020961"/>
              <a:ext cx="2935705" cy="1815882"/>
            </a:xfrm>
            <a:prstGeom prst="rect">
              <a:avLst/>
            </a:prstGeom>
            <a:noFill/>
          </p:spPr>
          <p:txBody>
            <a:bodyPr wrap="square" rtlCol="0">
              <a:spAutoFit/>
            </a:bodyPr>
            <a:lstStyle/>
            <a:p>
              <a:pPr algn="ctr"/>
              <a:r>
                <a:rPr lang="en-US" sz="2800" dirty="0">
                  <a:solidFill>
                    <a:schemeClr val="bg1"/>
                  </a:solidFill>
                </a:rPr>
                <a:t>Being around sameness all the time would be stale, boring.</a:t>
              </a:r>
            </a:p>
          </p:txBody>
        </p:sp>
      </p:grpSp>
      <p:sp>
        <p:nvSpPr>
          <p:cNvPr id="4" name="Title 3">
            <a:extLst>
              <a:ext uri="{FF2B5EF4-FFF2-40B4-BE49-F238E27FC236}">
                <a16:creationId xmlns:a16="http://schemas.microsoft.com/office/drawing/2014/main" id="{1152C735-4A28-DBBA-E00D-168096FB4652}"/>
              </a:ext>
            </a:extLst>
          </p:cNvPr>
          <p:cNvSpPr>
            <a:spLocks noGrp="1"/>
          </p:cNvSpPr>
          <p:nvPr>
            <p:ph type="title"/>
          </p:nvPr>
        </p:nvSpPr>
        <p:spPr>
          <a:xfrm>
            <a:off x="158082" y="169697"/>
            <a:ext cx="10515600" cy="898708"/>
          </a:xfrm>
        </p:spPr>
        <p:txBody>
          <a:bodyPr>
            <a:normAutofit fontScale="90000"/>
          </a:bodyPr>
          <a:lstStyle/>
          <a:p>
            <a:r>
              <a:rPr lang="en-US" dirty="0"/>
              <a:t>Acceptance</a:t>
            </a:r>
          </a:p>
        </p:txBody>
      </p:sp>
      <p:sp>
        <p:nvSpPr>
          <p:cNvPr id="5" name="Text Placeholder 4">
            <a:extLst>
              <a:ext uri="{FF2B5EF4-FFF2-40B4-BE49-F238E27FC236}">
                <a16:creationId xmlns:a16="http://schemas.microsoft.com/office/drawing/2014/main" id="{B3A6D77C-8D6E-4D43-9290-FEEB0DD61DD1}"/>
              </a:ext>
            </a:extLst>
          </p:cNvPr>
          <p:cNvSpPr>
            <a:spLocks noGrp="1"/>
          </p:cNvSpPr>
          <p:nvPr>
            <p:ph type="body" idx="1"/>
          </p:nvPr>
        </p:nvSpPr>
        <p:spPr>
          <a:xfrm>
            <a:off x="869779" y="1086466"/>
            <a:ext cx="4436329" cy="519632"/>
          </a:xfrm>
        </p:spPr>
        <p:txBody>
          <a:bodyPr>
            <a:normAutofit fontScale="92500"/>
          </a:bodyPr>
          <a:lstStyle/>
          <a:p>
            <a:r>
              <a:rPr lang="en-US" dirty="0"/>
              <a:t>Deeply Comprehending Difference</a:t>
            </a:r>
          </a:p>
        </p:txBody>
      </p:sp>
      <p:grpSp>
        <p:nvGrpSpPr>
          <p:cNvPr id="9" name="Group 8">
            <a:extLst>
              <a:ext uri="{FF2B5EF4-FFF2-40B4-BE49-F238E27FC236}">
                <a16:creationId xmlns:a16="http://schemas.microsoft.com/office/drawing/2014/main" id="{F79DF252-396C-1B50-BC88-9A5CA8CFF8AB}"/>
              </a:ext>
            </a:extLst>
          </p:cNvPr>
          <p:cNvGrpSpPr/>
          <p:nvPr/>
        </p:nvGrpSpPr>
        <p:grpSpPr>
          <a:xfrm>
            <a:off x="-38153" y="1541082"/>
            <a:ext cx="4535103" cy="4524767"/>
            <a:chOff x="-172453" y="986951"/>
            <a:chExt cx="4535103" cy="4524767"/>
          </a:xfrm>
        </p:grpSpPr>
        <p:pic>
          <p:nvPicPr>
            <p:cNvPr id="7" name="Graphic 6" descr="Speech with solid fill">
              <a:extLst>
                <a:ext uri="{FF2B5EF4-FFF2-40B4-BE49-F238E27FC236}">
                  <a16:creationId xmlns:a16="http://schemas.microsoft.com/office/drawing/2014/main" id="{0DE4AB1B-CD6A-5E88-AE04-04632765D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453" y="986951"/>
              <a:ext cx="4535103" cy="4524767"/>
            </a:xfrm>
            <a:prstGeom prst="rect">
              <a:avLst/>
            </a:prstGeom>
          </p:spPr>
        </p:pic>
        <p:sp>
          <p:nvSpPr>
            <p:cNvPr id="8" name="TextBox 7">
              <a:extLst>
                <a:ext uri="{FF2B5EF4-FFF2-40B4-BE49-F238E27FC236}">
                  <a16:creationId xmlns:a16="http://schemas.microsoft.com/office/drawing/2014/main" id="{9ABC3ADF-F07B-4AD9-1864-DFB769FA654F}"/>
                </a:ext>
              </a:extLst>
            </p:cNvPr>
            <p:cNvSpPr txBox="1"/>
            <p:nvPr/>
          </p:nvSpPr>
          <p:spPr>
            <a:xfrm>
              <a:off x="612409" y="1822575"/>
              <a:ext cx="2935705" cy="2246769"/>
            </a:xfrm>
            <a:prstGeom prst="rect">
              <a:avLst/>
            </a:prstGeom>
            <a:noFill/>
          </p:spPr>
          <p:txBody>
            <a:bodyPr wrap="square" rtlCol="0">
              <a:spAutoFit/>
            </a:bodyPr>
            <a:lstStyle/>
            <a:p>
              <a:pPr algn="ctr"/>
              <a:r>
                <a:rPr lang="en-US" sz="2000" dirty="0">
                  <a:solidFill>
                    <a:schemeClr val="bg1"/>
                  </a:solidFill>
                </a:rPr>
                <a:t>Knowing that people’s values differ, and that my culture gives me privilege, it</a:t>
              </a:r>
            </a:p>
            <a:p>
              <a:pPr algn="ctr"/>
              <a:r>
                <a:rPr lang="en-US" sz="2000" dirty="0">
                  <a:solidFill>
                    <a:schemeClr val="bg1"/>
                  </a:solidFill>
                </a:rPr>
                <a:t>can be confusing how to behave around those different than me.</a:t>
              </a:r>
            </a:p>
          </p:txBody>
        </p:sp>
      </p:grpSp>
      <p:grpSp>
        <p:nvGrpSpPr>
          <p:cNvPr id="13" name="Group 12">
            <a:extLst>
              <a:ext uri="{FF2B5EF4-FFF2-40B4-BE49-F238E27FC236}">
                <a16:creationId xmlns:a16="http://schemas.microsoft.com/office/drawing/2014/main" id="{9A6CBAD5-C8B3-5FA0-2E6E-510936863917}"/>
              </a:ext>
            </a:extLst>
          </p:cNvPr>
          <p:cNvGrpSpPr/>
          <p:nvPr/>
        </p:nvGrpSpPr>
        <p:grpSpPr>
          <a:xfrm>
            <a:off x="7713736" y="1476065"/>
            <a:ext cx="4535103" cy="4524767"/>
            <a:chOff x="-172453" y="986951"/>
            <a:chExt cx="4535103" cy="4524767"/>
          </a:xfrm>
        </p:grpSpPr>
        <p:pic>
          <p:nvPicPr>
            <p:cNvPr id="14" name="Graphic 13" descr="Speech with solid fill">
              <a:extLst>
                <a:ext uri="{FF2B5EF4-FFF2-40B4-BE49-F238E27FC236}">
                  <a16:creationId xmlns:a16="http://schemas.microsoft.com/office/drawing/2014/main" id="{DD950AEA-9A0E-FFB5-553C-1F051AC35E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453" y="986951"/>
              <a:ext cx="4535103" cy="4524767"/>
            </a:xfrm>
            <a:prstGeom prst="rect">
              <a:avLst/>
            </a:prstGeom>
          </p:spPr>
        </p:pic>
        <p:sp>
          <p:nvSpPr>
            <p:cNvPr id="15" name="TextBox 14">
              <a:extLst>
                <a:ext uri="{FF2B5EF4-FFF2-40B4-BE49-F238E27FC236}">
                  <a16:creationId xmlns:a16="http://schemas.microsoft.com/office/drawing/2014/main" id="{1B6FFA8C-9394-3034-A7B4-549DBA2BEDE6}"/>
                </a:ext>
              </a:extLst>
            </p:cNvPr>
            <p:cNvSpPr txBox="1"/>
            <p:nvPr/>
          </p:nvSpPr>
          <p:spPr>
            <a:xfrm>
              <a:off x="487683" y="1772142"/>
              <a:ext cx="3125072" cy="2308324"/>
            </a:xfrm>
            <a:prstGeom prst="rect">
              <a:avLst/>
            </a:prstGeom>
            <a:noFill/>
          </p:spPr>
          <p:txBody>
            <a:bodyPr wrap="square" rtlCol="0">
              <a:spAutoFit/>
            </a:bodyPr>
            <a:lstStyle/>
            <a:p>
              <a:pPr algn="ctr"/>
              <a:r>
                <a:rPr lang="en-US" sz="2400" dirty="0">
                  <a:solidFill>
                    <a:schemeClr val="bg1"/>
                  </a:solidFill>
                </a:rPr>
                <a:t>I know my host family &amp; I have had very different life experiences, but we are learning how to live together.</a:t>
              </a:r>
            </a:p>
          </p:txBody>
        </p:sp>
      </p:grpSp>
      <p:pic>
        <p:nvPicPr>
          <p:cNvPr id="17" name="Picture 16">
            <a:extLst>
              <a:ext uri="{FF2B5EF4-FFF2-40B4-BE49-F238E27FC236}">
                <a16:creationId xmlns:a16="http://schemas.microsoft.com/office/drawing/2014/main" id="{5737BF16-999A-36BE-E9CB-7FE8FB0CDB4A}"/>
              </a:ext>
            </a:extLst>
          </p:cNvPr>
          <p:cNvPicPr>
            <a:picLocks noChangeAspect="1"/>
          </p:cNvPicPr>
          <p:nvPr/>
        </p:nvPicPr>
        <p:blipFill>
          <a:blip r:embed="rId5"/>
          <a:stretch>
            <a:fillRect/>
          </a:stretch>
        </p:blipFill>
        <p:spPr>
          <a:xfrm>
            <a:off x="433798" y="5651512"/>
            <a:ext cx="4781550" cy="819150"/>
          </a:xfrm>
          <a:prstGeom prst="rect">
            <a:avLst/>
          </a:prstGeom>
        </p:spPr>
      </p:pic>
    </p:spTree>
    <p:extLst>
      <p:ext uri="{BB962C8B-B14F-4D97-AF65-F5344CB8AC3E}">
        <p14:creationId xmlns:p14="http://schemas.microsoft.com/office/powerpoint/2010/main" val="38776052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Custom 1">
      <a:dk1>
        <a:srgbClr val="000000"/>
      </a:dk1>
      <a:lt1>
        <a:sysClr val="window" lastClr="FFFFFF"/>
      </a:lt1>
      <a:dk2>
        <a:srgbClr val="555960"/>
      </a:dk2>
      <a:lt2>
        <a:srgbClr val="CFB991"/>
      </a:lt2>
      <a:accent1>
        <a:srgbClr val="8E6F3E"/>
      </a:accent1>
      <a:accent2>
        <a:srgbClr val="DAAA00"/>
      </a:accent2>
      <a:accent3>
        <a:srgbClr val="A5A5A5"/>
      </a:accent3>
      <a:accent4>
        <a:srgbClr val="FFC000"/>
      </a:accent4>
      <a:accent5>
        <a:srgbClr val="DDB945"/>
      </a:accent5>
      <a:accent6>
        <a:srgbClr val="EBD99F"/>
      </a:accent6>
      <a:hlink>
        <a:srgbClr val="6F727B"/>
      </a:hlink>
      <a:folHlink>
        <a:srgbClr val="9D9795"/>
      </a:folHlink>
    </a:clrScheme>
    <a:fontScheme name="Custom 2">
      <a:majorFont>
        <a:latin typeface="Acumin Pro Black"/>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1294</Words>
  <Application>Microsoft Office PowerPoint</Application>
  <PresentationFormat>Widescreen</PresentationFormat>
  <Paragraphs>147</Paragraphs>
  <Slides>19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Acumin Pro</vt:lpstr>
      <vt:lpstr>Acumin Pro Black</vt:lpstr>
      <vt:lpstr>Acumin Pro ExtraCondensed</vt:lpstr>
      <vt:lpstr>-apple-system</vt:lpstr>
      <vt:lpstr>Arial</vt:lpstr>
      <vt:lpstr>Calibri</vt:lpstr>
      <vt:lpstr>Poppins</vt:lpstr>
      <vt:lpstr>Office Theme</vt:lpstr>
      <vt:lpstr>PowerPoint Presentation</vt:lpstr>
      <vt:lpstr>PowerPoint Presentation</vt:lpstr>
      <vt:lpstr>PowerPoint Presentation</vt:lpstr>
      <vt:lpstr>PowerPoint Presentation</vt:lpstr>
      <vt:lpstr>PowerPoint Presentation</vt:lpstr>
      <vt:lpstr>Denial</vt:lpstr>
      <vt:lpstr>Polarization</vt:lpstr>
      <vt:lpstr>Minimization</vt:lpstr>
      <vt:lpstr>Acceptance</vt:lpstr>
      <vt:lpstr>Adaptation</vt:lpstr>
      <vt:lpstr>Kahoot Questions</vt:lpstr>
      <vt:lpstr>PowerPoint Presentation</vt:lpstr>
      <vt:lpstr>Mindsets</vt:lpstr>
      <vt:lpstr>Gay-Rights Movement Ventures Beyond Urban America</vt:lpstr>
      <vt:lpstr>Intercultural Development Orientations Classification Card Game</vt:lpstr>
      <vt:lpstr>Other resources in the IDC collection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Benson, Annette K</dc:creator>
  <cp:lastModifiedBy>Benson, Annette K</cp:lastModifiedBy>
  <cp:revision>33</cp:revision>
  <dcterms:created xsi:type="dcterms:W3CDTF">2022-10-26T15:32:40Z</dcterms:created>
  <dcterms:modified xsi:type="dcterms:W3CDTF">2022-11-15T21:54:14Z</dcterms:modified>
</cp:coreProperties>
</file>