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61" r:id="rId2"/>
  </p:sldMasterIdLst>
  <p:notesMasterIdLst>
    <p:notesMasterId r:id="rId35"/>
  </p:notesMasterIdLst>
  <p:sldIdLst>
    <p:sldId id="257" r:id="rId3"/>
    <p:sldId id="263" r:id="rId4"/>
    <p:sldId id="283" r:id="rId5"/>
    <p:sldId id="544" r:id="rId6"/>
    <p:sldId id="526" r:id="rId7"/>
    <p:sldId id="533" r:id="rId8"/>
    <p:sldId id="411" r:id="rId9"/>
    <p:sldId id="337" r:id="rId10"/>
    <p:sldId id="373" r:id="rId11"/>
    <p:sldId id="527" r:id="rId12"/>
    <p:sldId id="341" r:id="rId13"/>
    <p:sldId id="528" r:id="rId14"/>
    <p:sldId id="529" r:id="rId15"/>
    <p:sldId id="545" r:id="rId16"/>
    <p:sldId id="335" r:id="rId17"/>
    <p:sldId id="548" r:id="rId18"/>
    <p:sldId id="534" r:id="rId19"/>
    <p:sldId id="538" r:id="rId20"/>
    <p:sldId id="550" r:id="rId21"/>
    <p:sldId id="540" r:id="rId22"/>
    <p:sldId id="543" r:id="rId23"/>
    <p:sldId id="542" r:id="rId24"/>
    <p:sldId id="539" r:id="rId25"/>
    <p:sldId id="541" r:id="rId26"/>
    <p:sldId id="535" r:id="rId27"/>
    <p:sldId id="340" r:id="rId28"/>
    <p:sldId id="547" r:id="rId29"/>
    <p:sldId id="549" r:id="rId30"/>
    <p:sldId id="546" r:id="rId31"/>
    <p:sldId id="536" r:id="rId32"/>
    <p:sldId id="460" r:id="rId33"/>
    <p:sldId id="33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hl, Aletha D" initials="SAD" lastIdx="1" clrIdx="0">
    <p:extLst>
      <p:ext uri="{19B8F6BF-5375-455C-9EA6-DF929625EA0E}">
        <p15:presenceInfo xmlns:p15="http://schemas.microsoft.com/office/powerpoint/2012/main" userId="S-1-5-21-2147685005-3481175987-295382041-1681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CEBF42-42BC-4281-8BE6-6533F63470EF}" v="1730" dt="2023-05-06T17:14:02.9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25" autoAdjust="0"/>
    <p:restoredTop sz="69636" autoAdjust="0"/>
  </p:normalViewPr>
  <p:slideViewPr>
    <p:cSldViewPr snapToGrid="0">
      <p:cViewPr varScale="1">
        <p:scale>
          <a:sx n="79" d="100"/>
          <a:sy n="79" d="100"/>
        </p:scale>
        <p:origin x="103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374D28-4BF9-44BC-81A0-8D38DA8BEA7D}" type="datetimeFigureOut">
              <a:t>8/25/2023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56552A-2D94-4690-857D-B1C6224F49EC}" type="slidenum">
              <a:t>‹#›</a:t>
            </a:fld>
            <a:endParaRPr lang="en-US"/>
          </a:p>
        </p:txBody>
      </p:sp>
    </p:spTree>
    <p:extLst>
      <p:ext uri="{BB962C8B-B14F-4D97-AF65-F5344CB8AC3E}">
        <p14:creationId xmlns:p14="http://schemas.microsoft.com/office/powerpoint/2010/main" val="3191010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aacu.org/sites/default/files/files/LEAP/2015employerstudentsurvey.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doi.org/10.1016/j.ece.2020.05.003"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doi.org/10.1016/j.ece.2020.05.003"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journals-sagepub-com.ezproxy.lib.purdue.edu/doi/full/10.1177/10464964211044813"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37C63BD6-9A76-3E42-9DF3-1D28BC75B5C8}" type="slidenum">
              <a:rPr lang="en-US" smtClean="0"/>
              <a:t>1</a:t>
            </a:fld>
            <a:endParaRPr lang="en-US"/>
          </a:p>
        </p:txBody>
      </p:sp>
    </p:spTree>
    <p:extLst>
      <p:ext uri="{BB962C8B-B14F-4D97-AF65-F5344CB8AC3E}">
        <p14:creationId xmlns:p14="http://schemas.microsoft.com/office/powerpoint/2010/main" val="3785089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get more granular about intercultural competence, it helps to look at specific models. </a:t>
            </a:r>
          </a:p>
          <a:p>
            <a:endParaRPr lang="en-US" dirty="0"/>
          </a:p>
          <a:p>
            <a:r>
              <a:rPr lang="en-US" dirty="0"/>
              <a:t>This is the developmental model, which focuses on particular stages or orientations in which individuals are located along a continuum between a monocultural mindset and an intercultural mindset. You might think of these stages as degrees of intercultural competence. I’m aware that here at ECU you plan to use the IDI, which measures where an individual is on this Intercultural Development Continuum. </a:t>
            </a:r>
          </a:p>
          <a:p>
            <a:endParaRPr lang="en-US" dirty="0"/>
          </a:p>
          <a:p>
            <a:r>
              <a:rPr lang="en-US" dirty="0"/>
              <a:t>If you work with the IDI, I encourage you to read about the Pendulum Model, which is based on research that suggests there are magnets that pull us to focus more on commonalities or more on differences depending on our context and events in our lives. We know from research in Study Abroad, for example, that students who encounter too much challenge in adapting tend to regress on the continuum.  </a:t>
            </a:r>
          </a:p>
          <a:p>
            <a:endParaRPr lang="en-US" dirty="0"/>
          </a:p>
        </p:txBody>
      </p:sp>
      <p:sp>
        <p:nvSpPr>
          <p:cNvPr id="4" name="Slide Number Placeholder 3"/>
          <p:cNvSpPr>
            <a:spLocks noGrp="1"/>
          </p:cNvSpPr>
          <p:nvPr>
            <p:ph type="sldNum" sz="quarter" idx="5"/>
          </p:nvPr>
        </p:nvSpPr>
        <p:spPr/>
        <p:txBody>
          <a:bodyPr/>
          <a:lstStyle/>
          <a:p>
            <a:fld id="{D556552A-2D94-4690-857D-B1C6224F49EC}" type="slidenum">
              <a:rPr lang="en-US" smtClean="0"/>
              <a:t>10</a:t>
            </a:fld>
            <a:endParaRPr lang="en-US"/>
          </a:p>
        </p:txBody>
      </p:sp>
    </p:spTree>
    <p:extLst>
      <p:ext uri="{BB962C8B-B14F-4D97-AF65-F5344CB8AC3E}">
        <p14:creationId xmlns:p14="http://schemas.microsoft.com/office/powerpoint/2010/main" val="3192187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AAC&amp;U IKC VALUE </a:t>
            </a:r>
            <a:r>
              <a:rPr lang="en-US" dirty="0" err="1">
                <a:cs typeface="Calibri"/>
              </a:rPr>
              <a:t>rubic</a:t>
            </a:r>
            <a:r>
              <a:rPr lang="en-US" dirty="0">
                <a:cs typeface="Calibri"/>
              </a:rPr>
              <a:t> is a key place to go for breaking down intercultural competence into specific domains or components. This rubric is one of about 16 that were developed as tools for establishing learning outcomes and assessing learning in undergraduate education. </a:t>
            </a:r>
          </a:p>
          <a:p>
            <a:endParaRPr lang="en-US" dirty="0">
              <a:cs typeface="Calibri"/>
            </a:endParaRPr>
          </a:p>
          <a:p>
            <a:r>
              <a:rPr lang="en-US" dirty="0">
                <a:cs typeface="Calibri"/>
              </a:rPr>
              <a:t>I only show you the Capstone level on this slide, but on the lefthand side, the rubric’s organization by knowledge, skills, and attitudes is clear. </a:t>
            </a:r>
          </a:p>
          <a:p>
            <a:endParaRPr lang="en-US" dirty="0">
              <a:cs typeface="Calibri"/>
            </a:endParaRPr>
          </a:p>
          <a:p>
            <a:r>
              <a:rPr lang="en-US" dirty="0">
                <a:cs typeface="Calibri"/>
              </a:rPr>
              <a:t>Both the Intercultural Development Continuum and this rubric are grounded in the Developmental Model of Intercultural Sensitivity, which supports the argument that the two can be reasonably integrated – that is, that you can think of the increasing levels of the rubric as indicative of movement toward an intercultural mindset. (Bennett,1993, Wickenhauser, 2021)</a:t>
            </a:r>
          </a:p>
          <a:p>
            <a:endParaRPr lang="en-US" dirty="0">
              <a:cs typeface="Calibri"/>
            </a:endParaRPr>
          </a:p>
          <a:p>
            <a:r>
              <a:rPr lang="en-US" dirty="0">
                <a:cs typeface="Calibri"/>
              </a:rPr>
              <a:t>I will admit that I find this rubric to lack some components of intercultural competence. For example, there is no explicit reference to positionality in the sense of an individual’s access to power. Nor is there reference to managing emotions or emotional resilience.</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DengXian Light" panose="020B0503020204020204" pitchFamily="2" charset="-122"/>
                <a:cs typeface="Times New Roman" panose="02020603050405020304" pitchFamily="18" charset="0"/>
              </a:rPr>
              <a:t>[Bennett, M. J. (1993). Towards </a:t>
            </a:r>
            <a:r>
              <a:rPr lang="en-US" sz="1800" dirty="0" err="1">
                <a:effectLst/>
                <a:latin typeface="Times New Roman" panose="02020603050405020304" pitchFamily="18" charset="0"/>
                <a:ea typeface="DengXian Light" panose="020B0503020204020204" pitchFamily="2" charset="-122"/>
                <a:cs typeface="Times New Roman" panose="02020603050405020304" pitchFamily="18" charset="0"/>
              </a:rPr>
              <a:t>ethnorelativism</a:t>
            </a:r>
            <a:r>
              <a:rPr lang="en-US" sz="1800" dirty="0">
                <a:effectLst/>
                <a:latin typeface="Times New Roman" panose="02020603050405020304" pitchFamily="18" charset="0"/>
                <a:ea typeface="DengXian Light" panose="020B0503020204020204" pitchFamily="2" charset="-122"/>
                <a:cs typeface="Times New Roman" panose="02020603050405020304" pitchFamily="18" charset="0"/>
              </a:rPr>
              <a:t>: A developmental model of intercultural sensitivity. In R. M. Paige (Ed.),</a:t>
            </a:r>
            <a:r>
              <a:rPr lang="en-US" sz="1800" i="1" dirty="0">
                <a:effectLst/>
                <a:latin typeface="Times New Roman" panose="02020603050405020304" pitchFamily="18" charset="0"/>
                <a:ea typeface="DengXian Light" panose="020B0503020204020204" pitchFamily="2" charset="-122"/>
                <a:cs typeface="Times New Roman" panose="02020603050405020304" pitchFamily="18" charset="0"/>
              </a:rPr>
              <a:t> Education for the intercultural experience</a:t>
            </a:r>
            <a:r>
              <a:rPr lang="en-US" sz="1800" dirty="0">
                <a:effectLst/>
                <a:latin typeface="Times New Roman" panose="02020603050405020304" pitchFamily="18" charset="0"/>
                <a:ea typeface="DengXian Light" panose="020B0503020204020204" pitchFamily="2" charset="-122"/>
                <a:cs typeface="Times New Roman" panose="02020603050405020304" pitchFamily="18" charset="0"/>
              </a:rPr>
              <a:t> (pp. 22-71). Yarmouth, ME: Intercultural Press.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400" spc="-50" dirty="0">
                <a:effectLst/>
                <a:latin typeface="Times New Roman" panose="02020603050405020304" pitchFamily="18" charset="0"/>
                <a:ea typeface="Times New Roman" panose="02020603050405020304" pitchFamily="18" charset="0"/>
                <a:cs typeface="Times New Roman" panose="02020603050405020304" pitchFamily="18" charset="0"/>
              </a:rPr>
              <a:t>Wickenhauser, J. L. (2021). </a:t>
            </a:r>
            <a:r>
              <a:rPr lang="en-US" sz="1800" i="1" kern="1400" spc="-50" dirty="0">
                <a:effectLst/>
                <a:latin typeface="Times New Roman" panose="02020603050405020304" pitchFamily="18" charset="0"/>
                <a:ea typeface="Times New Roman" panose="02020603050405020304" pitchFamily="18" charset="0"/>
                <a:cs typeface="Times New Roman" panose="02020603050405020304" pitchFamily="18" charset="0"/>
              </a:rPr>
              <a:t>Development of intercultural competence through embedded course curriculum. </a:t>
            </a:r>
            <a:r>
              <a:rPr lang="en-US" sz="1800" kern="1400" spc="-50" dirty="0">
                <a:effectLst/>
                <a:latin typeface="Times New Roman" panose="02020603050405020304" pitchFamily="18" charset="0"/>
                <a:ea typeface="Times New Roman" panose="02020603050405020304" pitchFamily="18" charset="0"/>
                <a:cs typeface="Times New Roman" panose="02020603050405020304" pitchFamily="18" charset="0"/>
              </a:rPr>
              <a:t>Purdue University Graduate School. Thesis. https://doi.org/10.25394/PGS.14515134.v1]</a:t>
            </a:r>
            <a:endParaRPr lang="en-US" sz="1800" kern="1400" spc="-50" dirty="0">
              <a:effectLst/>
              <a:latin typeface="Times New Roman" panose="02020603050405020304" pitchFamily="18" charset="0"/>
              <a:ea typeface="DengXian Light"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7C63BD6-9A76-3E42-9DF3-1D28BC75B5C8}" type="slidenum">
              <a:rPr lang="en-US" smtClean="0"/>
              <a:t>11</a:t>
            </a:fld>
            <a:endParaRPr lang="en-US"/>
          </a:p>
        </p:txBody>
      </p:sp>
    </p:spTree>
    <p:extLst>
      <p:ext uri="{BB962C8B-B14F-4D97-AF65-F5344CB8AC3E}">
        <p14:creationId xmlns:p14="http://schemas.microsoft.com/office/powerpoint/2010/main" val="942217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reasons, I also turn to Sorrells’ Intercultural Praxis Model. This model is designed to demonstrate that intercultural interactions entail a cyclical process with no single entry point. Rather there six points of entry – inquiry, framing, positioning, dialogue, reflection, and action – which also serve as guides for navigating across differences. </a:t>
            </a:r>
          </a:p>
          <a:p>
            <a:endParaRPr lang="en-US" dirty="0"/>
          </a:p>
          <a:p>
            <a:r>
              <a:rPr lang="en-US" dirty="0"/>
              <a:t>There are intersections with the domains on the Intercultural Knowledge and Competence Rubric, e.g., inquiry involves curiosity and reflection points to cultural self-awareness. </a:t>
            </a:r>
          </a:p>
          <a:p>
            <a:endParaRPr lang="en-US" dirty="0"/>
          </a:p>
          <a:p>
            <a:r>
              <a:rPr lang="en-US" dirty="0"/>
              <a:t>This model bridges knowledge, skills, and attitudes focused on the individual with the systems and institutions in which individuals participate. </a:t>
            </a:r>
          </a:p>
          <a:p>
            <a:endParaRPr lang="en-US" dirty="0"/>
          </a:p>
          <a:p>
            <a:r>
              <a:rPr lang="en-US" dirty="0"/>
              <a:t>Under Positioning, for example, is the idea of that socially constructed categories of difference position us in terms of power. Reflection includes the capacity to view ourselves as agents of change, and Action entails challenging stereotypes, prejudice and systemic inequities. </a:t>
            </a:r>
          </a:p>
          <a:p>
            <a:endParaRPr lang="en-US" dirty="0"/>
          </a:p>
          <a:p>
            <a:r>
              <a:rPr lang="en-US" dirty="0"/>
              <a:t>I find this model less user-friendly than a rubric for assessing learning, but it can be used to help students understand the complex process of intercultural engagement and it can also leveraged for descriptions of goals and learning outcomes.</a:t>
            </a:r>
          </a:p>
          <a:p>
            <a:endParaRPr lang="en-US" dirty="0"/>
          </a:p>
          <a:p>
            <a:endParaRPr lang="en-US" dirty="0"/>
          </a:p>
          <a:p>
            <a:r>
              <a:rPr lang="en-US" dirty="0"/>
              <a:t>https://www.cbglcollab.org/identity-diversity-equity-and-inclusion-in-a-global-context</a:t>
            </a:r>
          </a:p>
        </p:txBody>
      </p:sp>
      <p:sp>
        <p:nvSpPr>
          <p:cNvPr id="4" name="Slide Number Placeholder 3"/>
          <p:cNvSpPr>
            <a:spLocks noGrp="1"/>
          </p:cNvSpPr>
          <p:nvPr>
            <p:ph type="sldNum" sz="quarter" idx="5"/>
          </p:nvPr>
        </p:nvSpPr>
        <p:spPr/>
        <p:txBody>
          <a:bodyPr/>
          <a:lstStyle/>
          <a:p>
            <a:fld id="{D556552A-2D94-4690-857D-B1C6224F49EC}" type="slidenum">
              <a:rPr lang="en-US" smtClean="0"/>
              <a:t>12</a:t>
            </a:fld>
            <a:endParaRPr lang="en-US"/>
          </a:p>
        </p:txBody>
      </p:sp>
    </p:spTree>
    <p:extLst>
      <p:ext uri="{BB962C8B-B14F-4D97-AF65-F5344CB8AC3E}">
        <p14:creationId xmlns:p14="http://schemas.microsoft.com/office/powerpoint/2010/main" val="3559082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don’t want to overwhelm you with models, but I’d like to point out a few others – all </a:t>
            </a:r>
            <a:r>
              <a:rPr lang="en-US" dirty="0" err="1"/>
              <a:t>hotlinked</a:t>
            </a:r>
            <a:r>
              <a:rPr lang="en-US" dirty="0"/>
              <a:t> if you’d like my slides. </a:t>
            </a:r>
          </a:p>
          <a:p>
            <a:endParaRPr lang="en-US" dirty="0"/>
          </a:p>
          <a:p>
            <a:r>
              <a:rPr lang="en-US" dirty="0"/>
              <a:t>The Champlain College Diversity, Equity, and Inclusion Rubric is the sole rubric of which I’m aware that explicitly targets student learning in the areas of its title. I have drawn on it for its category of “Systems, Institutions, Resources” which again gets at understanding power structures as part of intercultural competence.</a:t>
            </a:r>
          </a:p>
          <a:p>
            <a:endParaRPr lang="en-US" dirty="0"/>
          </a:p>
          <a:p>
            <a:r>
              <a:rPr lang="en-US" dirty="0"/>
              <a:t>The Social Justice Standards spell out exactly what students will be able to do under various categories and although designed for K-12 learning, are be readily applicable at the college level. </a:t>
            </a:r>
          </a:p>
          <a:p>
            <a:endParaRPr lang="en-US" dirty="0"/>
          </a:p>
          <a:p>
            <a:r>
              <a:rPr lang="en-US" dirty="0"/>
              <a:t>The Rubric for Cultural Diversity from Hawaii draws on Native Hawaiian language and concepts and is applied in the Hawaiian public education system. </a:t>
            </a:r>
          </a:p>
          <a:p>
            <a:endParaRPr lang="en-US" dirty="0"/>
          </a:p>
          <a:p>
            <a:r>
              <a:rPr lang="en-US" dirty="0"/>
              <a:t>The Intercultural Effectiveness Scale is actually a proprietary instrument like the IDI, but it includes a measure for the category of hardiness, defined as a combination of regarding others positively and being emotionally resilient. </a:t>
            </a:r>
          </a:p>
          <a:p>
            <a:endParaRPr lang="en-US" dirty="0"/>
          </a:p>
          <a:p>
            <a:r>
              <a:rPr lang="en-US" dirty="0"/>
              <a:t>And speaking of rubrics, the AAC&amp;U has other rubrics whose outcomes intersect with those of intercultural learning, in particular Global Learning, Civic Engagement, and Teamwork. </a:t>
            </a:r>
          </a:p>
        </p:txBody>
      </p:sp>
      <p:sp>
        <p:nvSpPr>
          <p:cNvPr id="4" name="Slide Number Placeholder 3"/>
          <p:cNvSpPr>
            <a:spLocks noGrp="1"/>
          </p:cNvSpPr>
          <p:nvPr>
            <p:ph type="sldNum" sz="quarter" idx="5"/>
          </p:nvPr>
        </p:nvSpPr>
        <p:spPr/>
        <p:txBody>
          <a:bodyPr/>
          <a:lstStyle/>
          <a:p>
            <a:fld id="{D556552A-2D94-4690-857D-B1C6224F49EC}" type="slidenum">
              <a:rPr lang="en-US" smtClean="0"/>
              <a:t>13</a:t>
            </a:fld>
            <a:endParaRPr lang="en-US"/>
          </a:p>
        </p:txBody>
      </p:sp>
    </p:spTree>
    <p:extLst>
      <p:ext uri="{BB962C8B-B14F-4D97-AF65-F5344CB8AC3E}">
        <p14:creationId xmlns:p14="http://schemas.microsoft.com/office/powerpoint/2010/main" val="3580640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Models and frameworks can help us design student learning.</a:t>
            </a:r>
          </a:p>
          <a:p>
            <a:endParaRPr lang="en-US" dirty="0"/>
          </a:p>
          <a:p>
            <a:r>
              <a:rPr lang="en-US" dirty="0"/>
              <a:t>This includes choosing include outcomes that are relevant for your learning context and planning not just content but also how content will be processed. </a:t>
            </a:r>
          </a:p>
          <a:p>
            <a:endParaRPr lang="en-US" dirty="0"/>
          </a:p>
          <a:p>
            <a:r>
              <a:rPr lang="en-US" dirty="0"/>
              <a:t>For example, it’s important to set up a learning environment in which multiple perspectives are validated, where co-construction of meaning takes place, where affective responses are supported, where you guide learners in their reflection and recognize that not everyone needs to leave with the same learning. </a:t>
            </a:r>
          </a:p>
          <a:p>
            <a:endParaRPr lang="en-US" dirty="0"/>
          </a:p>
          <a:p>
            <a:r>
              <a:rPr lang="en-US" dirty="0"/>
              <a:t>Research conducted by a PhD student at Purdue suggests that an instructor’s orientation on the IDC may affect students’ intercultural development as well. (Horane </a:t>
            </a:r>
            <a:r>
              <a:rPr lang="en-US" dirty="0" err="1"/>
              <a:t>Diatta</a:t>
            </a:r>
            <a:r>
              <a:rPr lang="en-US" dirty="0"/>
              <a:t> Holgate) It’s helpful to reflect on your own intercultural development. </a:t>
            </a:r>
          </a:p>
        </p:txBody>
      </p:sp>
      <p:sp>
        <p:nvSpPr>
          <p:cNvPr id="4" name="Slide Number Placeholder 3"/>
          <p:cNvSpPr>
            <a:spLocks noGrp="1"/>
          </p:cNvSpPr>
          <p:nvPr>
            <p:ph type="sldNum" sz="quarter" idx="5"/>
          </p:nvPr>
        </p:nvSpPr>
        <p:spPr/>
        <p:txBody>
          <a:bodyPr/>
          <a:lstStyle/>
          <a:p>
            <a:fld id="{D556552A-2D94-4690-857D-B1C6224F49EC}" type="slidenum">
              <a:rPr lang="en-US" smtClean="0"/>
              <a:t>14</a:t>
            </a:fld>
            <a:endParaRPr lang="en-US"/>
          </a:p>
        </p:txBody>
      </p:sp>
    </p:spTree>
    <p:extLst>
      <p:ext uri="{BB962C8B-B14F-4D97-AF65-F5344CB8AC3E}">
        <p14:creationId xmlns:p14="http://schemas.microsoft.com/office/powerpoint/2010/main" val="4151798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 skipped assessment in talking about learning design but will say a word about it here.</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One challenge with assessing intercultural competence is that there aren’t many quick, direct quantitative measures. But there are still myriad ways to assess it, and I’m happy to go down that path with you in conversation later. </a:t>
            </a:r>
          </a:p>
          <a:p>
            <a:endParaRPr lang="en-US" dirty="0">
              <a:cs typeface="Calibri"/>
            </a:endParaRPr>
          </a:p>
          <a:p>
            <a:r>
              <a:rPr lang="en-US" dirty="0">
                <a:cs typeface="Calibri"/>
              </a:rPr>
              <a:t>The first question to answer in assessing intercultural learning is for whom you are doing the assessment. That will shift your answer to subsequent questions. </a:t>
            </a:r>
          </a:p>
          <a:p>
            <a:endParaRPr lang="en-US" dirty="0">
              <a:cs typeface="Calibri"/>
            </a:endParaRPr>
          </a:p>
        </p:txBody>
      </p:sp>
      <p:sp>
        <p:nvSpPr>
          <p:cNvPr id="4" name="Slide Number Placeholder 3"/>
          <p:cNvSpPr>
            <a:spLocks noGrp="1"/>
          </p:cNvSpPr>
          <p:nvPr>
            <p:ph type="sldNum" sz="quarter" idx="5"/>
          </p:nvPr>
        </p:nvSpPr>
        <p:spPr/>
        <p:txBody>
          <a:bodyPr/>
          <a:lstStyle/>
          <a:p>
            <a:fld id="{37C63BD6-9A76-3E42-9DF3-1D28BC75B5C8}" type="slidenum">
              <a:rPr lang="en-US" smtClean="0"/>
              <a:t>15</a:t>
            </a:fld>
            <a:endParaRPr lang="en-US"/>
          </a:p>
        </p:txBody>
      </p:sp>
    </p:spTree>
    <p:extLst>
      <p:ext uri="{BB962C8B-B14F-4D97-AF65-F5344CB8AC3E}">
        <p14:creationId xmlns:p14="http://schemas.microsoft.com/office/powerpoint/2010/main" val="2239354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lift for embedding intercultural learning in programs does not always have to be heavy. There are areas where I suspect attitudes, skills, and knowledge relevant to intercultural competence can be intentionally leveraged in new ways. This list is not meant to be exhaustive but to give you some ideas of where to begin.</a:t>
            </a:r>
          </a:p>
        </p:txBody>
      </p:sp>
      <p:sp>
        <p:nvSpPr>
          <p:cNvPr id="4" name="Slide Number Placeholder 3"/>
          <p:cNvSpPr>
            <a:spLocks noGrp="1"/>
          </p:cNvSpPr>
          <p:nvPr>
            <p:ph type="sldNum" sz="quarter" idx="5"/>
          </p:nvPr>
        </p:nvSpPr>
        <p:spPr/>
        <p:txBody>
          <a:bodyPr/>
          <a:lstStyle/>
          <a:p>
            <a:fld id="{D556552A-2D94-4690-857D-B1C6224F49EC}" type="slidenum">
              <a:rPr lang="en-US" smtClean="0"/>
              <a:t>16</a:t>
            </a:fld>
            <a:endParaRPr lang="en-US"/>
          </a:p>
        </p:txBody>
      </p:sp>
    </p:spTree>
    <p:extLst>
      <p:ext uri="{BB962C8B-B14F-4D97-AF65-F5344CB8AC3E}">
        <p14:creationId xmlns:p14="http://schemas.microsoft.com/office/powerpoint/2010/main" val="90826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to shift the focus to what is at the heart of this talk: what students gain from intercultural learning, and what this can mean for an institution and for the future. </a:t>
            </a:r>
          </a:p>
          <a:p>
            <a:endParaRPr lang="en-US" dirty="0"/>
          </a:p>
          <a:p>
            <a:r>
              <a:rPr lang="en-US" dirty="0"/>
              <a:t>To do that, I’ll first share a number of quotes from students. Most are excerpts from written reflections that followed specific intercultural learning activities. One is from a study abroad journal, and one from an email.</a:t>
            </a:r>
          </a:p>
          <a:p>
            <a:endParaRPr lang="en-US" dirty="0"/>
          </a:p>
          <a:p>
            <a:r>
              <a:rPr lang="en-US" dirty="0"/>
              <a:t>After every 2-3 quotes, I’m going to ask you: What are students taking away, and why is this important? Feel free to just call out your ideas.</a:t>
            </a:r>
          </a:p>
        </p:txBody>
      </p:sp>
      <p:sp>
        <p:nvSpPr>
          <p:cNvPr id="4" name="Slide Number Placeholder 3"/>
          <p:cNvSpPr>
            <a:spLocks noGrp="1"/>
          </p:cNvSpPr>
          <p:nvPr>
            <p:ph type="sldNum" sz="quarter" idx="5"/>
          </p:nvPr>
        </p:nvSpPr>
        <p:spPr/>
        <p:txBody>
          <a:bodyPr/>
          <a:lstStyle/>
          <a:p>
            <a:fld id="{D556552A-2D94-4690-857D-B1C6224F49EC}" type="slidenum">
              <a:rPr lang="en-US" smtClean="0"/>
              <a:t>17</a:t>
            </a:fld>
            <a:endParaRPr lang="en-US"/>
          </a:p>
        </p:txBody>
      </p:sp>
    </p:spTree>
    <p:extLst>
      <p:ext uri="{BB962C8B-B14F-4D97-AF65-F5344CB8AC3E}">
        <p14:creationId xmlns:p14="http://schemas.microsoft.com/office/powerpoint/2010/main" val="1695755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56552A-2D94-4690-857D-B1C6224F49EC}" type="slidenum">
              <a:rPr lang="en-US" smtClean="0"/>
              <a:t>18</a:t>
            </a:fld>
            <a:endParaRPr lang="en-US"/>
          </a:p>
        </p:txBody>
      </p:sp>
    </p:spTree>
    <p:extLst>
      <p:ext uri="{BB962C8B-B14F-4D97-AF65-F5344CB8AC3E}">
        <p14:creationId xmlns:p14="http://schemas.microsoft.com/office/powerpoint/2010/main" val="732463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56552A-2D94-4690-857D-B1C6224F49EC}" type="slidenum">
              <a:rPr lang="en-US" smtClean="0"/>
              <a:t>21</a:t>
            </a:fld>
            <a:endParaRPr lang="en-US"/>
          </a:p>
        </p:txBody>
      </p:sp>
    </p:spTree>
    <p:extLst>
      <p:ext uri="{BB962C8B-B14F-4D97-AF65-F5344CB8AC3E}">
        <p14:creationId xmlns:p14="http://schemas.microsoft.com/office/powerpoint/2010/main" val="2800525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 have to start with Kudos to all of you involved with the QEP. Your statement that the QEP was established to help increase the intercultural competence of students is spot on. </a:t>
            </a:r>
          </a:p>
          <a:p>
            <a:endParaRPr lang="en-US" dirty="0">
              <a:cs typeface="Calibri"/>
            </a:endParaRPr>
          </a:p>
          <a:p>
            <a:r>
              <a:rPr lang="en-US" dirty="0">
                <a:cs typeface="Calibri"/>
              </a:rPr>
              <a:t>I hope you will document and assess your efforts all along the way and share what you learn with other institutions. This work is exciting, and I feel privileged to be a small part of it. </a:t>
            </a:r>
            <a:endParaRPr lang="en-US" dirty="0"/>
          </a:p>
        </p:txBody>
      </p:sp>
      <p:sp>
        <p:nvSpPr>
          <p:cNvPr id="4" name="Slide Number Placeholder 3"/>
          <p:cNvSpPr>
            <a:spLocks noGrp="1"/>
          </p:cNvSpPr>
          <p:nvPr>
            <p:ph type="sldNum" sz="quarter" idx="5"/>
          </p:nvPr>
        </p:nvSpPr>
        <p:spPr/>
        <p:txBody>
          <a:bodyPr/>
          <a:lstStyle/>
          <a:p>
            <a:fld id="{37C63BD6-9A76-3E42-9DF3-1D28BC75B5C8}" type="slidenum">
              <a:rPr lang="en-US" smtClean="0"/>
              <a:t>2</a:t>
            </a:fld>
            <a:endParaRPr lang="en-US"/>
          </a:p>
        </p:txBody>
      </p:sp>
    </p:spTree>
    <p:extLst>
      <p:ext uri="{BB962C8B-B14F-4D97-AF65-F5344CB8AC3E}">
        <p14:creationId xmlns:p14="http://schemas.microsoft.com/office/powerpoint/2010/main" val="2250814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56552A-2D94-4690-857D-B1C6224F49EC}" type="slidenum">
              <a:rPr lang="en-US" smtClean="0"/>
              <a:t>24</a:t>
            </a:fld>
            <a:endParaRPr lang="en-US"/>
          </a:p>
        </p:txBody>
      </p:sp>
    </p:spTree>
    <p:extLst>
      <p:ext uri="{BB962C8B-B14F-4D97-AF65-F5344CB8AC3E}">
        <p14:creationId xmlns:p14="http://schemas.microsoft.com/office/powerpoint/2010/main" val="1499546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a:t>
            </a:r>
            <a:r>
              <a:rPr lang="en-US" dirty="0">
                <a:cs typeface="Calibri" panose="020F0502020204030204"/>
              </a:rPr>
              <a:t>I’d like to tie the outcomes of intercultural learning explicitly to the title of my talk.</a:t>
            </a:r>
            <a:endParaRPr lang="en-US" dirty="0"/>
          </a:p>
        </p:txBody>
      </p:sp>
      <p:sp>
        <p:nvSpPr>
          <p:cNvPr id="4" name="Slide Number Placeholder 3"/>
          <p:cNvSpPr>
            <a:spLocks noGrp="1"/>
          </p:cNvSpPr>
          <p:nvPr>
            <p:ph type="sldNum" sz="quarter" idx="5"/>
          </p:nvPr>
        </p:nvSpPr>
        <p:spPr/>
        <p:txBody>
          <a:bodyPr/>
          <a:lstStyle/>
          <a:p>
            <a:fld id="{D556552A-2D94-4690-857D-B1C6224F49EC}" type="slidenum">
              <a:rPr lang="en-US" smtClean="0"/>
              <a:t>25</a:t>
            </a:fld>
            <a:endParaRPr lang="en-US"/>
          </a:p>
        </p:txBody>
      </p:sp>
    </p:spTree>
    <p:extLst>
      <p:ext uri="{BB962C8B-B14F-4D97-AF65-F5344CB8AC3E}">
        <p14:creationId xmlns:p14="http://schemas.microsoft.com/office/powerpoint/2010/main" val="1637829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333333"/>
                </a:solidFill>
                <a:effectLst/>
              </a:rPr>
              <a:t>I titled this talk “Beyond the Global Cliches: Intercultural Learning for Equity and Inclusion” because for about 25 years now I’ve heard the refrain, “In our increasingly globalized world.” We’re already there, and we’ve been there! It’s more important to look at how constant global restructuring creates specific inequities and work to address those. I’d like to see that cliché put to bed.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333333"/>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333333"/>
                </a:solidFill>
                <a:effectLst/>
              </a:rPr>
              <a:t>More intercultural research articles than I care to count appeal to global workforce preparation as the raison </a:t>
            </a:r>
            <a:r>
              <a:rPr lang="en-US" sz="1200" b="0" i="0" dirty="0" err="1">
                <a:solidFill>
                  <a:srgbClr val="333333"/>
                </a:solidFill>
                <a:effectLst/>
              </a:rPr>
              <a:t>d’etre</a:t>
            </a:r>
            <a:r>
              <a:rPr lang="en-US" sz="1200" b="0" i="0" dirty="0">
                <a:solidFill>
                  <a:srgbClr val="333333"/>
                </a:solidFill>
                <a:effectLst/>
              </a:rPr>
              <a:t> for including intercultural competence in a college education. Employers confirm that idea: 96% agree that “all college students should have educational experiences that teach them how to solve problems with people whose views are different from their own,” yet only 18% say that college graduates are well prepared for working with people from different backgrounds.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333333"/>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333333"/>
                </a:solidFill>
                <a:effectLst/>
              </a:rPr>
              <a:t>National and international professional and accrediting bodies such as the National Academies, ABET (engineering), and the AACSB (business) also call for versions of intercultural competence, and the next Modern Language Association includes intercultural competence as a topic in its innovation room.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333333"/>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333333"/>
                </a:solidFill>
                <a:effectLst/>
              </a:rPr>
              <a:t>I don’t argue with the importance of intercultural competence for workforce preparation, but I would like to make the case that there are other outcomes that deserve attention too.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333333"/>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333333"/>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333333"/>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333333"/>
                </a:solidFill>
                <a:effectLst/>
              </a:rPr>
              <a:t>Hart Research Associates. (2015). </a:t>
            </a:r>
            <a:r>
              <a:rPr lang="en-US" sz="1200" b="0" i="1" dirty="0">
                <a:solidFill>
                  <a:srgbClr val="333333"/>
                </a:solidFill>
                <a:effectLst/>
              </a:rPr>
              <a:t>Falling short? College learning and career success</a:t>
            </a:r>
            <a:r>
              <a:rPr lang="en-US" sz="1200" b="0" i="0" dirty="0">
                <a:solidFill>
                  <a:srgbClr val="333333"/>
                </a:solidFill>
                <a:effectLst/>
              </a:rPr>
              <a:t> (White paper). Retrieved from </a:t>
            </a:r>
            <a:r>
              <a:rPr lang="en-US" sz="1200" b="0" i="0" u="sng" dirty="0">
                <a:solidFill>
                  <a:srgbClr val="006ACC"/>
                </a:solidFill>
                <a:effectLst/>
                <a:hlinkClick r:id="rId3"/>
              </a:rPr>
              <a:t>https://www.aacu.org/sites/default/files/files/LEAP/2015employerstudentsurvey.pdf</a:t>
            </a:r>
            <a:endParaRPr lang="en-US" dirty="0"/>
          </a:p>
          <a:p>
            <a:endParaRPr lang="en-US" dirty="0"/>
          </a:p>
          <a:p>
            <a:r>
              <a:rPr lang="en-US" dirty="0"/>
              <a:t>National Academies of Sciences, Engineering, and Medicine. 2017. Supporting Students’ College Success: The Role of Assessment of Intrapersonal and Interpersonal Competencies. Washington, DC: The National Academies Press. </a:t>
            </a:r>
            <a:r>
              <a:rPr lang="en-US" b="0" i="0" dirty="0">
                <a:effectLst/>
                <a:latin typeface="Arial" panose="020B0604020202020204" pitchFamily="34" charset="0"/>
              </a:rPr>
              <a:t>https://doi.org/10.17226/24697. P. 186</a:t>
            </a:r>
          </a:p>
          <a:p>
            <a:endParaRPr lang="en-US" b="0" i="0" dirty="0">
              <a:effectLst/>
              <a:latin typeface="Arial" panose="020B0604020202020204" pitchFamily="34" charset="0"/>
            </a:endParaRPr>
          </a:p>
          <a:p>
            <a:pPr marL="0" marR="0">
              <a:spcBef>
                <a:spcPts val="0"/>
              </a:spcBef>
              <a:spcAft>
                <a:spcPts val="800"/>
              </a:spcAft>
            </a:pPr>
            <a:r>
              <a:rPr lang="en-US" sz="1200" dirty="0" err="1">
                <a:effectLst/>
                <a:ea typeface="Calibri" panose="020F0502020204030204" pitchFamily="34" charset="0"/>
                <a:cs typeface="Times New Roman" panose="02020603050405020304" pitchFamily="18" charset="0"/>
              </a:rPr>
              <a:t>Babitsch</a:t>
            </a:r>
            <a:r>
              <a:rPr lang="en-US" sz="1200" dirty="0">
                <a:effectLst/>
                <a:ea typeface="Calibri" panose="020F0502020204030204" pitchFamily="34" charset="0"/>
                <a:cs typeface="Times New Roman" panose="02020603050405020304" pitchFamily="18" charset="0"/>
              </a:rPr>
              <a:t>, B., </a:t>
            </a:r>
            <a:r>
              <a:rPr lang="en-US" sz="1200" dirty="0" err="1">
                <a:effectLst/>
                <a:ea typeface="Calibri" panose="020F0502020204030204" pitchFamily="34" charset="0"/>
                <a:cs typeface="Times New Roman" panose="02020603050405020304" pitchFamily="18" charset="0"/>
              </a:rPr>
              <a:t>Bretz</a:t>
            </a:r>
            <a:r>
              <a:rPr lang="en-US" sz="1200" dirty="0">
                <a:effectLst/>
                <a:ea typeface="Calibri" panose="020F0502020204030204" pitchFamily="34" charset="0"/>
                <a:cs typeface="Times New Roman" panose="02020603050405020304" pitchFamily="18" charset="0"/>
              </a:rPr>
              <a:t>, L., </a:t>
            </a:r>
            <a:r>
              <a:rPr lang="en-US" sz="1200" dirty="0" err="1">
                <a:effectLst/>
                <a:ea typeface="Calibri" panose="020F0502020204030204" pitchFamily="34" charset="0"/>
                <a:cs typeface="Times New Roman" panose="02020603050405020304" pitchFamily="18" charset="0"/>
              </a:rPr>
              <a:t>Mansholt</a:t>
            </a:r>
            <a:r>
              <a:rPr lang="en-US" sz="1200" dirty="0">
                <a:effectLst/>
                <a:ea typeface="Calibri" panose="020F0502020204030204" pitchFamily="34" charset="0"/>
                <a:cs typeface="Times New Roman" panose="02020603050405020304" pitchFamily="18" charset="0"/>
              </a:rPr>
              <a:t>, H., &amp; </a:t>
            </a:r>
            <a:r>
              <a:rPr lang="en-US" sz="1200" dirty="0" err="1">
                <a:effectLst/>
                <a:ea typeface="Calibri" panose="020F0502020204030204" pitchFamily="34" charset="0"/>
                <a:cs typeface="Times New Roman" panose="02020603050405020304" pitchFamily="18" charset="0"/>
              </a:rPr>
              <a:t>Götz</a:t>
            </a:r>
            <a:r>
              <a:rPr lang="en-US" sz="1200" dirty="0">
                <a:effectLst/>
                <a:ea typeface="Calibri" panose="020F0502020204030204" pitchFamily="34" charset="0"/>
                <a:cs typeface="Times New Roman" panose="02020603050405020304" pitchFamily="18" charset="0"/>
              </a:rPr>
              <a:t>, N.-A. (2020). The relevance of cultural diversity on safety culture: a CIRS data analysis to identify problem areas and competency requirements of professionals in healthcare institutions. GMS Journal for Medical Education, 37(2), Doc14–Doc14. https://doi.org/10.3205/zma001307</a:t>
            </a:r>
          </a:p>
          <a:p>
            <a:pPr marL="0" marR="0">
              <a:spcBef>
                <a:spcPts val="0"/>
              </a:spcBef>
              <a:spcAft>
                <a:spcPts val="800"/>
              </a:spcAft>
            </a:pPr>
            <a:endParaRPr lang="en-US" sz="1200" dirty="0">
              <a:effectLst/>
              <a:ea typeface="Calibri" panose="020F0502020204030204" pitchFamily="34" charset="0"/>
              <a:cs typeface="Times New Roman" panose="02020603050405020304" pitchFamily="18" charset="0"/>
            </a:endParaRPr>
          </a:p>
          <a:p>
            <a:pPr marL="0" marR="0">
              <a:spcBef>
                <a:spcPts val="0"/>
              </a:spcBef>
              <a:spcAft>
                <a:spcPts val="800"/>
              </a:spcAft>
            </a:pPr>
            <a:r>
              <a:rPr lang="en-US" sz="1200" dirty="0">
                <a:effectLst/>
                <a:ea typeface="Calibri" panose="020F0502020204030204" pitchFamily="34" charset="0"/>
                <a:cs typeface="Times New Roman" panose="02020603050405020304" pitchFamily="18" charset="0"/>
              </a:rPr>
              <a:t>Minshew, L. M., Lee, D., White, C. Y., McClurg, M., &amp; McLaughlin, J. E. (2021). Development of a Cultural Intelligence Framework in Pharmacy Education. </a:t>
            </a:r>
            <a:r>
              <a:rPr lang="en-US" sz="1200" i="1" dirty="0">
                <a:effectLst/>
                <a:ea typeface="Calibri" panose="020F0502020204030204" pitchFamily="34" charset="0"/>
                <a:cs typeface="Times New Roman" panose="02020603050405020304" pitchFamily="18" charset="0"/>
              </a:rPr>
              <a:t>American Journal of Pharmaceutical Education</a:t>
            </a:r>
            <a:r>
              <a:rPr lang="en-US" sz="1200" dirty="0">
                <a:effectLst/>
                <a:ea typeface="Calibri" panose="020F0502020204030204" pitchFamily="34" charset="0"/>
                <a:cs typeface="Times New Roman" panose="02020603050405020304" pitchFamily="18" charset="0"/>
              </a:rPr>
              <a:t>, </a:t>
            </a:r>
            <a:r>
              <a:rPr lang="en-US" sz="1200" i="1" dirty="0">
                <a:effectLst/>
                <a:ea typeface="Calibri" panose="020F0502020204030204" pitchFamily="34" charset="0"/>
                <a:cs typeface="Times New Roman" panose="02020603050405020304" pitchFamily="18" charset="0"/>
              </a:rPr>
              <a:t>85</a:t>
            </a:r>
            <a:r>
              <a:rPr lang="en-US" sz="1200" dirty="0">
                <a:effectLst/>
                <a:ea typeface="Calibri" panose="020F0502020204030204" pitchFamily="34" charset="0"/>
                <a:cs typeface="Times New Roman" panose="02020603050405020304" pitchFamily="18" charset="0"/>
              </a:rPr>
              <a:t>(9), 8580–8949. https://doi.org/10.5688/ajpe8580 </a:t>
            </a:r>
          </a:p>
          <a:p>
            <a:pPr marL="0" marR="0">
              <a:spcBef>
                <a:spcPts val="0"/>
              </a:spcBef>
              <a:spcAft>
                <a:spcPts val="800"/>
              </a:spcAft>
            </a:pPr>
            <a:endParaRPr lang="en-US" sz="1200" dirty="0">
              <a:effectLst/>
              <a:ea typeface="Calibri" panose="020F0502020204030204" pitchFamily="34" charset="0"/>
              <a:cs typeface="Times New Roman" panose="02020603050405020304" pitchFamily="18" charset="0"/>
            </a:endParaRPr>
          </a:p>
          <a:p>
            <a:pPr marL="0" marR="0">
              <a:spcBef>
                <a:spcPts val="0"/>
              </a:spcBef>
              <a:spcAft>
                <a:spcPts val="800"/>
              </a:spcAft>
            </a:pPr>
            <a:r>
              <a:rPr lang="en-US" sz="1200" dirty="0">
                <a:effectLst/>
                <a:ea typeface="Calibri" panose="020F0502020204030204" pitchFamily="34" charset="0"/>
                <a:cs typeface="Times New Roman" panose="02020603050405020304" pitchFamily="18" charset="0"/>
              </a:rPr>
              <a:t>ABET Engineering Accreditation Commission (2021). 2022-2023 </a:t>
            </a:r>
            <a:r>
              <a:rPr lang="en-US" sz="1200" dirty="0" err="1">
                <a:effectLst/>
                <a:ea typeface="Calibri" panose="020F0502020204030204" pitchFamily="34" charset="0"/>
                <a:cs typeface="Times New Roman" panose="02020603050405020304" pitchFamily="18" charset="0"/>
              </a:rPr>
              <a:t>Creiteria</a:t>
            </a:r>
            <a:r>
              <a:rPr lang="en-US" sz="1200" dirty="0">
                <a:effectLst/>
                <a:ea typeface="Calibri" panose="020F0502020204030204" pitchFamily="34" charset="0"/>
                <a:cs typeface="Times New Roman" panose="02020603050405020304" pitchFamily="18" charset="0"/>
              </a:rPr>
              <a:t> for Accrediting Engineering Programs. https://www.abet.org/wp-content/uploads/2022/01/2022-23-EAC-Criteria.pdf. Pp. 8-9.</a:t>
            </a:r>
          </a:p>
          <a:p>
            <a:pPr marL="0" marR="0">
              <a:spcBef>
                <a:spcPts val="0"/>
              </a:spcBef>
              <a:spcAft>
                <a:spcPts val="800"/>
              </a:spcAft>
            </a:pPr>
            <a:endParaRPr lang="en-US" sz="1200" dirty="0">
              <a:effectLst/>
              <a:ea typeface="Calibri" panose="020F0502020204030204" pitchFamily="34" charset="0"/>
              <a:cs typeface="Times New Roman" panose="02020603050405020304" pitchFamily="18" charset="0"/>
            </a:endParaRPr>
          </a:p>
          <a:p>
            <a:pPr marL="0" marR="0">
              <a:spcBef>
                <a:spcPts val="0"/>
              </a:spcBef>
              <a:spcAft>
                <a:spcPts val="800"/>
              </a:spcAft>
            </a:pPr>
            <a:r>
              <a:rPr lang="en-US" sz="1200" dirty="0">
                <a:effectLst/>
                <a:ea typeface="Calibri" panose="020F0502020204030204" pitchFamily="34" charset="0"/>
                <a:cs typeface="Times New Roman" panose="02020603050405020304" pitchFamily="18" charset="0"/>
              </a:rPr>
              <a:t>AACSB. (2020). 2020 Guiding Principles and Standards for Business Accreditation. https://www.aacsb.edu/-/media/documents/accreditation/2020-aacsb-business-accreditation-standards-jul-1-2022.pdf?rev=b40ee40b26a14d4185c504d00bade58f&amp;hash=9B649E9B8413DFD660C6C2AFAAD10429. Pp. 18-19.</a:t>
            </a:r>
          </a:p>
          <a:p>
            <a:pPr marL="0" marR="0">
              <a:spcBef>
                <a:spcPts val="0"/>
              </a:spcBef>
              <a:spcAft>
                <a:spcPts val="800"/>
              </a:spcAft>
            </a:pPr>
            <a:endParaRPr lang="en-US" sz="1200" dirty="0">
              <a:effectLst/>
              <a:ea typeface="Calibri" panose="020F0502020204030204" pitchFamily="34" charset="0"/>
              <a:cs typeface="Times New Roman" panose="02020603050405020304" pitchFamily="18" charset="0"/>
            </a:endParaRPr>
          </a:p>
          <a:p>
            <a:pPr marL="0" marR="0">
              <a:spcBef>
                <a:spcPts val="0"/>
              </a:spcBef>
              <a:spcAft>
                <a:spcPts val="800"/>
              </a:spcAft>
            </a:pPr>
            <a:r>
              <a:rPr lang="en-US" sz="1200" dirty="0">
                <a:effectLst/>
                <a:ea typeface="Calibri" panose="020F0502020204030204" pitchFamily="34" charset="0"/>
                <a:cs typeface="Times New Roman" panose="02020603050405020304" pitchFamily="18" charset="0"/>
              </a:rPr>
              <a:t>MLA. MLA 2024 Language and Literature Program Innovation Room. https://www.maps.mla.org/Resources/Webinars-and-Conversations/MLA-2024-Language-and-Literature-Program-Innovation-Room</a:t>
            </a:r>
          </a:p>
          <a:p>
            <a:endParaRPr lang="en-US" dirty="0"/>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D556552A-2D94-4690-857D-B1C6224F49EC}" type="slidenum">
              <a:rPr lang="en-US"/>
              <a:t>26</a:t>
            </a:fld>
            <a:endParaRPr lang="en-US"/>
          </a:p>
        </p:txBody>
      </p:sp>
    </p:spTree>
    <p:extLst>
      <p:ext uri="{BB962C8B-B14F-4D97-AF65-F5344CB8AC3E}">
        <p14:creationId xmlns:p14="http://schemas.microsoft.com/office/powerpoint/2010/main" val="933733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The first is equity. </a:t>
            </a:r>
          </a:p>
          <a:p>
            <a:endParaRPr lang="en-US" dirty="0">
              <a:cs typeface="Calibri" panose="020F0502020204030204"/>
            </a:endParaRPr>
          </a:p>
          <a:p>
            <a:r>
              <a:rPr lang="en-US" dirty="0">
                <a:cs typeface="Calibri" panose="020F0502020204030204"/>
              </a:rPr>
              <a:t>I use the AAC&amp;U definition of equity given our context: Namely, equity entails creating opportunities for historically underrepresented populations to have equal access to and participate in our classrooms and programs in ways that can close achievement gaps. </a:t>
            </a:r>
          </a:p>
          <a:p>
            <a:endParaRPr lang="en-US" sz="1200" dirty="0">
              <a:solidFill>
                <a:srgbClr val="555555"/>
              </a:solidFill>
              <a:cs typeface="Calibri" panose="020F0502020204030204"/>
            </a:endParaRPr>
          </a:p>
          <a:p>
            <a:r>
              <a:rPr lang="en-US" sz="1200" dirty="0">
                <a:solidFill>
                  <a:srgbClr val="555555"/>
                </a:solidFill>
                <a:cs typeface="Calibri" panose="020F0502020204030204"/>
              </a:rPr>
              <a:t>As I understand it, [Read 3 bullet points]</a:t>
            </a:r>
            <a:endParaRPr lang="en-US" sz="1200" dirty="0">
              <a:solidFill>
                <a:srgbClr val="555555"/>
              </a:solidFill>
            </a:endParaRPr>
          </a:p>
          <a:p>
            <a:endParaRPr lang="en-US" sz="1200" dirty="0">
              <a:solidFill>
                <a:srgbClr val="555555"/>
              </a:solidFill>
            </a:endParaRPr>
          </a:p>
          <a:p>
            <a:r>
              <a:rPr lang="en-US" sz="1200" dirty="0">
                <a:solidFill>
                  <a:srgbClr val="555555"/>
                </a:solidFill>
              </a:rPr>
              <a:t>D. </a:t>
            </a:r>
            <a:r>
              <a:rPr lang="en-US" sz="1200" dirty="0" err="1">
                <a:solidFill>
                  <a:srgbClr val="555555"/>
                </a:solidFill>
              </a:rPr>
              <a:t>Beneroso</a:t>
            </a:r>
            <a:r>
              <a:rPr lang="en-US" sz="1200" dirty="0">
                <a:solidFill>
                  <a:srgbClr val="555555"/>
                </a:solidFill>
              </a:rPr>
              <a:t>, N. </a:t>
            </a:r>
            <a:r>
              <a:rPr lang="en-US" sz="1200" dirty="0" err="1">
                <a:solidFill>
                  <a:srgbClr val="555555"/>
                </a:solidFill>
              </a:rPr>
              <a:t>Alosaimi</a:t>
            </a:r>
            <a:r>
              <a:rPr lang="en-US" sz="1200" dirty="0">
                <a:solidFill>
                  <a:srgbClr val="555555"/>
                </a:solidFill>
              </a:rPr>
              <a:t>. 2020. Cultural intelligence of chemical engineering students: A demographics study, Education for Chemical Engineers, 32: 32-39, </a:t>
            </a:r>
            <a:r>
              <a:rPr lang="en-US" sz="1200" dirty="0">
                <a:solidFill>
                  <a:srgbClr val="555555"/>
                </a:solidFill>
                <a:hlinkClick r:id="rId3"/>
              </a:rPr>
              <a:t>https://doi.org/10.1016/j.ece.2020.05.003</a:t>
            </a:r>
            <a:endParaRPr lang="en-US" sz="1200" b="0" i="0" u="sng" dirty="0">
              <a:solidFill>
                <a:srgbClr val="006ACC"/>
              </a:solidFill>
              <a:effectLst/>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D556552A-2D94-4690-857D-B1C6224F49EC}" type="slidenum">
              <a:rPr lang="en-US"/>
              <a:t>27</a:t>
            </a:fld>
            <a:endParaRPr lang="en-US"/>
          </a:p>
        </p:txBody>
      </p:sp>
    </p:spTree>
    <p:extLst>
      <p:ext uri="{BB962C8B-B14F-4D97-AF65-F5344CB8AC3E}">
        <p14:creationId xmlns:p14="http://schemas.microsoft.com/office/powerpoint/2010/main" val="18210782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Where inclusion is concerned, I’ll again cite AAC&amp;U’s definition. </a:t>
            </a:r>
          </a:p>
          <a:p>
            <a:endParaRPr lang="en-US" dirty="0">
              <a:cs typeface="Calibri" panose="020F0502020204030204"/>
            </a:endParaRPr>
          </a:p>
          <a:p>
            <a:r>
              <a:rPr lang="en-US" dirty="0">
                <a:cs typeface="Calibri" panose="020F0502020204030204"/>
              </a:rPr>
              <a:t>Inclusion is the active, intentional, and ongoing engagement with diversity in ways that increase one’s awareness, content knowledge, cognitive sophistication, and empathic understanding of the complex ways individuals interact within [and change] systems and institutions. </a:t>
            </a:r>
          </a:p>
          <a:p>
            <a:endParaRPr lang="en-US" sz="1200" dirty="0">
              <a:solidFill>
                <a:srgbClr val="555555"/>
              </a:solidFill>
              <a:cs typeface="Calibri" panose="020F0502020204030204"/>
            </a:endParaRPr>
          </a:p>
          <a:p>
            <a:r>
              <a:rPr lang="en-US" sz="1200" dirty="0">
                <a:solidFill>
                  <a:srgbClr val="555555"/>
                </a:solidFill>
                <a:cs typeface="Calibri" panose="020F0502020204030204"/>
              </a:rPr>
              <a:t>As I see it, fostering intercultural competence is precisely the kind of engagement with diversity described in that definition.</a:t>
            </a:r>
          </a:p>
          <a:p>
            <a:endParaRPr lang="en-US" sz="1200" dirty="0">
              <a:solidFill>
                <a:srgbClr val="555555"/>
              </a:solidFill>
              <a:cs typeface="Calibri" panose="020F0502020204030204"/>
            </a:endParaRPr>
          </a:p>
          <a:p>
            <a:r>
              <a:rPr lang="en-US" sz="1200" dirty="0">
                <a:solidFill>
                  <a:srgbClr val="555555"/>
                </a:solidFill>
                <a:cs typeface="Calibri" panose="020F0502020204030204"/>
              </a:rPr>
              <a:t>As this simple poster shows, the ultimate outcome is belonging.</a:t>
            </a:r>
            <a:endParaRPr lang="en-US" sz="1200" dirty="0">
              <a:solidFill>
                <a:srgbClr val="555555"/>
              </a:solidFill>
            </a:endParaRPr>
          </a:p>
          <a:p>
            <a:endParaRPr lang="en-US" sz="1200" dirty="0">
              <a:solidFill>
                <a:srgbClr val="555555"/>
              </a:solidFill>
            </a:endParaRPr>
          </a:p>
          <a:p>
            <a:r>
              <a:rPr lang="en-US" sz="1200" dirty="0">
                <a:solidFill>
                  <a:srgbClr val="555555"/>
                </a:solidFill>
              </a:rPr>
              <a:t>D. </a:t>
            </a:r>
            <a:r>
              <a:rPr lang="en-US" sz="1200" dirty="0" err="1">
                <a:solidFill>
                  <a:srgbClr val="555555"/>
                </a:solidFill>
              </a:rPr>
              <a:t>Beneroso</a:t>
            </a:r>
            <a:r>
              <a:rPr lang="en-US" sz="1200" dirty="0">
                <a:solidFill>
                  <a:srgbClr val="555555"/>
                </a:solidFill>
              </a:rPr>
              <a:t>, N. </a:t>
            </a:r>
            <a:r>
              <a:rPr lang="en-US" sz="1200" dirty="0" err="1">
                <a:solidFill>
                  <a:srgbClr val="555555"/>
                </a:solidFill>
              </a:rPr>
              <a:t>Alosaimi</a:t>
            </a:r>
            <a:r>
              <a:rPr lang="en-US" sz="1200" dirty="0">
                <a:solidFill>
                  <a:srgbClr val="555555"/>
                </a:solidFill>
              </a:rPr>
              <a:t>. 2020. Cultural intelligence of chemical engineering students: A demographics study, Education for Chemical Engineers, 32: 32-39, </a:t>
            </a:r>
            <a:r>
              <a:rPr lang="en-US" sz="1200" dirty="0">
                <a:solidFill>
                  <a:srgbClr val="555555"/>
                </a:solidFill>
                <a:hlinkClick r:id="rId3"/>
              </a:rPr>
              <a:t>https://doi.org/10.1016/j.ece.2020.05.003</a:t>
            </a:r>
            <a:endParaRPr lang="en-US" sz="1200" b="0" i="0" u="sng" dirty="0">
              <a:solidFill>
                <a:srgbClr val="006ACC"/>
              </a:solidFill>
              <a:effectLst/>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D556552A-2D94-4690-857D-B1C6224F49EC}" type="slidenum">
              <a:rPr lang="en-US"/>
              <a:t>28</a:t>
            </a:fld>
            <a:endParaRPr lang="en-US"/>
          </a:p>
        </p:txBody>
      </p:sp>
    </p:spTree>
    <p:extLst>
      <p:ext uri="{BB962C8B-B14F-4D97-AF65-F5344CB8AC3E}">
        <p14:creationId xmlns:p14="http://schemas.microsoft.com/office/powerpoint/2010/main" val="41101506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Sense of belonging, then, is the extent to which students agree that they are part of, valued and supported by your campus community, and that they are respected and can be themselves in that community. </a:t>
            </a:r>
          </a:p>
          <a:p>
            <a:endParaRPr lang="en-US" dirty="0">
              <a:cs typeface="Calibri" panose="020F0502020204030204"/>
            </a:endParaRPr>
          </a:p>
          <a:p>
            <a:r>
              <a:rPr lang="en-US" dirty="0">
                <a:cs typeface="Calibri" panose="020F0502020204030204"/>
              </a:rPr>
              <a:t>The research demonstrates that intercultural competence has a direct impact on sense of belonging.</a:t>
            </a:r>
          </a:p>
          <a:p>
            <a:endParaRPr lang="en-US" dirty="0">
              <a:cs typeface="Calibri" panose="020F0502020204030204"/>
            </a:endParaRPr>
          </a:p>
          <a:p>
            <a:r>
              <a:rPr lang="en-US" dirty="0">
                <a:cs typeface="Calibri" panose="020F0502020204030204"/>
              </a:rPr>
              <a:t>[Read quotes.]</a:t>
            </a:r>
          </a:p>
          <a:p>
            <a:endParaRPr lang="en-US" dirty="0">
              <a:cs typeface="Calibri" panose="020F0502020204030204"/>
            </a:endParaRPr>
          </a:p>
          <a:p>
            <a:r>
              <a:rPr lang="en-US" dirty="0">
                <a:cs typeface="Calibri" panose="020F0502020204030204"/>
              </a:rPr>
              <a:t>In a nutshell – and I don’t think this is new to those of you who articulated the vision for developing intercultural competence at ECU in the first place – I suspect and certainly hope that you will experience some other shifts on campus as you build and track intercultural learning. This may be the moment to baseline sense of belonging so that you can follow some of those other shifts over time as well. </a:t>
            </a:r>
            <a:endParaRPr lang="en-US" sz="1800" dirty="0">
              <a:solidFill>
                <a:srgbClr val="3A3A3A"/>
              </a:solidFill>
              <a:effectLst/>
              <a:latin typeface="Calibri" panose="020F0502020204030204" pitchFamily="34" charset="0"/>
              <a:ea typeface="Calibri" panose="020F0502020204030204" pitchFamily="34" charset="0"/>
            </a:endParaRPr>
          </a:p>
          <a:p>
            <a:endParaRPr lang="en-US" sz="1800" dirty="0">
              <a:solidFill>
                <a:srgbClr val="3A3A3A"/>
              </a:solidFill>
              <a:effectLst/>
              <a:latin typeface="Calibri" panose="020F0502020204030204" pitchFamily="34" charset="0"/>
              <a:ea typeface="Calibri" panose="020F0502020204030204" pitchFamily="34" charset="0"/>
            </a:endParaRPr>
          </a:p>
          <a:p>
            <a:r>
              <a:rPr lang="en-US" sz="1800" dirty="0" err="1">
                <a:solidFill>
                  <a:srgbClr val="3A3A3A"/>
                </a:solidFill>
                <a:effectLst/>
                <a:latin typeface="Calibri" panose="020F0502020204030204" pitchFamily="34" charset="0"/>
                <a:ea typeface="Calibri" panose="020F0502020204030204" pitchFamily="34" charset="0"/>
              </a:rPr>
              <a:t>Meleady</a:t>
            </a:r>
            <a:r>
              <a:rPr lang="en-US" sz="1800" dirty="0">
                <a:solidFill>
                  <a:srgbClr val="3A3A3A"/>
                </a:solidFill>
                <a:effectLst/>
                <a:latin typeface="Calibri" panose="020F0502020204030204" pitchFamily="34" charset="0"/>
                <a:ea typeface="Calibri" panose="020F0502020204030204" pitchFamily="34" charset="0"/>
              </a:rPr>
              <a:t>, Rose, Charles R. Seger, and Marieke </a:t>
            </a:r>
            <a:r>
              <a:rPr lang="en-US" sz="1800" dirty="0" err="1">
                <a:solidFill>
                  <a:srgbClr val="3A3A3A"/>
                </a:solidFill>
                <a:effectLst/>
                <a:latin typeface="Calibri" panose="020F0502020204030204" pitchFamily="34" charset="0"/>
                <a:ea typeface="Calibri" panose="020F0502020204030204" pitchFamily="34" charset="0"/>
              </a:rPr>
              <a:t>Vermue</a:t>
            </a:r>
            <a:r>
              <a:rPr lang="en-US" sz="1800" dirty="0">
                <a:solidFill>
                  <a:srgbClr val="3A3A3A"/>
                </a:solidFill>
                <a:effectLst/>
                <a:latin typeface="Calibri" panose="020F0502020204030204" pitchFamily="34" charset="0"/>
                <a:ea typeface="Calibri" panose="020F0502020204030204" pitchFamily="34" charset="0"/>
              </a:rPr>
              <a:t>. “Evidence of a Dynamic Association Between Intergroup Contact and Intercultural Competence.” </a:t>
            </a:r>
            <a:r>
              <a:rPr lang="en-US" sz="1800" i="1" dirty="0">
                <a:solidFill>
                  <a:srgbClr val="3A3A3A"/>
                </a:solidFill>
                <a:effectLst/>
                <a:latin typeface="Calibri" panose="020F0502020204030204" pitchFamily="34" charset="0"/>
                <a:ea typeface="Calibri" panose="020F0502020204030204" pitchFamily="34" charset="0"/>
              </a:rPr>
              <a:t>Group processes &amp; intergroup relations</a:t>
            </a:r>
            <a:r>
              <a:rPr lang="en-US" sz="1800" dirty="0">
                <a:solidFill>
                  <a:srgbClr val="3A3A3A"/>
                </a:solidFill>
                <a:effectLst/>
                <a:latin typeface="Calibri" panose="020F0502020204030204" pitchFamily="34" charset="0"/>
                <a:ea typeface="Calibri" panose="020F0502020204030204" pitchFamily="34" charset="0"/>
              </a:rPr>
              <a:t> 24.8 (2021): 1427–1447.</a:t>
            </a:r>
            <a:endParaRPr lang="en-US" sz="1800" dirty="0">
              <a:effectLst/>
              <a:latin typeface="Calibri" panose="020F0502020204030204" pitchFamily="34" charset="0"/>
              <a:ea typeface="Calibri" panose="020F0502020204030204" pitchFamily="34" charset="0"/>
            </a:endParaRPr>
          </a:p>
          <a:p>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6ACC"/>
                </a:solidFill>
                <a:effectLst/>
                <a:latin typeface="Calibri" panose="020F0502020204030204" pitchFamily="34" charset="0"/>
                <a:ea typeface="Times New Roman" panose="02020603050405020304" pitchFamily="18" charset="0"/>
                <a:cs typeface="Calibri" panose="020F0502020204030204" pitchFamily="34" charset="0"/>
                <a:hlinkClick r:id="rId3"/>
              </a:rPr>
              <a:t>Team Belonging: Integrating Teamwork and Diversity Training Through Emotions</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Alicia S. Davis, Adrienne M. Kafka, M. Gloria González-Morales, and Jennifer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FeitosaSmall</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Group Research 2021 53:1, 88-127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Owusu-Agyeman, Yaw. “The Relationship Between Supportive Campus Environment and Cultural Diversity in Enhancing Students’ Sense of Belonging in Higher Education.” Journal for multicultural education 15.4 (2021): 429–444.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Ang, S.; Dyne, L.V. (Eds.) Handbook of Cultural Intelligence Theory, Measurement, and Applications; M.E. Sharpe, Inc.: Armonk, NY, USA, 2008; pp. 1–433.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3A3A3A"/>
                </a:solidFill>
                <a:effectLst/>
                <a:latin typeface="Calibri" panose="020F0502020204030204" pitchFamily="34" charset="0"/>
                <a:ea typeface="Calibri" panose="020F0502020204030204" pitchFamily="34" charset="0"/>
              </a:rPr>
              <a:t>Wu, </a:t>
            </a:r>
            <a:r>
              <a:rPr lang="en-US" sz="1800" dirty="0" err="1">
                <a:solidFill>
                  <a:srgbClr val="3A3A3A"/>
                </a:solidFill>
                <a:effectLst/>
                <a:latin typeface="Calibri" panose="020F0502020204030204" pitchFamily="34" charset="0"/>
                <a:ea typeface="Calibri" panose="020F0502020204030204" pitchFamily="34" charset="0"/>
              </a:rPr>
              <a:t>Shiyong</a:t>
            </a:r>
            <a:r>
              <a:rPr lang="en-US" sz="1800" dirty="0">
                <a:solidFill>
                  <a:srgbClr val="3A3A3A"/>
                </a:solidFill>
                <a:effectLst/>
                <a:latin typeface="Calibri" panose="020F0502020204030204" pitchFamily="34" charset="0"/>
                <a:ea typeface="Calibri" panose="020F0502020204030204" pitchFamily="34" charset="0"/>
              </a:rPr>
              <a:t> et al. “Effects of Cultural Intelligence and Imposter Syndrome on School Belonging through Academic Resilience Among University Students with Vocational Backgrounds.” </a:t>
            </a:r>
            <a:r>
              <a:rPr lang="en-US" sz="1800" i="1" dirty="0">
                <a:solidFill>
                  <a:srgbClr val="3A3A3A"/>
                </a:solidFill>
                <a:effectLst/>
                <a:latin typeface="Calibri" panose="020F0502020204030204" pitchFamily="34" charset="0"/>
                <a:ea typeface="Calibri" panose="020F0502020204030204" pitchFamily="34" charset="0"/>
              </a:rPr>
              <a:t>International journal of environmental research and public health</a:t>
            </a:r>
            <a:r>
              <a:rPr lang="en-US" sz="1800" dirty="0">
                <a:solidFill>
                  <a:srgbClr val="3A3A3A"/>
                </a:solidFill>
                <a:effectLst/>
                <a:latin typeface="Calibri" panose="020F0502020204030204" pitchFamily="34" charset="0"/>
                <a:ea typeface="Calibri" panose="020F0502020204030204" pitchFamily="34" charset="0"/>
              </a:rPr>
              <a:t> 19.13 (2022): 7944–.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56552A-2D94-4690-857D-B1C6224F49EC}" type="slidenum">
              <a:rPr lang="en-US"/>
              <a:t>29</a:t>
            </a:fld>
            <a:endParaRPr lang="en-US"/>
          </a:p>
        </p:txBody>
      </p:sp>
    </p:spTree>
    <p:extLst>
      <p:ext uri="{BB962C8B-B14F-4D97-AF65-F5344CB8AC3E}">
        <p14:creationId xmlns:p14="http://schemas.microsoft.com/office/powerpoint/2010/main" val="27992012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going to point you to one resource that is a collection of many resources, the Intercultural Learning Hub. </a:t>
            </a:r>
          </a:p>
        </p:txBody>
      </p:sp>
      <p:sp>
        <p:nvSpPr>
          <p:cNvPr id="4" name="Slide Number Placeholder 3"/>
          <p:cNvSpPr>
            <a:spLocks noGrp="1"/>
          </p:cNvSpPr>
          <p:nvPr>
            <p:ph type="sldNum" sz="quarter" idx="5"/>
          </p:nvPr>
        </p:nvSpPr>
        <p:spPr/>
        <p:txBody>
          <a:bodyPr/>
          <a:lstStyle/>
          <a:p>
            <a:fld id="{37C63BD6-9A76-3E42-9DF3-1D28BC75B5C8}" type="slidenum">
              <a:rPr lang="en-US" smtClean="0"/>
              <a:t>31</a:t>
            </a:fld>
            <a:endParaRPr lang="en-US"/>
          </a:p>
        </p:txBody>
      </p:sp>
    </p:spTree>
    <p:extLst>
      <p:ext uri="{BB962C8B-B14F-4D97-AF65-F5344CB8AC3E}">
        <p14:creationId xmlns:p14="http://schemas.microsoft.com/office/powerpoint/2010/main" val="3416703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Today I’ll walk you through some definitions, models, and frameworks related to intercultural learning, ask you to engage with student voices, offer some key reasons for why intercultural learning is important, and share a few resources. </a:t>
            </a:r>
          </a:p>
          <a:p>
            <a:endParaRPr lang="en-US" dirty="0">
              <a:cs typeface="Calibri"/>
            </a:endParaRPr>
          </a:p>
        </p:txBody>
      </p:sp>
      <p:sp>
        <p:nvSpPr>
          <p:cNvPr id="4" name="Slide Number Placeholder 3"/>
          <p:cNvSpPr>
            <a:spLocks noGrp="1"/>
          </p:cNvSpPr>
          <p:nvPr>
            <p:ph type="sldNum" sz="quarter" idx="5"/>
          </p:nvPr>
        </p:nvSpPr>
        <p:spPr/>
        <p:txBody>
          <a:bodyPr/>
          <a:lstStyle/>
          <a:p>
            <a:fld id="{D556552A-2D94-4690-857D-B1C6224F49EC}" type="slidenum">
              <a:rPr lang="en-US"/>
              <a:t>3</a:t>
            </a:fld>
            <a:endParaRPr lang="en-US"/>
          </a:p>
        </p:txBody>
      </p:sp>
    </p:spTree>
    <p:extLst>
      <p:ext uri="{BB962C8B-B14F-4D97-AF65-F5344CB8AC3E}">
        <p14:creationId xmlns:p14="http://schemas.microsoft.com/office/powerpoint/2010/main" val="1445344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I delve deeper into intercultural learning, I want to give you a glimpse into what has shaped me and why I’m here today. </a:t>
            </a:r>
          </a:p>
          <a:p>
            <a:endParaRPr lang="en-US" dirty="0"/>
          </a:p>
          <a:p>
            <a:r>
              <a:rPr lang="en-US" dirty="0"/>
              <a:t>I’ll start with the photo on the top left of me in the crib with my mother, who wears a head covering and is reading. I was raised in a culture of reading and with a faith perspective that instilled both curiosity about people who were different from me and a deeply-held belief in their intrinsic value. </a:t>
            </a:r>
          </a:p>
          <a:p>
            <a:endParaRPr lang="en-US" dirty="0"/>
          </a:p>
          <a:p>
            <a:r>
              <a:rPr lang="en-US" dirty="0"/>
              <a:t>To the right of that photo, the seal from my undergraduate institution, Goshen College, bears the motto “Culture for service.” You may catch the resonance with ECU’s mission statement. </a:t>
            </a:r>
          </a:p>
          <a:p>
            <a:endParaRPr lang="en-US" dirty="0"/>
          </a:p>
          <a:p>
            <a:r>
              <a:rPr lang="en-US" dirty="0"/>
              <a:t>The map speaks to my academic work on French Caribbean literature and language and the privilege I’ve had to study and lead student programs in places like Martinique, Haiti, and Benin. As a white person, I was a minority in those spaces, but always a privileged one, and I feel much gratitude to the people who extended grace and friendship to me as I bumbled my way in their worlds.</a:t>
            </a:r>
          </a:p>
          <a:p>
            <a:endParaRPr lang="en-US" dirty="0"/>
          </a:p>
          <a:p>
            <a:r>
              <a:rPr lang="en-US" dirty="0"/>
              <a:t>I also spent more than 2 decades as a faculty member learning with and from students at Earlham College – some of whom are in the photo on the bottom right. Earlham had the informal motto was “Awaken the teacher within,” and I still hold to that.</a:t>
            </a:r>
          </a:p>
          <a:p>
            <a:endParaRPr lang="en-US" dirty="0"/>
          </a:p>
          <a:p>
            <a:r>
              <a:rPr lang="en-US" dirty="0"/>
              <a:t>Lastly, I often joke that I was hired in my current position at Purdue because I had street cred with the faculty, who are my primary partners now. When I landed at Purdue, I was very much a practitioner of all things intercultural but lacked disciplinary and interdisciplinary theories and frameworks. The definitions, models, and frameworks I bring to you next are a distillation of the past 4 ½ years of my own learning curve.</a:t>
            </a:r>
          </a:p>
          <a:p>
            <a:endParaRPr lang="en-US" dirty="0"/>
          </a:p>
          <a:p>
            <a:endParaRPr lang="en-US" dirty="0"/>
          </a:p>
        </p:txBody>
      </p:sp>
      <p:sp>
        <p:nvSpPr>
          <p:cNvPr id="4" name="Slide Number Placeholder 3"/>
          <p:cNvSpPr>
            <a:spLocks noGrp="1"/>
          </p:cNvSpPr>
          <p:nvPr>
            <p:ph type="sldNum" sz="quarter" idx="5"/>
          </p:nvPr>
        </p:nvSpPr>
        <p:spPr/>
        <p:txBody>
          <a:bodyPr/>
          <a:lstStyle/>
          <a:p>
            <a:fld id="{D556552A-2D94-4690-857D-B1C6224F49EC}" type="slidenum">
              <a:rPr lang="en-US" smtClean="0"/>
              <a:t>4</a:t>
            </a:fld>
            <a:endParaRPr lang="en-US"/>
          </a:p>
        </p:txBody>
      </p:sp>
    </p:spTree>
    <p:extLst>
      <p:ext uri="{BB962C8B-B14F-4D97-AF65-F5344CB8AC3E}">
        <p14:creationId xmlns:p14="http://schemas.microsoft.com/office/powerpoint/2010/main" val="431878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Before we move on to those frameworks, I’d like to invite you to do what I just did: reflect on the people, communities, and institutions that have shaped your reasons for wanting to engage with intercultural learning. Take a minute to reflect, then share with someone near you.</a:t>
            </a:r>
          </a:p>
          <a:p>
            <a:endParaRPr lang="en-US" dirty="0">
              <a:cs typeface="Calibri"/>
            </a:endParaRPr>
          </a:p>
          <a:p>
            <a:r>
              <a:rPr lang="en-US" dirty="0">
                <a:cs typeface="Calibri"/>
              </a:rPr>
              <a:t>We’ll take about 3 minutes for this.</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That’s just one small exercise in cultural self-awareness, but I wanted to start with it as a way of acknowledging that just like the students we work with, our motivations and understandings are shaped by many forces. My hope is that by identifying some of these, you may better connect and make meaning for yourself of the information I share. </a:t>
            </a:r>
          </a:p>
          <a:p>
            <a:endParaRPr lang="en-US" dirty="0"/>
          </a:p>
        </p:txBody>
      </p:sp>
      <p:sp>
        <p:nvSpPr>
          <p:cNvPr id="4" name="Slide Number Placeholder 3"/>
          <p:cNvSpPr>
            <a:spLocks noGrp="1"/>
          </p:cNvSpPr>
          <p:nvPr>
            <p:ph type="sldNum" sz="quarter" idx="5"/>
          </p:nvPr>
        </p:nvSpPr>
        <p:spPr/>
        <p:txBody>
          <a:bodyPr/>
          <a:lstStyle/>
          <a:p>
            <a:fld id="{37C63BD6-9A76-3E42-9DF3-1D28BC75B5C8}" type="slidenum">
              <a:rPr lang="en-US" smtClean="0"/>
              <a:t>5</a:t>
            </a:fld>
            <a:endParaRPr lang="en-US"/>
          </a:p>
        </p:txBody>
      </p:sp>
    </p:spTree>
    <p:extLst>
      <p:ext uri="{BB962C8B-B14F-4D97-AF65-F5344CB8AC3E}">
        <p14:creationId xmlns:p14="http://schemas.microsoft.com/office/powerpoint/2010/main" val="2859312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to turn now to definitions, models, and frameworks for intercultural learning. </a:t>
            </a:r>
          </a:p>
        </p:txBody>
      </p:sp>
      <p:sp>
        <p:nvSpPr>
          <p:cNvPr id="4" name="Slide Number Placeholder 3"/>
          <p:cNvSpPr>
            <a:spLocks noGrp="1"/>
          </p:cNvSpPr>
          <p:nvPr>
            <p:ph type="sldNum" sz="quarter" idx="5"/>
          </p:nvPr>
        </p:nvSpPr>
        <p:spPr/>
        <p:txBody>
          <a:bodyPr/>
          <a:lstStyle/>
          <a:p>
            <a:fld id="{D556552A-2D94-4690-857D-B1C6224F49EC}" type="slidenum">
              <a:rPr lang="en-US" smtClean="0"/>
              <a:t>6</a:t>
            </a:fld>
            <a:endParaRPr lang="en-US"/>
          </a:p>
        </p:txBody>
      </p:sp>
    </p:spTree>
    <p:extLst>
      <p:ext uri="{BB962C8B-B14F-4D97-AF65-F5344CB8AC3E}">
        <p14:creationId xmlns:p14="http://schemas.microsoft.com/office/powerpoint/2010/main" val="3681941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tend to use intercultural learning as an umbrella term, but there are many models and frameworks out there as this slide filled with shapes and colors suggests. I’ll return to several of these soon.</a:t>
            </a:r>
          </a:p>
        </p:txBody>
      </p:sp>
      <p:sp>
        <p:nvSpPr>
          <p:cNvPr id="4" name="Slide Number Placeholder 3"/>
          <p:cNvSpPr>
            <a:spLocks noGrp="1"/>
          </p:cNvSpPr>
          <p:nvPr>
            <p:ph type="sldNum" sz="quarter" idx="5"/>
          </p:nvPr>
        </p:nvSpPr>
        <p:spPr/>
        <p:txBody>
          <a:bodyPr/>
          <a:lstStyle/>
          <a:p>
            <a:fld id="{710833DF-BC1C-4C8F-9521-F3186A4CB6AA}" type="slidenum">
              <a:rPr lang="en-US" smtClean="0"/>
              <a:t>7</a:t>
            </a:fld>
            <a:endParaRPr lang="en-US"/>
          </a:p>
        </p:txBody>
      </p:sp>
    </p:spTree>
    <p:extLst>
      <p:ext uri="{BB962C8B-B14F-4D97-AF65-F5344CB8AC3E}">
        <p14:creationId xmlns:p14="http://schemas.microsoft.com/office/powerpoint/2010/main" val="12833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accent3">
                    <a:lumMod val="75000"/>
                  </a:schemeClr>
                </a:solidFill>
              </a:rPr>
              <a:t>When I enter a list of related frameworks or models related to intercultural competence in a word cloud generator, the result highlights the term INTERCULTURAL, but GLOBAL and CULTURAL are also highly present. </a:t>
            </a:r>
          </a:p>
          <a:p>
            <a:endParaRPr lang="en-US" sz="1200" dirty="0">
              <a:solidFill>
                <a:schemeClr val="accent3">
                  <a:lumMod val="75000"/>
                </a:schemeClr>
              </a:solidFill>
            </a:endParaRPr>
          </a:p>
          <a:p>
            <a:r>
              <a:rPr lang="en-US" sz="1200" dirty="0">
                <a:solidFill>
                  <a:schemeClr val="accent3">
                    <a:lumMod val="75000"/>
                  </a:schemeClr>
                </a:solidFill>
              </a:rPr>
              <a:t>Although I focus on intercultural competence, I have found it helpful to adapt to what resonates in specific settings and disciplines. For example, Engineering gets on board quickly when I talk about Global Awareness and Global Teaming, Languages are more familiar with Intercultural Communicative Competence through the national organization ACTFL, Education tends toward models that evoke Cultural Sustainability or Cultural Responsiveness, and Cultural Intelligence is the framework of choice for some faculty in Health and Human Sciences.</a:t>
            </a:r>
          </a:p>
          <a:p>
            <a:endParaRPr lang="en-US" sz="1200" dirty="0">
              <a:solidFill>
                <a:schemeClr val="accent3">
                  <a:lumMod val="75000"/>
                </a:schemeClr>
              </a:solidFill>
            </a:endParaRPr>
          </a:p>
          <a:p>
            <a:r>
              <a:rPr lang="en-US" sz="1200" dirty="0">
                <a:solidFill>
                  <a:schemeClr val="accent3">
                    <a:lumMod val="75000"/>
                  </a:schemeClr>
                </a:solidFill>
              </a:rPr>
              <a:t>I don’t mean to reduce these models and frameworks or subsume them under intercultural competence. Rather, I share them because I encourage you to look beyond one framework or model if you find one to be too limiting or if you want to conduct research on intercultural learning. For example, CQ or cultural intelligence models emphasize the importance of measuring behaviors whereas  global awareness seems to suggest knowledge and attitudes. </a:t>
            </a:r>
          </a:p>
        </p:txBody>
      </p:sp>
      <p:sp>
        <p:nvSpPr>
          <p:cNvPr id="4" name="Slide Number Placeholder 3"/>
          <p:cNvSpPr>
            <a:spLocks noGrp="1"/>
          </p:cNvSpPr>
          <p:nvPr>
            <p:ph type="sldNum" sz="quarter" idx="5"/>
          </p:nvPr>
        </p:nvSpPr>
        <p:spPr/>
        <p:txBody>
          <a:bodyPr/>
          <a:lstStyle/>
          <a:p>
            <a:fld id="{37C63BD6-9A76-3E42-9DF3-1D28BC75B5C8}" type="slidenum">
              <a:rPr lang="en-US" smtClean="0"/>
              <a:t>8</a:t>
            </a:fld>
            <a:endParaRPr lang="en-US"/>
          </a:p>
        </p:txBody>
      </p:sp>
    </p:spTree>
    <p:extLst>
      <p:ext uri="{BB962C8B-B14F-4D97-AF65-F5344CB8AC3E}">
        <p14:creationId xmlns:p14="http://schemas.microsoft.com/office/powerpoint/2010/main" val="121601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Intercultural competence is the concept with which I’m most familiar and it gets the most purchase in higher education. </a:t>
            </a:r>
          </a:p>
          <a:p>
            <a:endParaRPr lang="en-US" dirty="0">
              <a:cs typeface="Calibri"/>
            </a:endParaRPr>
          </a:p>
          <a:p>
            <a:r>
              <a:rPr lang="en-US" dirty="0">
                <a:cs typeface="Calibri"/>
              </a:rPr>
              <a:t>First, whatever the multiple models out there, there is general agreement about several aspects. </a:t>
            </a:r>
          </a:p>
          <a:p>
            <a:endParaRPr lang="en-US" dirty="0">
              <a:cs typeface="Calibri"/>
            </a:endParaRPr>
          </a:p>
          <a:p>
            <a:r>
              <a:rPr lang="en-US" dirty="0">
                <a:cs typeface="Calibri"/>
              </a:rPr>
              <a:t>(Bullet points)</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cumin Pro"/>
              </a:rPr>
              <a:t>I define intercultural competence, then, as. . .</a:t>
            </a:r>
            <a:endParaRPr lang="en-US" dirty="0">
              <a:cs typeface="Calibri"/>
            </a:endParaRPr>
          </a:p>
        </p:txBody>
      </p:sp>
      <p:sp>
        <p:nvSpPr>
          <p:cNvPr id="4" name="Slide Number Placeholder 3"/>
          <p:cNvSpPr>
            <a:spLocks noGrp="1"/>
          </p:cNvSpPr>
          <p:nvPr>
            <p:ph type="sldNum" sz="quarter" idx="5"/>
          </p:nvPr>
        </p:nvSpPr>
        <p:spPr/>
        <p:txBody>
          <a:bodyPr/>
          <a:lstStyle/>
          <a:p>
            <a:fld id="{37C63BD6-9A76-3E42-9DF3-1D28BC75B5C8}" type="slidenum">
              <a:rPr lang="en-US" smtClean="0"/>
              <a:t>9</a:t>
            </a:fld>
            <a:endParaRPr lang="en-US"/>
          </a:p>
        </p:txBody>
      </p:sp>
    </p:spTree>
    <p:extLst>
      <p:ext uri="{BB962C8B-B14F-4D97-AF65-F5344CB8AC3E}">
        <p14:creationId xmlns:p14="http://schemas.microsoft.com/office/powerpoint/2010/main" val="40439371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essibility Statement">
    <p:spTree>
      <p:nvGrpSpPr>
        <p:cNvPr id="1" name=""/>
        <p:cNvGrpSpPr/>
        <p:nvPr/>
      </p:nvGrpSpPr>
      <p:grpSpPr>
        <a:xfrm>
          <a:off x="0" y="0"/>
          <a:ext cx="0" cy="0"/>
          <a:chOff x="0" y="0"/>
          <a:chExt cx="0" cy="0"/>
        </a:xfrm>
      </p:grpSpPr>
      <p:sp>
        <p:nvSpPr>
          <p:cNvPr id="11" name="PPT Accessibility">
            <a:extLst>
              <a:ext uri="{FF2B5EF4-FFF2-40B4-BE49-F238E27FC236}">
                <a16:creationId xmlns:a16="http://schemas.microsoft.com/office/drawing/2014/main" id="{7218C6A0-FE47-3C49-9974-F3CABE12FB6E}"/>
              </a:ext>
            </a:extLst>
          </p:cNvPr>
          <p:cNvSpPr txBox="1"/>
          <p:nvPr userDrawn="1"/>
        </p:nvSpPr>
        <p:spPr>
          <a:xfrm>
            <a:off x="1943100" y="1877220"/>
            <a:ext cx="6844439" cy="1661993"/>
          </a:xfrm>
          <a:prstGeom prst="rect">
            <a:avLst/>
          </a:prstGeom>
          <a:noFill/>
        </p:spPr>
        <p:txBody>
          <a:bodyPr wrap="square" lIns="0" tIns="0" rIns="0" bIns="0" rtlCol="0">
            <a:spAutoFit/>
          </a:bodyPr>
          <a:lstStyle/>
          <a:p>
            <a:r>
              <a:rPr lang="en-US" sz="1800">
                <a:solidFill>
                  <a:schemeClr val="bg1"/>
                </a:solidFill>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endParaRPr lang="en-US" sz="1800">
              <a:solidFill>
                <a:schemeClr val="bg1"/>
              </a:solidFill>
            </a:endParaRPr>
          </a:p>
        </p:txBody>
      </p:sp>
      <p:sp>
        <p:nvSpPr>
          <p:cNvPr id="15" name="PPT Accessibility URL">
            <a:extLst>
              <a:ext uri="{FF2B5EF4-FFF2-40B4-BE49-F238E27FC236}">
                <a16:creationId xmlns:a16="http://schemas.microsoft.com/office/drawing/2014/main" id="{BA1A708E-CC6F-5046-B62E-67EF72C8345F}"/>
              </a:ext>
            </a:extLst>
          </p:cNvPr>
          <p:cNvSpPr>
            <a:spLocks noGrp="1"/>
          </p:cNvSpPr>
          <p:nvPr>
            <p:ph type="ctrTitle" hasCustomPrompt="1"/>
          </p:nvPr>
        </p:nvSpPr>
        <p:spPr bwMode="blackWhite">
          <a:xfrm>
            <a:off x="1943100" y="3846218"/>
            <a:ext cx="7225680" cy="505523"/>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a:solidFill>
                  <a:schemeClr val="accent1"/>
                </a:solidFill>
              </a:rPr>
              <a:t>https://</a:t>
            </a:r>
            <a:r>
              <a:rPr lang="en-US" err="1">
                <a:solidFill>
                  <a:schemeClr val="accent1"/>
                </a:solidFill>
              </a:rPr>
              <a:t>support.office.com</a:t>
            </a:r>
            <a:r>
              <a:rPr lang="en-US">
                <a:solidFill>
                  <a:schemeClr val="accent1"/>
                </a:solidFill>
              </a:rPr>
              <a:t>/</a:t>
            </a:r>
            <a:r>
              <a:rPr lang="en-US" err="1">
                <a:solidFill>
                  <a:schemeClr val="accent1"/>
                </a:solidFill>
              </a:rPr>
              <a:t>en</a:t>
            </a:r>
            <a:r>
              <a:rPr lang="en-US">
                <a:solidFill>
                  <a:schemeClr val="accent1"/>
                </a:solidFill>
              </a:rPr>
              <a:t>-us/article/Make-your-PowerPoint-presentations-accessible-6f7772b2-2f33-4bd2-8ca7-dae3b2b3ef25</a:t>
            </a:r>
          </a:p>
        </p:txBody>
      </p:sp>
      <p:pic>
        <p:nvPicPr>
          <p:cNvPr id="20" name="Gold Triangle">
            <a:extLst>
              <a:ext uri="{FF2B5EF4-FFF2-40B4-BE49-F238E27FC236}">
                <a16:creationId xmlns:a16="http://schemas.microsoft.com/office/drawing/2014/main" id="{8FB3CDDA-E495-3748-8358-7ED0109F464A}"/>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032275" y="6202177"/>
            <a:ext cx="1142268" cy="323968"/>
          </a:xfrm>
        </p:spPr>
        <p:txBody>
          <a:bodyPr/>
          <a:lstStyle>
            <a:lvl1pPr>
              <a:defRPr>
                <a:solidFill>
                  <a:schemeClr val="accent4">
                    <a:alpha val="70000"/>
                  </a:schemeClr>
                </a:solidFill>
              </a:defRPr>
            </a:lvl1pPr>
          </a:lstStyle>
          <a:p>
            <a:fld id="{049DC8E1-D369-0F48-9062-BB068AFD07CE}" type="datetime1">
              <a:rPr lang="en-US" smtClean="0"/>
              <a:pPr/>
              <a:t>8/25/2023</a:t>
            </a:fld>
            <a:endParaRPr lang="en-US"/>
          </a:p>
        </p:txBody>
      </p:sp>
      <p:cxnSp>
        <p:nvCxnSpPr>
          <p:cNvPr id="22" name="Line">
            <a:extLst>
              <a:ext uri="{FF2B5EF4-FFF2-40B4-BE49-F238E27FC236}">
                <a16:creationId xmlns:a16="http://schemas.microsoft.com/office/drawing/2014/main" id="{6E05FCF8-5823-9D4D-B7F3-412E5BDD4E01}"/>
              </a:ext>
            </a:extLst>
          </p:cNvPr>
          <p:cNvCxnSpPr>
            <a:cxnSpLocks/>
          </p:cNvCxnSpPr>
          <p:nvPr userDrawn="1"/>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683" y="5952858"/>
            <a:ext cx="4459852" cy="477729"/>
          </a:xfrm>
          <a:prstGeom prst="rect">
            <a:avLst/>
          </a:prstGeom>
        </p:spPr>
      </p:pic>
    </p:spTree>
    <p:extLst>
      <p:ext uri="{BB962C8B-B14F-4D97-AF65-F5344CB8AC3E}">
        <p14:creationId xmlns:p14="http://schemas.microsoft.com/office/powerpoint/2010/main" val="5741884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122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13965-805E-4BE1-B731-0B7E0327E37E}" type="datetime1">
              <a:rPr lang="en-US" smtClean="0"/>
              <a:t>8/25/2023</a:t>
            </a:fld>
            <a:endParaRPr lang="en-US"/>
          </a:p>
        </p:txBody>
      </p:sp>
      <p:sp>
        <p:nvSpPr>
          <p:cNvPr id="5" name="Footer Placeholder 4"/>
          <p:cNvSpPr>
            <a:spLocks noGrp="1"/>
          </p:cNvSpPr>
          <p:nvPr>
            <p:ph type="ftr" sz="quarter" idx="11"/>
          </p:nvPr>
        </p:nvSpPr>
        <p:spPr/>
        <p:txBody>
          <a:bodyPr/>
          <a:lstStyle/>
          <a:p>
            <a:r>
              <a:rPr lang="en-US"/>
              <a:t>TB Williams</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095363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cessibility Statement">
    <p:bg>
      <p:bgPr>
        <a:solidFill>
          <a:schemeClr val="accent4"/>
        </a:solidFill>
        <a:effectLst/>
      </p:bgPr>
    </p:bg>
    <p:spTree>
      <p:nvGrpSpPr>
        <p:cNvPr id="1" name=""/>
        <p:cNvGrpSpPr/>
        <p:nvPr/>
      </p:nvGrpSpPr>
      <p:grpSpPr>
        <a:xfrm>
          <a:off x="0" y="0"/>
          <a:ext cx="0" cy="0"/>
          <a:chOff x="0" y="0"/>
          <a:chExt cx="0" cy="0"/>
        </a:xfrm>
      </p:grpSpPr>
      <p:sp>
        <p:nvSpPr>
          <p:cNvPr id="11" name="PPT Accessibility">
            <a:extLst>
              <a:ext uri="{FF2B5EF4-FFF2-40B4-BE49-F238E27FC236}">
                <a16:creationId xmlns:a16="http://schemas.microsoft.com/office/drawing/2014/main" id="{7218C6A0-FE47-3C49-9974-F3CABE12FB6E}"/>
              </a:ext>
            </a:extLst>
          </p:cNvPr>
          <p:cNvSpPr txBox="1"/>
          <p:nvPr userDrawn="1"/>
        </p:nvSpPr>
        <p:spPr>
          <a:xfrm>
            <a:off x="1943100" y="1877220"/>
            <a:ext cx="6844439" cy="1661993"/>
          </a:xfrm>
          <a:prstGeom prst="rect">
            <a:avLst/>
          </a:prstGeom>
          <a:noFill/>
        </p:spPr>
        <p:txBody>
          <a:bodyPr wrap="square" lIns="0" tIns="0" rIns="0" bIns="0" rtlCol="0">
            <a:spAutoFit/>
          </a:bodyPr>
          <a:lstStyle/>
          <a:p>
            <a:r>
              <a:rPr lang="en-US" sz="1800">
                <a:solidFill>
                  <a:schemeClr val="bg1"/>
                </a:solidFill>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endParaRPr lang="en-US" sz="1800">
              <a:solidFill>
                <a:schemeClr val="bg1"/>
              </a:solidFill>
            </a:endParaRPr>
          </a:p>
        </p:txBody>
      </p:sp>
      <p:sp>
        <p:nvSpPr>
          <p:cNvPr id="15" name="PPT Accessibility URL">
            <a:extLst>
              <a:ext uri="{FF2B5EF4-FFF2-40B4-BE49-F238E27FC236}">
                <a16:creationId xmlns:a16="http://schemas.microsoft.com/office/drawing/2014/main" id="{BA1A708E-CC6F-5046-B62E-67EF72C8345F}"/>
              </a:ext>
            </a:extLst>
          </p:cNvPr>
          <p:cNvSpPr>
            <a:spLocks noGrp="1"/>
          </p:cNvSpPr>
          <p:nvPr>
            <p:ph type="ctrTitle" hasCustomPrompt="1"/>
          </p:nvPr>
        </p:nvSpPr>
        <p:spPr bwMode="blackWhite">
          <a:xfrm>
            <a:off x="1943100" y="3846218"/>
            <a:ext cx="7225680" cy="505523"/>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a:solidFill>
                  <a:schemeClr val="accent1"/>
                </a:solidFill>
              </a:rPr>
              <a:t>https://</a:t>
            </a:r>
            <a:r>
              <a:rPr lang="en-US" err="1">
                <a:solidFill>
                  <a:schemeClr val="accent1"/>
                </a:solidFill>
              </a:rPr>
              <a:t>support.office.com</a:t>
            </a:r>
            <a:r>
              <a:rPr lang="en-US">
                <a:solidFill>
                  <a:schemeClr val="accent1"/>
                </a:solidFill>
              </a:rPr>
              <a:t>/</a:t>
            </a:r>
            <a:r>
              <a:rPr lang="en-US" err="1">
                <a:solidFill>
                  <a:schemeClr val="accent1"/>
                </a:solidFill>
              </a:rPr>
              <a:t>en</a:t>
            </a:r>
            <a:r>
              <a:rPr lang="en-US">
                <a:solidFill>
                  <a:schemeClr val="accent1"/>
                </a:solidFill>
              </a:rPr>
              <a:t>-us/article/Make-your-PowerPoint-presentations-accessible-6f7772b2-2f33-4bd2-8ca7-dae3b2b3ef25</a:t>
            </a:r>
          </a:p>
        </p:txBody>
      </p:sp>
      <p:pic>
        <p:nvPicPr>
          <p:cNvPr id="20" name="Gold Triangle">
            <a:extLst>
              <a:ext uri="{FF2B5EF4-FFF2-40B4-BE49-F238E27FC236}">
                <a16:creationId xmlns:a16="http://schemas.microsoft.com/office/drawing/2014/main" id="{8FB3CDDA-E495-3748-8358-7ED0109F464A}"/>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032275" y="6202177"/>
            <a:ext cx="1142268" cy="323968"/>
          </a:xfrm>
        </p:spPr>
        <p:txBody>
          <a:bodyPr/>
          <a:lstStyle>
            <a:lvl1pPr>
              <a:defRPr>
                <a:solidFill>
                  <a:schemeClr val="accent4">
                    <a:alpha val="70000"/>
                  </a:schemeClr>
                </a:solidFill>
              </a:defRPr>
            </a:lvl1pPr>
          </a:lstStyle>
          <a:p>
            <a:fld id="{049DC8E1-D369-0F48-9062-BB068AFD07CE}" type="datetime1">
              <a:rPr lang="en-US" smtClean="0"/>
              <a:pPr/>
              <a:t>8/25/2023</a:t>
            </a:fld>
            <a:endParaRPr lang="en-US"/>
          </a:p>
        </p:txBody>
      </p:sp>
      <p:cxnSp>
        <p:nvCxnSpPr>
          <p:cNvPr id="22" name="Line">
            <a:extLst>
              <a:ext uri="{FF2B5EF4-FFF2-40B4-BE49-F238E27FC236}">
                <a16:creationId xmlns:a16="http://schemas.microsoft.com/office/drawing/2014/main" id="{6E05FCF8-5823-9D4D-B7F3-412E5BDD4E01}"/>
              </a:ext>
            </a:extLst>
          </p:cNvPr>
          <p:cNvCxnSpPr>
            <a:cxnSpLocks/>
          </p:cNvCxnSpPr>
          <p:nvPr userDrawn="1"/>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683" y="5952858"/>
            <a:ext cx="4459852" cy="477729"/>
          </a:xfrm>
          <a:prstGeom prst="rect">
            <a:avLst/>
          </a:prstGeom>
        </p:spPr>
      </p:pic>
    </p:spTree>
    <p:extLst>
      <p:ext uri="{BB962C8B-B14F-4D97-AF65-F5344CB8AC3E}">
        <p14:creationId xmlns:p14="http://schemas.microsoft.com/office/powerpoint/2010/main" val="5741884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122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2"/>
        </a:solidFill>
        <a:effectLst/>
      </p:bgPr>
    </p:bg>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43100" y="1626244"/>
            <a:ext cx="7911945" cy="1523494"/>
          </a:xfrm>
          <a:prstGeom prst="rect">
            <a:avLst/>
          </a:prstGeom>
          <a:noFill/>
          <a:ln w="38100">
            <a:noFill/>
          </a:ln>
        </p:spPr>
        <p:txBody>
          <a:bodyPr wrap="square" lIns="0" tIns="0" rIns="0" bIns="0" anchor="t" anchorCtr="0">
            <a:spAutoFit/>
          </a:bodyPr>
          <a:lstStyle>
            <a:lvl1pPr algn="l">
              <a:lnSpc>
                <a:spcPct val="80000"/>
              </a:lnSpc>
              <a:defRPr sz="6000" b="1" i="1" spc="0">
                <a:solidFill>
                  <a:schemeClr val="bg1"/>
                </a:solidFill>
                <a:latin typeface="Acumin Pro ExtraCondensed" panose="020B0508020202020204" pitchFamily="34" charset="77"/>
              </a:defRPr>
            </a:lvl1pPr>
          </a:lstStyle>
          <a:p>
            <a:r>
              <a:rPr lang="en-US"/>
              <a:t>Title Slide </a:t>
            </a:r>
            <a:r>
              <a:rPr lang="en-US" err="1"/>
              <a:t>Acumin</a:t>
            </a:r>
            <a:r>
              <a:rPr lang="en-US"/>
              <a:t> Pro Extra Cond Bold Italic 60</a:t>
            </a:r>
          </a:p>
        </p:txBody>
      </p:sp>
      <p:sp>
        <p:nvSpPr>
          <p:cNvPr id="3" name="Subtitle"/>
          <p:cNvSpPr>
            <a:spLocks noGrp="1"/>
          </p:cNvSpPr>
          <p:nvPr>
            <p:ph type="subTitle" idx="1" hasCustomPrompt="1"/>
          </p:nvPr>
        </p:nvSpPr>
        <p:spPr>
          <a:xfrm>
            <a:off x="1950624" y="3990085"/>
            <a:ext cx="7096269" cy="336015"/>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a:t>
            </a:r>
            <a:r>
              <a:rPr lang="en-US" err="1"/>
              <a:t>Acumin</a:t>
            </a:r>
            <a:r>
              <a:rPr lang="en-US"/>
              <a:t> Pro Semi Cond Bold 22 </a:t>
            </a:r>
            <a:r>
              <a:rPr lang="en-US" err="1"/>
              <a:t>pt</a:t>
            </a:r>
            <a:endParaRPr lang="en-US"/>
          </a:p>
        </p:txBody>
      </p:sp>
      <p:pic>
        <p:nvPicPr>
          <p:cNvPr id="11" name="Black Triangle">
            <a:extLst>
              <a:ext uri="{FF2B5EF4-FFF2-40B4-BE49-F238E27FC236}">
                <a16:creationId xmlns:a16="http://schemas.microsoft.com/office/drawing/2014/main" id="{89E231D1-E6F4-D744-B354-255815F71933}"/>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7" name="Date"/>
          <p:cNvSpPr>
            <a:spLocks noGrp="1"/>
          </p:cNvSpPr>
          <p:nvPr>
            <p:ph type="dt" sz="half" idx="10"/>
          </p:nvPr>
        </p:nvSpPr>
        <p:spPr/>
        <p:txBody>
          <a:bodyPr/>
          <a:lstStyle>
            <a:lvl1pPr>
              <a:defRPr>
                <a:solidFill>
                  <a:schemeClr val="accent4">
                    <a:alpha val="70000"/>
                  </a:schemeClr>
                </a:solidFill>
              </a:defRPr>
            </a:lvl1pPr>
          </a:lstStyle>
          <a:p>
            <a:fld id="{049DC8E1-D369-0F48-9062-BB068AFD07CE}" type="datetime1">
              <a:rPr lang="en-US" smtClean="0"/>
              <a:pPr/>
              <a:t>8/25/2023</a:t>
            </a:fld>
            <a:endParaRPr lang="en-US"/>
          </a:p>
        </p:txBody>
      </p:sp>
      <p:cxnSp>
        <p:nvCxnSpPr>
          <p:cNvPr id="33" name="Line">
            <a:extLst>
              <a:ext uri="{FF2B5EF4-FFF2-40B4-BE49-F238E27FC236}">
                <a16:creationId xmlns:a16="http://schemas.microsoft.com/office/drawing/2014/main" id="{E61121D3-034C-A148-89AD-C240C1E7F6F7}"/>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0306" y="5955774"/>
            <a:ext cx="4556710" cy="485638"/>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8" pos="122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pic>
        <p:nvPicPr>
          <p:cNvPr id="27" name="Black Bar">
            <a:extLst>
              <a:ext uri="{FF2B5EF4-FFF2-40B4-BE49-F238E27FC236}">
                <a16:creationId xmlns:a16="http://schemas.microsoft.com/office/drawing/2014/main" id="{6283C7A5-FA96-634B-82F6-99BF44D20F7C}"/>
              </a:ext>
            </a:extLst>
          </p:cNvPr>
          <p:cNvPicPr>
            <a:picLocks noChangeAspect="1"/>
          </p:cNvPicPr>
          <p:nvPr/>
        </p:nvPicPr>
        <p:blipFill>
          <a:blip r:embed="rId2"/>
          <a:stretch>
            <a:fillRect/>
          </a:stretch>
        </p:blipFill>
        <p:spPr>
          <a:xfrm>
            <a:off x="7009" y="0"/>
            <a:ext cx="11514667" cy="914400"/>
          </a:xfrm>
          <a:prstGeom prst="rect">
            <a:avLst/>
          </a:prstGeom>
        </p:spPr>
      </p:pic>
      <p:sp>
        <p:nvSpPr>
          <p:cNvPr id="2" name="Title"/>
          <p:cNvSpPr>
            <a:spLocks noGrp="1"/>
          </p:cNvSpPr>
          <p:nvPr>
            <p:ph type="ctrTitle" hasCustomPrompt="1"/>
          </p:nvPr>
        </p:nvSpPr>
        <p:spPr bwMode="blackWhite">
          <a:xfrm>
            <a:off x="1043554"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a:t>Title </a:t>
            </a:r>
            <a:r>
              <a:rPr lang="en-US" err="1"/>
              <a:t>Acumin</a:t>
            </a:r>
            <a:r>
              <a:rPr lang="en-US"/>
              <a:t> Pro Extra Cond Bold Italic 36 </a:t>
            </a:r>
            <a:r>
              <a:rPr lang="en-US" err="1"/>
              <a:t>pt</a:t>
            </a:r>
            <a:endParaRPr lang="en-US"/>
          </a:p>
        </p:txBody>
      </p:sp>
      <p:sp>
        <p:nvSpPr>
          <p:cNvPr id="3" name="Subhead"/>
          <p:cNvSpPr>
            <a:spLocks noGrp="1"/>
          </p:cNvSpPr>
          <p:nvPr>
            <p:ph type="subTitle" idx="1" hasCustomPrompt="1"/>
          </p:nvPr>
        </p:nvSpPr>
        <p:spPr>
          <a:xfrm>
            <a:off x="1043553" y="1345167"/>
            <a:ext cx="7321993"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a:t>
            </a:r>
            <a:r>
              <a:rPr lang="en-US" err="1"/>
              <a:t>Acumin</a:t>
            </a:r>
            <a:r>
              <a:rPr lang="en-US"/>
              <a:t> Pro Semi Cond Bold 22 </a:t>
            </a:r>
            <a:r>
              <a:rPr lang="en-US" err="1"/>
              <a:t>pt</a:t>
            </a:r>
            <a:endParaRPr lang="en-US"/>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950849" y="1962540"/>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a:t>Bulleted copy. </a:t>
            </a:r>
            <a:r>
              <a:rPr lang="en-US" err="1"/>
              <a:t>Acumin</a:t>
            </a:r>
            <a:r>
              <a:rPr lang="en-US"/>
              <a:t> Pro Reg 18 pt. Keep it short with bite-size chunks of information.</a:t>
            </a:r>
          </a:p>
          <a:p>
            <a:pPr lvl="0"/>
            <a:endParaRPr lang="en-US"/>
          </a:p>
          <a:p>
            <a:pPr lvl="0"/>
            <a:r>
              <a:rPr lang="en-US"/>
              <a:t>Bulleted copy. </a:t>
            </a:r>
            <a:r>
              <a:rPr lang="en-US" err="1"/>
              <a:t>Acumin</a:t>
            </a:r>
            <a:r>
              <a:rPr lang="en-US"/>
              <a:t> Pro Reg 18 pt. Keep it short with bite-size chunks of information.</a:t>
            </a:r>
          </a:p>
          <a:p>
            <a:pPr lvl="0"/>
            <a:endParaRPr lang="en-US"/>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a:t>Bulleted copy. </a:t>
            </a:r>
            <a:r>
              <a:rPr lang="en-US" err="1"/>
              <a:t>Acumin</a:t>
            </a:r>
            <a:r>
              <a:rPr lang="en-US"/>
              <a:t> Pro Reg 18 pt. Keep it short with bite-size chunks of information.</a:t>
            </a:r>
          </a:p>
          <a:p>
            <a:pPr lvl="0"/>
            <a:endParaRPr lang="en-US"/>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a:t>Bulleted copy. </a:t>
            </a:r>
            <a:r>
              <a:rPr lang="en-US" err="1"/>
              <a:t>Acumin</a:t>
            </a:r>
            <a:r>
              <a:rPr lang="en-US"/>
              <a:t> Pro Reg 18 pt. Keep it short with bite-size chunks of information.</a:t>
            </a:r>
          </a:p>
          <a:p>
            <a:pPr lvl="0"/>
            <a:endParaRPr lang="en-US"/>
          </a:p>
        </p:txBody>
      </p:sp>
      <p:sp>
        <p:nvSpPr>
          <p:cNvPr id="28" name="Date">
            <a:extLst>
              <a:ext uri="{FF2B5EF4-FFF2-40B4-BE49-F238E27FC236}">
                <a16:creationId xmlns:a16="http://schemas.microsoft.com/office/drawing/2014/main" id="{32B67432-75BE-B145-B884-FF16D239EAF2}"/>
              </a:ext>
            </a:extLst>
          </p:cNvPr>
          <p:cNvSpPr>
            <a:spLocks noGrp="1"/>
          </p:cNvSpPr>
          <p:nvPr>
            <p:ph type="dt" sz="half" idx="2"/>
          </p:nvPr>
        </p:nvSpPr>
        <p:spPr>
          <a:xfrm>
            <a:off x="10136783" y="6202177"/>
            <a:ext cx="1037760"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8/25/2023</a:t>
            </a:fld>
            <a:endParaRPr lang="en-US"/>
          </a:p>
        </p:txBody>
      </p:sp>
      <p:cxnSp>
        <p:nvCxnSpPr>
          <p:cNvPr id="30" name="Line">
            <a:extLst>
              <a:ext uri="{FF2B5EF4-FFF2-40B4-BE49-F238E27FC236}">
                <a16:creationId xmlns:a16="http://schemas.microsoft.com/office/drawing/2014/main" id="{58350E96-57A4-414B-9B8B-1430C2B4D38E}"/>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11206124"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683" y="5952858"/>
            <a:ext cx="4459852" cy="477729"/>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32" userDrawn="1">
          <p15:clr>
            <a:srgbClr val="FBAE40"/>
          </p15:clr>
        </p15:guide>
        <p15:guide id="7" pos="1224" userDrawn="1">
          <p15:clr>
            <a:srgbClr val="FBAE40"/>
          </p15:clr>
        </p15:guide>
        <p15:guide id="8" pos="648" userDrawn="1">
          <p15:clr>
            <a:srgbClr val="FBAE40"/>
          </p15:clr>
        </p15:guide>
        <p15:guide id="9" pos="153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pic>
        <p:nvPicPr>
          <p:cNvPr id="21" name="Black Bar">
            <a:extLst>
              <a:ext uri="{FF2B5EF4-FFF2-40B4-BE49-F238E27FC236}">
                <a16:creationId xmlns:a16="http://schemas.microsoft.com/office/drawing/2014/main" id="{87C91AFD-CCD5-AA40-82FE-4B69C6151917}"/>
              </a:ext>
            </a:extLst>
          </p:cNvPr>
          <p:cNvPicPr>
            <a:picLocks noChangeAspect="1"/>
          </p:cNvPicPr>
          <p:nvPr/>
        </p:nvPicPr>
        <p:blipFill>
          <a:blip r:embed="rId2"/>
          <a:stretch>
            <a:fillRect/>
          </a:stretch>
        </p:blipFill>
        <p:spPr>
          <a:xfrm>
            <a:off x="7009" y="0"/>
            <a:ext cx="11514667"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043553"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a:t>Title </a:t>
            </a:r>
            <a:r>
              <a:rPr lang="en-US" err="1"/>
              <a:t>Acumin</a:t>
            </a:r>
            <a:r>
              <a:rPr lang="en-US"/>
              <a:t> Pro Extra Cond Bold Italic 36 </a:t>
            </a:r>
            <a:r>
              <a:rPr lang="en-US" err="1"/>
              <a:t>pt</a:t>
            </a:r>
            <a:endParaRPr lang="en-US"/>
          </a:p>
        </p:txBody>
      </p:sp>
      <p:sp>
        <p:nvSpPr>
          <p:cNvPr id="3" name="Subhead"/>
          <p:cNvSpPr>
            <a:spLocks noGrp="1"/>
          </p:cNvSpPr>
          <p:nvPr>
            <p:ph type="subTitle" idx="1" hasCustomPrompt="1"/>
          </p:nvPr>
        </p:nvSpPr>
        <p:spPr>
          <a:xfrm>
            <a:off x="1043553" y="1345166"/>
            <a:ext cx="7288495"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a:t>
            </a:r>
            <a:r>
              <a:rPr lang="en-US" err="1"/>
              <a:t>Acumin</a:t>
            </a:r>
            <a:r>
              <a:rPr lang="en-US"/>
              <a:t> Pro Semi Cond Bold 22 </a:t>
            </a:r>
            <a:r>
              <a:rPr lang="en-US" err="1"/>
              <a:t>pt</a:t>
            </a:r>
            <a:endParaRPr lang="en-US"/>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943100" y="1917389"/>
            <a:ext cx="4591332"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a:t>Bulleted copy. </a:t>
            </a:r>
            <a:r>
              <a:rPr lang="en-US" err="1"/>
              <a:t>Acumin</a:t>
            </a:r>
            <a:r>
              <a:rPr lang="en-US"/>
              <a:t> Pro Reg 18 pt. Keep it short with bite-size chunks of information.</a:t>
            </a:r>
          </a:p>
          <a:p>
            <a:pPr lvl="0"/>
            <a:endParaRPr lang="en-US"/>
          </a:p>
          <a:p>
            <a:pPr lvl="0"/>
            <a:r>
              <a:rPr lang="en-US"/>
              <a:t>Bulleted copy. </a:t>
            </a:r>
            <a:r>
              <a:rPr lang="en-US" err="1"/>
              <a:t>Acumin</a:t>
            </a:r>
            <a:r>
              <a:rPr lang="en-US"/>
              <a:t> Pro Reg 18 pt. Keep it short with bite-size chunks of information.</a:t>
            </a:r>
          </a:p>
          <a:p>
            <a:pPr lvl="0"/>
            <a:endParaRPr lang="en-US"/>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a:t>Bulleted copy. </a:t>
            </a:r>
            <a:r>
              <a:rPr lang="en-US" err="1"/>
              <a:t>Acumin</a:t>
            </a:r>
            <a:r>
              <a:rPr lang="en-US"/>
              <a:t> Pro Reg 18 pt. Keep it short with bite-size chunks of information.</a:t>
            </a:r>
          </a:p>
          <a:p>
            <a:pPr lvl="0"/>
            <a:endParaRPr lang="en-US"/>
          </a:p>
          <a:p>
            <a:pPr lvl="0"/>
            <a:endParaRPr lang="en-US"/>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6803762" y="1920876"/>
            <a:ext cx="4837905" cy="2982913"/>
          </a:xfrm>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a:t>Insert picture or chart here</a:t>
            </a:r>
          </a:p>
        </p:txBody>
      </p:sp>
      <p:sp>
        <p:nvSpPr>
          <p:cNvPr id="23" name="Date">
            <a:extLst>
              <a:ext uri="{FF2B5EF4-FFF2-40B4-BE49-F238E27FC236}">
                <a16:creationId xmlns:a16="http://schemas.microsoft.com/office/drawing/2014/main" id="{CF069E70-AF49-2042-836A-1CC5C09B9CCB}"/>
              </a:ext>
            </a:extLst>
          </p:cNvPr>
          <p:cNvSpPr>
            <a:spLocks noGrp="1"/>
          </p:cNvSpPr>
          <p:nvPr>
            <p:ph type="dt" sz="half" idx="2"/>
          </p:nvPr>
        </p:nvSpPr>
        <p:spPr>
          <a:xfrm>
            <a:off x="10049694" y="6202177"/>
            <a:ext cx="1124849"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8/25/2023</a:t>
            </a:fld>
            <a:endParaRPr lang="en-US"/>
          </a:p>
        </p:txBody>
      </p:sp>
      <p:cxnSp>
        <p:nvCxnSpPr>
          <p:cNvPr id="25" name="Line">
            <a:extLst>
              <a:ext uri="{FF2B5EF4-FFF2-40B4-BE49-F238E27FC236}">
                <a16:creationId xmlns:a16="http://schemas.microsoft.com/office/drawing/2014/main" id="{BCC405A1-23C8-8E4E-940E-49CA3B709385}"/>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11213873"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683" y="5952858"/>
            <a:ext cx="4459852" cy="477729"/>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648" userDrawn="1">
          <p15:clr>
            <a:srgbClr val="FBAE40"/>
          </p15:clr>
        </p15:guide>
        <p15:guide id="8" pos="122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1035804" y="304800"/>
            <a:ext cx="3838891" cy="1004121"/>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Acumin Pro" panose="020B0504020202020204" pitchFamily="34" charset="77"/>
              </a:defRPr>
            </a:lvl1pPr>
          </a:lstStyle>
          <a:p>
            <a:r>
              <a:rPr lang="en-US"/>
              <a:t>Brief photo caption. Place in top left or right corner. </a:t>
            </a:r>
            <a:r>
              <a:rPr lang="en-US" err="1"/>
              <a:t>Acumin</a:t>
            </a:r>
            <a:r>
              <a:rPr lang="en-US"/>
              <a:t> Pro Bold 18 pt. Make text black or white for legibility.</a:t>
            </a:r>
          </a:p>
        </p:txBody>
      </p:sp>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2"/>
          <a:stretch>
            <a:fillRect/>
          </a:stretch>
        </p:blipFill>
        <p:spPr>
          <a:xfrm>
            <a:off x="9821333" y="0"/>
            <a:ext cx="2370667"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032276" y="6202177"/>
            <a:ext cx="1142267" cy="323968"/>
          </a:xfrm>
        </p:spPr>
        <p:txBody>
          <a:bodyPr/>
          <a:lstStyle>
            <a:lvl1pPr>
              <a:defRPr>
                <a:solidFill>
                  <a:schemeClr val="accent4">
                    <a:alpha val="70000"/>
                  </a:schemeClr>
                </a:solidFill>
              </a:defRPr>
            </a:lvl1pPr>
          </a:lstStyle>
          <a:p>
            <a:fld id="{049DC8E1-D369-0F48-9062-BB068AFD07CE}" type="datetime1">
              <a:rPr lang="en-US" smtClean="0"/>
              <a:pPr/>
              <a:t>8/25/2023</a:t>
            </a:fld>
            <a:endParaRPr lang="en-US"/>
          </a:p>
        </p:txBody>
      </p:sp>
      <p:cxnSp>
        <p:nvCxnSpPr>
          <p:cNvPr id="22" name="Line 3">
            <a:extLst>
              <a:ext uri="{FF2B5EF4-FFF2-40B4-BE49-F238E27FC236}">
                <a16:creationId xmlns:a16="http://schemas.microsoft.com/office/drawing/2014/main" id="{6E05FCF8-5823-9D4D-B7F3-412E5BDD4E01}"/>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683" y="5952858"/>
            <a:ext cx="4459852" cy="477729"/>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64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2"/>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893545" y="1466567"/>
            <a:ext cx="6419331" cy="1210973"/>
          </a:xfrm>
          <a:prstGeom prst="rect">
            <a:avLst/>
          </a:prstGeom>
          <a:noFill/>
          <a:ln w="38100">
            <a:noFill/>
          </a:ln>
        </p:spPr>
        <p:txBody>
          <a:bodyPr wrap="square" lIns="0" tIns="0" rIns="0" bIns="0" anchor="t" anchorCtr="0">
            <a:spAutoFit/>
          </a:bodyPr>
          <a:lstStyle>
            <a:lvl1pPr algn="ctr">
              <a:defRPr sz="8600" b="0" i="0" cap="none" spc="300">
                <a:solidFill>
                  <a:schemeClr val="accent2"/>
                </a:solidFill>
                <a:latin typeface="United Sans Cond Medium" pitchFamily="2" charset="77"/>
              </a:defRPr>
            </a:lvl1pPr>
          </a:lstStyle>
          <a:p>
            <a:r>
              <a:rPr lang="en-US" b="1" spc="0">
                <a:latin typeface="United Sans Reg Medium" pitchFamily="2" charset="77"/>
              </a:rPr>
              <a:t>123</a:t>
            </a:r>
            <a:endParaRPr lang="en-US"/>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a:t>Fact or highlight. </a:t>
            </a:r>
            <a:r>
              <a:rPr lang="en-US" err="1"/>
              <a:t>Acumin</a:t>
            </a:r>
            <a:r>
              <a:rPr lang="en-US"/>
              <a:t> Pro Medium 24 pt. Keep it short with bite-size chunks of information.</a:t>
            </a:r>
          </a:p>
        </p:txBody>
      </p:sp>
      <p:pic>
        <p:nvPicPr>
          <p:cNvPr id="24" name="Gold Triangle">
            <a:extLst>
              <a:ext uri="{FF2B5EF4-FFF2-40B4-BE49-F238E27FC236}">
                <a16:creationId xmlns:a16="http://schemas.microsoft.com/office/drawing/2014/main" id="{4DC803D7-BDE8-2740-B36D-EB98236EB729}"/>
              </a:ext>
            </a:extLst>
          </p:cNvPr>
          <p:cNvPicPr>
            <a:picLocks noChangeAspect="1"/>
          </p:cNvPicPr>
          <p:nvPr/>
        </p:nvPicPr>
        <p:blipFill>
          <a:blip r:embed="rId2"/>
          <a:stretch>
            <a:fillRect/>
          </a:stretch>
        </p:blipFill>
        <p:spPr>
          <a:xfrm>
            <a:off x="9821333" y="0"/>
            <a:ext cx="2370667" cy="6858000"/>
          </a:xfrm>
          <a:prstGeom prst="rect">
            <a:avLst/>
          </a:prstGeom>
        </p:spPr>
      </p:pic>
      <p:sp>
        <p:nvSpPr>
          <p:cNvPr id="25" name="Date">
            <a:extLst>
              <a:ext uri="{FF2B5EF4-FFF2-40B4-BE49-F238E27FC236}">
                <a16:creationId xmlns:a16="http://schemas.microsoft.com/office/drawing/2014/main" id="{A7492D50-D618-9F40-B9F2-9B08441829B8}"/>
              </a:ext>
            </a:extLst>
          </p:cNvPr>
          <p:cNvSpPr>
            <a:spLocks noGrp="1"/>
          </p:cNvSpPr>
          <p:nvPr>
            <p:ph type="dt" sz="half" idx="10"/>
          </p:nvPr>
        </p:nvSpPr>
        <p:spPr>
          <a:xfrm>
            <a:off x="10154195" y="6202177"/>
            <a:ext cx="1020348" cy="323968"/>
          </a:xfrm>
        </p:spPr>
        <p:txBody>
          <a:bodyPr/>
          <a:lstStyle>
            <a:lvl1pPr>
              <a:defRPr>
                <a:solidFill>
                  <a:schemeClr val="accent4">
                    <a:alpha val="70000"/>
                  </a:schemeClr>
                </a:solidFill>
              </a:defRPr>
            </a:lvl1pPr>
          </a:lstStyle>
          <a:p>
            <a:fld id="{049DC8E1-D369-0F48-9062-BB068AFD07CE}" type="datetime1">
              <a:rPr lang="en-US" smtClean="0"/>
              <a:pPr/>
              <a:t>8/25/2023</a:t>
            </a:fld>
            <a:endParaRPr lang="en-US"/>
          </a:p>
        </p:txBody>
      </p:sp>
      <p:cxnSp>
        <p:nvCxnSpPr>
          <p:cNvPr id="27" name="Line">
            <a:extLst>
              <a:ext uri="{FF2B5EF4-FFF2-40B4-BE49-F238E27FC236}">
                <a16:creationId xmlns:a16="http://schemas.microsoft.com/office/drawing/2014/main" id="{8F96F97C-D2D6-7949-BDC5-C0B91FB918BD}"/>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lide Number">
            <a:extLst>
              <a:ext uri="{FF2B5EF4-FFF2-40B4-BE49-F238E27FC236}">
                <a16:creationId xmlns:a16="http://schemas.microsoft.com/office/drawing/2014/main" id="{8E13B548-F076-CF46-A887-15D7D4869738}"/>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0306" y="5955774"/>
            <a:ext cx="4556710" cy="485638"/>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2"/>
        </a:solidFill>
        <a:effectLst/>
      </p:bgPr>
    </p:bg>
    <p:spTree>
      <p:nvGrpSpPr>
        <p:cNvPr id="1" name=""/>
        <p:cNvGrpSpPr/>
        <p:nvPr/>
      </p:nvGrpSpPr>
      <p:grpSpPr>
        <a:xfrm>
          <a:off x="0" y="0"/>
          <a:ext cx="0" cy="0"/>
          <a:chOff x="0" y="0"/>
          <a:chExt cx="0" cy="0"/>
        </a:xfrm>
      </p:grpSpPr>
      <p:sp>
        <p:nvSpPr>
          <p:cNvPr id="17" name="Gold Background">
            <a:extLst>
              <a:ext uri="{FF2B5EF4-FFF2-40B4-BE49-F238E27FC236}">
                <a16:creationId xmlns:a16="http://schemas.microsoft.com/office/drawing/2014/main" id="{F59025A6-822F-2D44-9F31-61A4A63F5CD3}"/>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35351" y="1557666"/>
            <a:ext cx="7334529" cy="854080"/>
          </a:xfrm>
          <a:prstGeom prst="rect">
            <a:avLst/>
          </a:prstGeom>
          <a:noFill/>
          <a:ln w="38100">
            <a:noFill/>
          </a:ln>
        </p:spPr>
        <p:txBody>
          <a:bodyPr wrap="square" lIns="0" tIns="0" rIns="0" bIns="0" anchor="t" anchorCtr="0">
            <a:spAutoFit/>
          </a:bodyPr>
          <a:lstStyle>
            <a:lvl1pPr algn="l">
              <a:defRPr sz="6000" b="1" i="1" spc="0">
                <a:solidFill>
                  <a:schemeClr val="bg1"/>
                </a:solidFill>
                <a:latin typeface="Acumin Pro ExtraCondensed" panose="020B0508020202020204" pitchFamily="34" charset="77"/>
              </a:defRPr>
            </a:lvl1pPr>
          </a:lstStyle>
          <a:p>
            <a:r>
              <a:rPr lang="en-US"/>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959575" y="2578488"/>
            <a:ext cx="6487002" cy="1024867"/>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pPr lvl="0"/>
            <a:r>
              <a:rPr lang="en-US"/>
              <a:t>Conclusion, call to action or contact information. </a:t>
            </a:r>
            <a:r>
              <a:rPr lang="en-US" err="1"/>
              <a:t>Acumin</a:t>
            </a:r>
            <a:r>
              <a:rPr lang="en-US"/>
              <a:t> Pro Reg 18 pt. Keep it short with bite-size chunks of information.</a:t>
            </a:r>
          </a:p>
        </p:txBody>
      </p:sp>
      <p:pic>
        <p:nvPicPr>
          <p:cNvPr id="11" name="Black Triangle">
            <a:extLst>
              <a:ext uri="{FF2B5EF4-FFF2-40B4-BE49-F238E27FC236}">
                <a16:creationId xmlns:a16="http://schemas.microsoft.com/office/drawing/2014/main" id="{904FC13A-FC75-1849-92C4-9C25AD10CCBD}"/>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22" name="Date">
            <a:extLst>
              <a:ext uri="{FF2B5EF4-FFF2-40B4-BE49-F238E27FC236}">
                <a16:creationId xmlns:a16="http://schemas.microsoft.com/office/drawing/2014/main" id="{F8CD2E15-DFA2-0F4C-8839-A9AD4504A2B8}"/>
              </a:ext>
            </a:extLst>
          </p:cNvPr>
          <p:cNvSpPr>
            <a:spLocks noGrp="1"/>
          </p:cNvSpPr>
          <p:nvPr>
            <p:ph type="dt" sz="half" idx="10"/>
          </p:nvPr>
        </p:nvSpPr>
        <p:spPr>
          <a:xfrm>
            <a:off x="10084526" y="6202177"/>
            <a:ext cx="1090017" cy="323968"/>
          </a:xfrm>
        </p:spPr>
        <p:txBody>
          <a:bodyPr/>
          <a:lstStyle>
            <a:lvl1pPr>
              <a:defRPr>
                <a:solidFill>
                  <a:schemeClr val="accent4">
                    <a:alpha val="70000"/>
                  </a:schemeClr>
                </a:solidFill>
              </a:defRPr>
            </a:lvl1pPr>
          </a:lstStyle>
          <a:p>
            <a:fld id="{049DC8E1-D369-0F48-9062-BB068AFD07CE}" type="datetime1">
              <a:rPr lang="en-US" smtClean="0"/>
              <a:pPr/>
              <a:t>8/25/2023</a:t>
            </a:fld>
            <a:endParaRPr lang="en-US"/>
          </a:p>
        </p:txBody>
      </p:sp>
      <p:cxnSp>
        <p:nvCxnSpPr>
          <p:cNvPr id="25" name="Line">
            <a:extLst>
              <a:ext uri="{FF2B5EF4-FFF2-40B4-BE49-F238E27FC236}">
                <a16:creationId xmlns:a16="http://schemas.microsoft.com/office/drawing/2014/main" id="{A45DD0F1-B8FD-0047-817A-E2982F127A6A}"/>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Slide Number">
            <a:extLst>
              <a:ext uri="{FF2B5EF4-FFF2-40B4-BE49-F238E27FC236}">
                <a16:creationId xmlns:a16="http://schemas.microsoft.com/office/drawing/2014/main" id="{ACFC5D5C-1C9B-F148-A910-72ADDA93ABF0}"/>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0306" y="5955774"/>
            <a:ext cx="4556710" cy="485638"/>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928" userDrawn="1">
          <p15:clr>
            <a:srgbClr val="FBAE40"/>
          </p15:clr>
        </p15:guide>
        <p15:guide id="8" pos="122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367240-3608-41DA-995B-24C3D618A4FC}" type="datetimeFigureOut">
              <a:rPr lang="en-US" smtClean="0"/>
              <a:t>8/25/2023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500474-5069-4EA1-8F41-0761ED11FFE1}" type="slidenum">
              <a:rPr lang="en-US" smtClean="0"/>
              <a:t>‹#›</a:t>
            </a:fld>
            <a:endParaRPr lang="en-US"/>
          </a:p>
        </p:txBody>
      </p:sp>
    </p:spTree>
    <p:extLst>
      <p:ext uri="{BB962C8B-B14F-4D97-AF65-F5344CB8AC3E}">
        <p14:creationId xmlns:p14="http://schemas.microsoft.com/office/powerpoint/2010/main" val="2397842982"/>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43100" y="1626244"/>
            <a:ext cx="7911945" cy="1523494"/>
          </a:xfrm>
          <a:prstGeom prst="rect">
            <a:avLst/>
          </a:prstGeom>
          <a:noFill/>
          <a:ln w="38100">
            <a:noFill/>
          </a:ln>
        </p:spPr>
        <p:txBody>
          <a:bodyPr wrap="square" lIns="0" tIns="0" rIns="0" bIns="0" anchor="t" anchorCtr="0">
            <a:spAutoFit/>
          </a:bodyPr>
          <a:lstStyle>
            <a:lvl1pPr algn="l">
              <a:lnSpc>
                <a:spcPct val="80000"/>
              </a:lnSpc>
              <a:defRPr sz="6000" b="1" i="1" spc="0">
                <a:solidFill>
                  <a:schemeClr val="bg1"/>
                </a:solidFill>
                <a:latin typeface="Acumin Pro ExtraCondensed" panose="020B0508020202020204" pitchFamily="34" charset="77"/>
              </a:defRPr>
            </a:lvl1pPr>
          </a:lstStyle>
          <a:p>
            <a:r>
              <a:rPr lang="en-US"/>
              <a:t>Title Slide </a:t>
            </a:r>
            <a:r>
              <a:rPr lang="en-US" err="1"/>
              <a:t>Acumin</a:t>
            </a:r>
            <a:r>
              <a:rPr lang="en-US"/>
              <a:t> Pro Extra Cond Bold Italic 60</a:t>
            </a:r>
          </a:p>
        </p:txBody>
      </p:sp>
      <p:sp>
        <p:nvSpPr>
          <p:cNvPr id="3" name="Subtitle"/>
          <p:cNvSpPr>
            <a:spLocks noGrp="1"/>
          </p:cNvSpPr>
          <p:nvPr>
            <p:ph type="subTitle" idx="1" hasCustomPrompt="1"/>
          </p:nvPr>
        </p:nvSpPr>
        <p:spPr>
          <a:xfrm>
            <a:off x="1950624" y="3990085"/>
            <a:ext cx="7096269" cy="336015"/>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a:t>
            </a:r>
            <a:r>
              <a:rPr lang="en-US" err="1"/>
              <a:t>Acumin</a:t>
            </a:r>
            <a:r>
              <a:rPr lang="en-US"/>
              <a:t> Pro Semi Cond Bold 22 </a:t>
            </a:r>
            <a:r>
              <a:rPr lang="en-US" err="1"/>
              <a:t>pt</a:t>
            </a:r>
            <a:endParaRPr lang="en-US"/>
          </a:p>
        </p:txBody>
      </p:sp>
      <p:pic>
        <p:nvPicPr>
          <p:cNvPr id="11" name="Black Triangle">
            <a:extLst>
              <a:ext uri="{FF2B5EF4-FFF2-40B4-BE49-F238E27FC236}">
                <a16:creationId xmlns:a16="http://schemas.microsoft.com/office/drawing/2014/main" id="{89E231D1-E6F4-D744-B354-255815F71933}"/>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7" name="Date"/>
          <p:cNvSpPr>
            <a:spLocks noGrp="1"/>
          </p:cNvSpPr>
          <p:nvPr>
            <p:ph type="dt" sz="half" idx="10"/>
          </p:nvPr>
        </p:nvSpPr>
        <p:spPr/>
        <p:txBody>
          <a:bodyPr/>
          <a:lstStyle>
            <a:lvl1pPr>
              <a:defRPr>
                <a:solidFill>
                  <a:schemeClr val="accent4">
                    <a:alpha val="70000"/>
                  </a:schemeClr>
                </a:solidFill>
              </a:defRPr>
            </a:lvl1pPr>
          </a:lstStyle>
          <a:p>
            <a:fld id="{049DC8E1-D369-0F48-9062-BB068AFD07CE}" type="datetime1">
              <a:rPr lang="en-US" smtClean="0"/>
              <a:pPr/>
              <a:t>8/25/2023</a:t>
            </a:fld>
            <a:endParaRPr lang="en-US"/>
          </a:p>
        </p:txBody>
      </p:sp>
      <p:cxnSp>
        <p:nvCxnSpPr>
          <p:cNvPr id="33" name="Line">
            <a:extLst>
              <a:ext uri="{FF2B5EF4-FFF2-40B4-BE49-F238E27FC236}">
                <a16:creationId xmlns:a16="http://schemas.microsoft.com/office/drawing/2014/main" id="{E61121D3-034C-A148-89AD-C240C1E7F6F7}"/>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0306" y="5955774"/>
            <a:ext cx="4556710" cy="485638"/>
          </a:xfrm>
          <a:prstGeom prst="rect">
            <a:avLst/>
          </a:prstGeom>
        </p:spPr>
      </p:pic>
    </p:spTree>
    <p:extLst>
      <p:ext uri="{BB962C8B-B14F-4D97-AF65-F5344CB8AC3E}">
        <p14:creationId xmlns:p14="http://schemas.microsoft.com/office/powerpoint/2010/main" val="24635021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8" pos="12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spTree>
      <p:nvGrpSpPr>
        <p:cNvPr id="1" name=""/>
        <p:cNvGrpSpPr/>
        <p:nvPr/>
      </p:nvGrpSpPr>
      <p:grpSpPr>
        <a:xfrm>
          <a:off x="0" y="0"/>
          <a:ext cx="0" cy="0"/>
          <a:chOff x="0" y="0"/>
          <a:chExt cx="0" cy="0"/>
        </a:xfrm>
      </p:grpSpPr>
      <p:pic>
        <p:nvPicPr>
          <p:cNvPr id="27" name="Black Bar">
            <a:extLst>
              <a:ext uri="{FF2B5EF4-FFF2-40B4-BE49-F238E27FC236}">
                <a16:creationId xmlns:a16="http://schemas.microsoft.com/office/drawing/2014/main" id="{6283C7A5-FA96-634B-82F6-99BF44D20F7C}"/>
              </a:ext>
            </a:extLst>
          </p:cNvPr>
          <p:cNvPicPr>
            <a:picLocks noChangeAspect="1"/>
          </p:cNvPicPr>
          <p:nvPr/>
        </p:nvPicPr>
        <p:blipFill>
          <a:blip r:embed="rId2"/>
          <a:stretch>
            <a:fillRect/>
          </a:stretch>
        </p:blipFill>
        <p:spPr>
          <a:xfrm>
            <a:off x="7009" y="0"/>
            <a:ext cx="11514667" cy="914400"/>
          </a:xfrm>
          <a:prstGeom prst="rect">
            <a:avLst/>
          </a:prstGeom>
        </p:spPr>
      </p:pic>
      <p:sp>
        <p:nvSpPr>
          <p:cNvPr id="2" name="Title"/>
          <p:cNvSpPr>
            <a:spLocks noGrp="1"/>
          </p:cNvSpPr>
          <p:nvPr>
            <p:ph type="ctrTitle" hasCustomPrompt="1"/>
          </p:nvPr>
        </p:nvSpPr>
        <p:spPr bwMode="blackWhite">
          <a:xfrm>
            <a:off x="1043554"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a:t>Title </a:t>
            </a:r>
            <a:r>
              <a:rPr lang="en-US" err="1"/>
              <a:t>Acumin</a:t>
            </a:r>
            <a:r>
              <a:rPr lang="en-US"/>
              <a:t> Pro Extra Cond Bold Italic 36 </a:t>
            </a:r>
            <a:r>
              <a:rPr lang="en-US" err="1"/>
              <a:t>pt</a:t>
            </a:r>
            <a:endParaRPr lang="en-US"/>
          </a:p>
        </p:txBody>
      </p:sp>
      <p:sp>
        <p:nvSpPr>
          <p:cNvPr id="3" name="Subhead"/>
          <p:cNvSpPr>
            <a:spLocks noGrp="1"/>
          </p:cNvSpPr>
          <p:nvPr>
            <p:ph type="subTitle" idx="1" hasCustomPrompt="1"/>
          </p:nvPr>
        </p:nvSpPr>
        <p:spPr>
          <a:xfrm>
            <a:off x="1043553" y="1345167"/>
            <a:ext cx="7321993"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a:t>
            </a:r>
            <a:r>
              <a:rPr lang="en-US" err="1"/>
              <a:t>Acumin</a:t>
            </a:r>
            <a:r>
              <a:rPr lang="en-US"/>
              <a:t> Pro Semi Cond Bold 22 </a:t>
            </a:r>
            <a:r>
              <a:rPr lang="en-US" err="1"/>
              <a:t>pt</a:t>
            </a:r>
            <a:endParaRPr lang="en-US"/>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950849" y="1962540"/>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a:t>Bulleted copy. </a:t>
            </a:r>
            <a:r>
              <a:rPr lang="en-US" err="1"/>
              <a:t>Acumin</a:t>
            </a:r>
            <a:r>
              <a:rPr lang="en-US"/>
              <a:t> Pro Reg 18 pt. Keep it short with bite-size chunks of information.</a:t>
            </a:r>
          </a:p>
          <a:p>
            <a:pPr lvl="0"/>
            <a:endParaRPr lang="en-US"/>
          </a:p>
          <a:p>
            <a:pPr lvl="0"/>
            <a:r>
              <a:rPr lang="en-US"/>
              <a:t>Bulleted copy. </a:t>
            </a:r>
            <a:r>
              <a:rPr lang="en-US" err="1"/>
              <a:t>Acumin</a:t>
            </a:r>
            <a:r>
              <a:rPr lang="en-US"/>
              <a:t> Pro Reg 18 pt. Keep it short with bite-size chunks of information.</a:t>
            </a:r>
          </a:p>
          <a:p>
            <a:pPr lvl="0"/>
            <a:endParaRPr lang="en-US"/>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a:t>Bulleted copy. </a:t>
            </a:r>
            <a:r>
              <a:rPr lang="en-US" err="1"/>
              <a:t>Acumin</a:t>
            </a:r>
            <a:r>
              <a:rPr lang="en-US"/>
              <a:t> Pro Reg 18 pt. Keep it short with bite-size chunks of information.</a:t>
            </a:r>
          </a:p>
          <a:p>
            <a:pPr lvl="0"/>
            <a:endParaRPr lang="en-US"/>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a:t>Bulleted copy. </a:t>
            </a:r>
            <a:r>
              <a:rPr lang="en-US" err="1"/>
              <a:t>Acumin</a:t>
            </a:r>
            <a:r>
              <a:rPr lang="en-US"/>
              <a:t> Pro Reg 18 pt. Keep it short with bite-size chunks of information.</a:t>
            </a:r>
          </a:p>
          <a:p>
            <a:pPr lvl="0"/>
            <a:endParaRPr lang="en-US"/>
          </a:p>
        </p:txBody>
      </p:sp>
      <p:sp>
        <p:nvSpPr>
          <p:cNvPr id="28" name="Date">
            <a:extLst>
              <a:ext uri="{FF2B5EF4-FFF2-40B4-BE49-F238E27FC236}">
                <a16:creationId xmlns:a16="http://schemas.microsoft.com/office/drawing/2014/main" id="{32B67432-75BE-B145-B884-FF16D239EAF2}"/>
              </a:ext>
            </a:extLst>
          </p:cNvPr>
          <p:cNvSpPr>
            <a:spLocks noGrp="1"/>
          </p:cNvSpPr>
          <p:nvPr>
            <p:ph type="dt" sz="half" idx="2"/>
          </p:nvPr>
        </p:nvSpPr>
        <p:spPr>
          <a:xfrm>
            <a:off x="10136783" y="6202177"/>
            <a:ext cx="1037760"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8/25/2023</a:t>
            </a:fld>
            <a:endParaRPr lang="en-US"/>
          </a:p>
        </p:txBody>
      </p:sp>
      <p:cxnSp>
        <p:nvCxnSpPr>
          <p:cNvPr id="30" name="Line">
            <a:extLst>
              <a:ext uri="{FF2B5EF4-FFF2-40B4-BE49-F238E27FC236}">
                <a16:creationId xmlns:a16="http://schemas.microsoft.com/office/drawing/2014/main" id="{58350E96-57A4-414B-9B8B-1430C2B4D38E}"/>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11206124"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683" y="5952858"/>
            <a:ext cx="4459852" cy="477729"/>
          </a:xfrm>
          <a:prstGeom prst="rect">
            <a:avLst/>
          </a:prstGeom>
        </p:spPr>
      </p:pic>
    </p:spTree>
    <p:extLst>
      <p:ext uri="{BB962C8B-B14F-4D97-AF65-F5344CB8AC3E}">
        <p14:creationId xmlns:p14="http://schemas.microsoft.com/office/powerpoint/2010/main" val="14067548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32" userDrawn="1">
          <p15:clr>
            <a:srgbClr val="FBAE40"/>
          </p15:clr>
        </p15:guide>
        <p15:guide id="7" pos="1224" userDrawn="1">
          <p15:clr>
            <a:srgbClr val="FBAE40"/>
          </p15:clr>
        </p15:guide>
        <p15:guide id="8" pos="648" userDrawn="1">
          <p15:clr>
            <a:srgbClr val="FBAE40"/>
          </p15:clr>
        </p15:guide>
        <p15:guide id="9" pos="153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spTree>
      <p:nvGrpSpPr>
        <p:cNvPr id="1" name=""/>
        <p:cNvGrpSpPr/>
        <p:nvPr/>
      </p:nvGrpSpPr>
      <p:grpSpPr>
        <a:xfrm>
          <a:off x="0" y="0"/>
          <a:ext cx="0" cy="0"/>
          <a:chOff x="0" y="0"/>
          <a:chExt cx="0" cy="0"/>
        </a:xfrm>
      </p:grpSpPr>
      <p:pic>
        <p:nvPicPr>
          <p:cNvPr id="21" name="Black Bar">
            <a:extLst>
              <a:ext uri="{FF2B5EF4-FFF2-40B4-BE49-F238E27FC236}">
                <a16:creationId xmlns:a16="http://schemas.microsoft.com/office/drawing/2014/main" id="{87C91AFD-CCD5-AA40-82FE-4B69C6151917}"/>
              </a:ext>
            </a:extLst>
          </p:cNvPr>
          <p:cNvPicPr>
            <a:picLocks noChangeAspect="1"/>
          </p:cNvPicPr>
          <p:nvPr/>
        </p:nvPicPr>
        <p:blipFill>
          <a:blip r:embed="rId2"/>
          <a:stretch>
            <a:fillRect/>
          </a:stretch>
        </p:blipFill>
        <p:spPr>
          <a:xfrm>
            <a:off x="7009" y="0"/>
            <a:ext cx="11514667"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043553"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a:t>Title </a:t>
            </a:r>
            <a:r>
              <a:rPr lang="en-US" err="1"/>
              <a:t>Acumin</a:t>
            </a:r>
            <a:r>
              <a:rPr lang="en-US"/>
              <a:t> Pro Extra Cond Bold Italic 36 </a:t>
            </a:r>
            <a:r>
              <a:rPr lang="en-US" err="1"/>
              <a:t>pt</a:t>
            </a:r>
            <a:endParaRPr lang="en-US"/>
          </a:p>
        </p:txBody>
      </p:sp>
      <p:sp>
        <p:nvSpPr>
          <p:cNvPr id="3" name="Subhead"/>
          <p:cNvSpPr>
            <a:spLocks noGrp="1"/>
          </p:cNvSpPr>
          <p:nvPr>
            <p:ph type="subTitle" idx="1" hasCustomPrompt="1"/>
          </p:nvPr>
        </p:nvSpPr>
        <p:spPr>
          <a:xfrm>
            <a:off x="1043553" y="1345166"/>
            <a:ext cx="7288495"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a:t>
            </a:r>
            <a:r>
              <a:rPr lang="en-US" err="1"/>
              <a:t>Acumin</a:t>
            </a:r>
            <a:r>
              <a:rPr lang="en-US"/>
              <a:t> Pro Semi Cond Bold 22 </a:t>
            </a:r>
            <a:r>
              <a:rPr lang="en-US" err="1"/>
              <a:t>pt</a:t>
            </a:r>
            <a:endParaRPr lang="en-US"/>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943100" y="1917389"/>
            <a:ext cx="4591332"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a:t>Bulleted copy. </a:t>
            </a:r>
            <a:r>
              <a:rPr lang="en-US" err="1"/>
              <a:t>Acumin</a:t>
            </a:r>
            <a:r>
              <a:rPr lang="en-US"/>
              <a:t> Pro Reg 18 pt. Keep it short with bite-size chunks of information.</a:t>
            </a:r>
          </a:p>
          <a:p>
            <a:pPr lvl="0"/>
            <a:endParaRPr lang="en-US"/>
          </a:p>
          <a:p>
            <a:pPr lvl="0"/>
            <a:r>
              <a:rPr lang="en-US"/>
              <a:t>Bulleted copy. </a:t>
            </a:r>
            <a:r>
              <a:rPr lang="en-US" err="1"/>
              <a:t>Acumin</a:t>
            </a:r>
            <a:r>
              <a:rPr lang="en-US"/>
              <a:t> Pro Reg 18 pt. Keep it short with bite-size chunks of information.</a:t>
            </a:r>
          </a:p>
          <a:p>
            <a:pPr lvl="0"/>
            <a:endParaRPr lang="en-US"/>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a:t>Bulleted copy. </a:t>
            </a:r>
            <a:r>
              <a:rPr lang="en-US" err="1"/>
              <a:t>Acumin</a:t>
            </a:r>
            <a:r>
              <a:rPr lang="en-US"/>
              <a:t> Pro Reg 18 pt. Keep it short with bite-size chunks of information.</a:t>
            </a:r>
          </a:p>
          <a:p>
            <a:pPr lvl="0"/>
            <a:endParaRPr lang="en-US"/>
          </a:p>
          <a:p>
            <a:pPr lvl="0"/>
            <a:endParaRPr lang="en-US"/>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6803762" y="1920876"/>
            <a:ext cx="4837905" cy="2982913"/>
          </a:xfrm>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a:t>Insert picture or chart here</a:t>
            </a:r>
          </a:p>
        </p:txBody>
      </p:sp>
      <p:sp>
        <p:nvSpPr>
          <p:cNvPr id="23" name="Date">
            <a:extLst>
              <a:ext uri="{FF2B5EF4-FFF2-40B4-BE49-F238E27FC236}">
                <a16:creationId xmlns:a16="http://schemas.microsoft.com/office/drawing/2014/main" id="{CF069E70-AF49-2042-836A-1CC5C09B9CCB}"/>
              </a:ext>
            </a:extLst>
          </p:cNvPr>
          <p:cNvSpPr>
            <a:spLocks noGrp="1"/>
          </p:cNvSpPr>
          <p:nvPr>
            <p:ph type="dt" sz="half" idx="2"/>
          </p:nvPr>
        </p:nvSpPr>
        <p:spPr>
          <a:xfrm>
            <a:off x="10049694" y="6202177"/>
            <a:ext cx="1124849"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8/25/2023</a:t>
            </a:fld>
            <a:endParaRPr lang="en-US"/>
          </a:p>
        </p:txBody>
      </p:sp>
      <p:cxnSp>
        <p:nvCxnSpPr>
          <p:cNvPr id="25" name="Line">
            <a:extLst>
              <a:ext uri="{FF2B5EF4-FFF2-40B4-BE49-F238E27FC236}">
                <a16:creationId xmlns:a16="http://schemas.microsoft.com/office/drawing/2014/main" id="{BCC405A1-23C8-8E4E-940E-49CA3B709385}"/>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11213873"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683" y="5952858"/>
            <a:ext cx="4459852" cy="477729"/>
          </a:xfrm>
          <a:prstGeom prst="rect">
            <a:avLst/>
          </a:prstGeom>
        </p:spPr>
      </p:pic>
    </p:spTree>
    <p:extLst>
      <p:ext uri="{BB962C8B-B14F-4D97-AF65-F5344CB8AC3E}">
        <p14:creationId xmlns:p14="http://schemas.microsoft.com/office/powerpoint/2010/main" val="18154640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648" userDrawn="1">
          <p15:clr>
            <a:srgbClr val="FBAE40"/>
          </p15:clr>
        </p15:guide>
        <p15:guide id="8" pos="12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1035804" y="304800"/>
            <a:ext cx="3838891" cy="1004121"/>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Acumin Pro" panose="020B0504020202020204" pitchFamily="34" charset="77"/>
              </a:defRPr>
            </a:lvl1pPr>
          </a:lstStyle>
          <a:p>
            <a:r>
              <a:rPr lang="en-US"/>
              <a:t>Brief photo caption. Place in top left or right corner. </a:t>
            </a:r>
            <a:r>
              <a:rPr lang="en-US" err="1"/>
              <a:t>Acumin</a:t>
            </a:r>
            <a:r>
              <a:rPr lang="en-US"/>
              <a:t> Pro Bold 18 pt. Make text black or white for legibility.</a:t>
            </a:r>
          </a:p>
        </p:txBody>
      </p:sp>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2"/>
          <a:stretch>
            <a:fillRect/>
          </a:stretch>
        </p:blipFill>
        <p:spPr>
          <a:xfrm>
            <a:off x="9821333" y="0"/>
            <a:ext cx="2370667"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032276" y="6202177"/>
            <a:ext cx="1142267" cy="323968"/>
          </a:xfrm>
        </p:spPr>
        <p:txBody>
          <a:bodyPr/>
          <a:lstStyle>
            <a:lvl1pPr>
              <a:defRPr>
                <a:solidFill>
                  <a:schemeClr val="accent4">
                    <a:alpha val="70000"/>
                  </a:schemeClr>
                </a:solidFill>
              </a:defRPr>
            </a:lvl1pPr>
          </a:lstStyle>
          <a:p>
            <a:fld id="{049DC8E1-D369-0F48-9062-BB068AFD07CE}" type="datetime1">
              <a:rPr lang="en-US" smtClean="0"/>
              <a:pPr/>
              <a:t>8/25/2023</a:t>
            </a:fld>
            <a:endParaRPr lang="en-US"/>
          </a:p>
        </p:txBody>
      </p:sp>
      <p:cxnSp>
        <p:nvCxnSpPr>
          <p:cNvPr id="22" name="Line 3">
            <a:extLst>
              <a:ext uri="{FF2B5EF4-FFF2-40B4-BE49-F238E27FC236}">
                <a16:creationId xmlns:a16="http://schemas.microsoft.com/office/drawing/2014/main" id="{6E05FCF8-5823-9D4D-B7F3-412E5BDD4E01}"/>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683" y="5952858"/>
            <a:ext cx="4459852" cy="477729"/>
          </a:xfrm>
          <a:prstGeom prst="rect">
            <a:avLst/>
          </a:prstGeom>
        </p:spPr>
      </p:pic>
    </p:spTree>
    <p:extLst>
      <p:ext uri="{BB962C8B-B14F-4D97-AF65-F5344CB8AC3E}">
        <p14:creationId xmlns:p14="http://schemas.microsoft.com/office/powerpoint/2010/main" val="41862580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64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893545" y="1466567"/>
            <a:ext cx="6419331" cy="1210973"/>
          </a:xfrm>
          <a:prstGeom prst="rect">
            <a:avLst/>
          </a:prstGeom>
          <a:noFill/>
          <a:ln w="38100">
            <a:noFill/>
          </a:ln>
        </p:spPr>
        <p:txBody>
          <a:bodyPr wrap="square" lIns="0" tIns="0" rIns="0" bIns="0" anchor="t" anchorCtr="0">
            <a:spAutoFit/>
          </a:bodyPr>
          <a:lstStyle>
            <a:lvl1pPr algn="ctr">
              <a:defRPr sz="8600" b="0" i="0" cap="none" spc="300">
                <a:solidFill>
                  <a:schemeClr val="accent2"/>
                </a:solidFill>
                <a:latin typeface="United Sans Cond Medium" pitchFamily="2" charset="77"/>
              </a:defRPr>
            </a:lvl1pPr>
          </a:lstStyle>
          <a:p>
            <a:r>
              <a:rPr lang="en-US" b="1" spc="0">
                <a:latin typeface="United Sans Reg Medium" pitchFamily="2" charset="77"/>
              </a:rPr>
              <a:t>123</a:t>
            </a:r>
            <a:endParaRPr lang="en-US"/>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a:t>Fact or highlight. </a:t>
            </a:r>
            <a:r>
              <a:rPr lang="en-US" err="1"/>
              <a:t>Acumin</a:t>
            </a:r>
            <a:r>
              <a:rPr lang="en-US"/>
              <a:t> Pro Medium 24 pt. Keep it short with bite-size chunks of information.</a:t>
            </a:r>
          </a:p>
        </p:txBody>
      </p:sp>
      <p:pic>
        <p:nvPicPr>
          <p:cNvPr id="24" name="Gold Triangle">
            <a:extLst>
              <a:ext uri="{FF2B5EF4-FFF2-40B4-BE49-F238E27FC236}">
                <a16:creationId xmlns:a16="http://schemas.microsoft.com/office/drawing/2014/main" id="{4DC803D7-BDE8-2740-B36D-EB98236EB729}"/>
              </a:ext>
            </a:extLst>
          </p:cNvPr>
          <p:cNvPicPr>
            <a:picLocks noChangeAspect="1"/>
          </p:cNvPicPr>
          <p:nvPr/>
        </p:nvPicPr>
        <p:blipFill>
          <a:blip r:embed="rId2"/>
          <a:stretch>
            <a:fillRect/>
          </a:stretch>
        </p:blipFill>
        <p:spPr>
          <a:xfrm>
            <a:off x="9821333" y="0"/>
            <a:ext cx="2370667" cy="6858000"/>
          </a:xfrm>
          <a:prstGeom prst="rect">
            <a:avLst/>
          </a:prstGeom>
        </p:spPr>
      </p:pic>
      <p:sp>
        <p:nvSpPr>
          <p:cNvPr id="25" name="Date">
            <a:extLst>
              <a:ext uri="{FF2B5EF4-FFF2-40B4-BE49-F238E27FC236}">
                <a16:creationId xmlns:a16="http://schemas.microsoft.com/office/drawing/2014/main" id="{A7492D50-D618-9F40-B9F2-9B08441829B8}"/>
              </a:ext>
            </a:extLst>
          </p:cNvPr>
          <p:cNvSpPr>
            <a:spLocks noGrp="1"/>
          </p:cNvSpPr>
          <p:nvPr>
            <p:ph type="dt" sz="half" idx="10"/>
          </p:nvPr>
        </p:nvSpPr>
        <p:spPr>
          <a:xfrm>
            <a:off x="10154195" y="6202177"/>
            <a:ext cx="1020348" cy="323968"/>
          </a:xfrm>
        </p:spPr>
        <p:txBody>
          <a:bodyPr/>
          <a:lstStyle>
            <a:lvl1pPr>
              <a:defRPr>
                <a:solidFill>
                  <a:schemeClr val="accent4">
                    <a:alpha val="70000"/>
                  </a:schemeClr>
                </a:solidFill>
              </a:defRPr>
            </a:lvl1pPr>
          </a:lstStyle>
          <a:p>
            <a:fld id="{049DC8E1-D369-0F48-9062-BB068AFD07CE}" type="datetime1">
              <a:rPr lang="en-US" smtClean="0"/>
              <a:pPr/>
              <a:t>8/25/2023</a:t>
            </a:fld>
            <a:endParaRPr lang="en-US"/>
          </a:p>
        </p:txBody>
      </p:sp>
      <p:cxnSp>
        <p:nvCxnSpPr>
          <p:cNvPr id="27" name="Line">
            <a:extLst>
              <a:ext uri="{FF2B5EF4-FFF2-40B4-BE49-F238E27FC236}">
                <a16:creationId xmlns:a16="http://schemas.microsoft.com/office/drawing/2014/main" id="{8F96F97C-D2D6-7949-BDC5-C0B91FB918BD}"/>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lide Number">
            <a:extLst>
              <a:ext uri="{FF2B5EF4-FFF2-40B4-BE49-F238E27FC236}">
                <a16:creationId xmlns:a16="http://schemas.microsoft.com/office/drawing/2014/main" id="{8E13B548-F076-CF46-A887-15D7D4869738}"/>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0306" y="5955774"/>
            <a:ext cx="4556710" cy="485638"/>
          </a:xfrm>
          <a:prstGeom prst="rect">
            <a:avLst/>
          </a:prstGeom>
        </p:spPr>
      </p:pic>
    </p:spTree>
    <p:extLst>
      <p:ext uri="{BB962C8B-B14F-4D97-AF65-F5344CB8AC3E}">
        <p14:creationId xmlns:p14="http://schemas.microsoft.com/office/powerpoint/2010/main" val="27073935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17" name="Gold Background">
            <a:extLst>
              <a:ext uri="{FF2B5EF4-FFF2-40B4-BE49-F238E27FC236}">
                <a16:creationId xmlns:a16="http://schemas.microsoft.com/office/drawing/2014/main" id="{F59025A6-822F-2D44-9F31-61A4A63F5CD3}"/>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35351" y="1557666"/>
            <a:ext cx="7334529" cy="854080"/>
          </a:xfrm>
          <a:prstGeom prst="rect">
            <a:avLst/>
          </a:prstGeom>
          <a:noFill/>
          <a:ln w="38100">
            <a:noFill/>
          </a:ln>
        </p:spPr>
        <p:txBody>
          <a:bodyPr wrap="square" lIns="0" tIns="0" rIns="0" bIns="0" anchor="t" anchorCtr="0">
            <a:spAutoFit/>
          </a:bodyPr>
          <a:lstStyle>
            <a:lvl1pPr algn="l">
              <a:defRPr sz="6000" b="1" i="1" spc="0">
                <a:solidFill>
                  <a:schemeClr val="bg1"/>
                </a:solidFill>
                <a:latin typeface="Acumin Pro ExtraCondensed" panose="020B0508020202020204" pitchFamily="34" charset="77"/>
              </a:defRPr>
            </a:lvl1pPr>
          </a:lstStyle>
          <a:p>
            <a:r>
              <a:rPr lang="en-US"/>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959575" y="2578488"/>
            <a:ext cx="6487002" cy="1024867"/>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pPr lvl="0"/>
            <a:r>
              <a:rPr lang="en-US"/>
              <a:t>Conclusion, call to action or contact information. </a:t>
            </a:r>
            <a:r>
              <a:rPr lang="en-US" err="1"/>
              <a:t>Acumin</a:t>
            </a:r>
            <a:r>
              <a:rPr lang="en-US"/>
              <a:t> Pro Reg 18 pt. Keep it short with bite-size chunks of information.</a:t>
            </a:r>
          </a:p>
        </p:txBody>
      </p:sp>
      <p:pic>
        <p:nvPicPr>
          <p:cNvPr id="11" name="Black Triangle">
            <a:extLst>
              <a:ext uri="{FF2B5EF4-FFF2-40B4-BE49-F238E27FC236}">
                <a16:creationId xmlns:a16="http://schemas.microsoft.com/office/drawing/2014/main" id="{904FC13A-FC75-1849-92C4-9C25AD10CCBD}"/>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22" name="Date">
            <a:extLst>
              <a:ext uri="{FF2B5EF4-FFF2-40B4-BE49-F238E27FC236}">
                <a16:creationId xmlns:a16="http://schemas.microsoft.com/office/drawing/2014/main" id="{F8CD2E15-DFA2-0F4C-8839-A9AD4504A2B8}"/>
              </a:ext>
            </a:extLst>
          </p:cNvPr>
          <p:cNvSpPr>
            <a:spLocks noGrp="1"/>
          </p:cNvSpPr>
          <p:nvPr>
            <p:ph type="dt" sz="half" idx="10"/>
          </p:nvPr>
        </p:nvSpPr>
        <p:spPr>
          <a:xfrm>
            <a:off x="10084526" y="6202177"/>
            <a:ext cx="1090017" cy="323968"/>
          </a:xfrm>
        </p:spPr>
        <p:txBody>
          <a:bodyPr/>
          <a:lstStyle>
            <a:lvl1pPr>
              <a:defRPr>
                <a:solidFill>
                  <a:schemeClr val="accent4">
                    <a:alpha val="70000"/>
                  </a:schemeClr>
                </a:solidFill>
              </a:defRPr>
            </a:lvl1pPr>
          </a:lstStyle>
          <a:p>
            <a:fld id="{049DC8E1-D369-0F48-9062-BB068AFD07CE}" type="datetime1">
              <a:rPr lang="en-US" smtClean="0"/>
              <a:pPr/>
              <a:t>8/25/2023</a:t>
            </a:fld>
            <a:endParaRPr lang="en-US"/>
          </a:p>
        </p:txBody>
      </p:sp>
      <p:cxnSp>
        <p:nvCxnSpPr>
          <p:cNvPr id="25" name="Line">
            <a:extLst>
              <a:ext uri="{FF2B5EF4-FFF2-40B4-BE49-F238E27FC236}">
                <a16:creationId xmlns:a16="http://schemas.microsoft.com/office/drawing/2014/main" id="{A45DD0F1-B8FD-0047-817A-E2982F127A6A}"/>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Slide Number">
            <a:extLst>
              <a:ext uri="{FF2B5EF4-FFF2-40B4-BE49-F238E27FC236}">
                <a16:creationId xmlns:a16="http://schemas.microsoft.com/office/drawing/2014/main" id="{ACFC5D5C-1C9B-F148-A910-72ADDA93ABF0}"/>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0306" y="5955774"/>
            <a:ext cx="4556710" cy="485638"/>
          </a:xfrm>
          <a:prstGeom prst="rect">
            <a:avLst/>
          </a:prstGeom>
        </p:spPr>
      </p:pic>
    </p:spTree>
    <p:extLst>
      <p:ext uri="{BB962C8B-B14F-4D97-AF65-F5344CB8AC3E}">
        <p14:creationId xmlns:p14="http://schemas.microsoft.com/office/powerpoint/2010/main" val="695323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928" userDrawn="1">
          <p15:clr>
            <a:srgbClr val="FBAE40"/>
          </p15:clr>
        </p15:guide>
        <p15:guide id="8" pos="122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1E1FF59-FB19-4195-B2EC-0CFD5359A574}" type="datetime1">
              <a:rPr lang="en-US" smtClean="0"/>
              <a:t>8/25/2023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Intercultural Learning in World Languages</a:t>
            </a: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65578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BD4953B-83E8-429A-B565-FEBA1BBE0FE4}" type="datetime1">
              <a:rPr lang="en-US" smtClean="0"/>
              <a:t>8/25/2023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Intercultural Learning in World Languages</a:t>
            </a: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87814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154195" y="6202177"/>
            <a:ext cx="1020348"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8/25/2023</a:t>
            </a:fld>
            <a:endParaRPr lang="en-US"/>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1299112"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a:p>
        </p:txBody>
      </p:sp>
      <p:cxnSp>
        <p:nvCxnSpPr>
          <p:cNvPr id="16" name="Straight Connector 15">
            <a:extLst>
              <a:ext uri="{FF2B5EF4-FFF2-40B4-BE49-F238E27FC236}">
                <a16:creationId xmlns:a16="http://schemas.microsoft.com/office/drawing/2014/main" id="{8DFF833F-712C-324A-8187-5455C581BDBA}"/>
              </a:ext>
            </a:extLst>
          </p:cNvPr>
          <p:cNvCxnSpPr>
            <a:cxnSpLocks/>
          </p:cNvCxnSpPr>
          <p:nvPr/>
        </p:nvCxnSpPr>
        <p:spPr>
          <a:xfrm>
            <a:off x="11200667"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 id="2147483758" r:id="rId8"/>
    <p:sldLayoutId id="2147483759" r:id="rId9"/>
    <p:sldLayoutId id="2147483760" r:id="rId10"/>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guide id="4" orient="horz" pos="393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154195" y="6202177"/>
            <a:ext cx="1020348"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8/25/2023</a:t>
            </a:fld>
            <a:endParaRPr lang="en-US"/>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1299112"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a:p>
        </p:txBody>
      </p:sp>
      <p:cxnSp>
        <p:nvCxnSpPr>
          <p:cNvPr id="16" name="Straight Connector 15">
            <a:extLst>
              <a:ext uri="{FF2B5EF4-FFF2-40B4-BE49-F238E27FC236}">
                <a16:creationId xmlns:a16="http://schemas.microsoft.com/office/drawing/2014/main" id="{8DFF833F-712C-324A-8187-5455C581BDBA}"/>
              </a:ext>
            </a:extLst>
          </p:cNvPr>
          <p:cNvCxnSpPr>
            <a:cxnSpLocks/>
          </p:cNvCxnSpPr>
          <p:nvPr/>
        </p:nvCxnSpPr>
        <p:spPr>
          <a:xfrm>
            <a:off x="11200667"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26" r:id="rId8"/>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guide id="4"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document/d/1eHZuH264_dojQljWfNJhMGAcC9pgzL1N-v9qbJ9BbYA/edit" TargetMode="External"/><Relationship Id="rId7" Type="http://schemas.openxmlformats.org/officeDocument/2006/relationships/hyperlink" Target="https://www.aacu.org/initiatives/value-initiative/value-rubrics"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hyperlink" Target="http://files7.design-editor.com/91/9185608/UploadedFiles/E5C6E4FF-95DE-6DB2-D430-64D683E9BEBD.pdf" TargetMode="External"/><Relationship Id="rId5" Type="http://schemas.openxmlformats.org/officeDocument/2006/relationships/hyperlink" Target="https://hilo.hawaii.edu/blog/accreditation/cultural-diversity-rubric/" TargetMode="External"/><Relationship Id="rId4" Type="http://schemas.openxmlformats.org/officeDocument/2006/relationships/hyperlink" Target="https://www.learningforjustice.org/sites/default/files/2017-06/TT_Social_Justice_Standards_0.pdf"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hubicl.org/register"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hyperlink" Target="https://hubicl.org/members/1099/collections/ecu-intercultural-resources" TargetMode="Externa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2" Type="http://schemas.openxmlformats.org/officeDocument/2006/relationships/hyperlink" Target="mailto:stahl23@purdue.edu"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2.gif"/><Relationship Id="rId5" Type="http://schemas.openxmlformats.org/officeDocument/2006/relationships/image" Target="../media/image11.jpe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gif"/><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360" r="53919" b="5873"/>
          <a:stretch/>
        </p:blipFill>
        <p:spPr>
          <a:xfrm>
            <a:off x="9543494" y="3160"/>
            <a:ext cx="2788055" cy="6858000"/>
          </a:xfrm>
          <a:prstGeom prst="rect">
            <a:avLst/>
          </a:prstGeom>
        </p:spPr>
      </p:pic>
      <p:sp>
        <p:nvSpPr>
          <p:cNvPr id="2" name="Title">
            <a:extLst>
              <a:ext uri="{FF2B5EF4-FFF2-40B4-BE49-F238E27FC236}">
                <a16:creationId xmlns:a16="http://schemas.microsoft.com/office/drawing/2014/main" id="{1C6DAED2-C73D-2443-84E6-FD89A1066655}"/>
              </a:ext>
            </a:extLst>
          </p:cNvPr>
          <p:cNvSpPr>
            <a:spLocks noGrp="1"/>
          </p:cNvSpPr>
          <p:nvPr>
            <p:ph type="ctrTitle"/>
          </p:nvPr>
        </p:nvSpPr>
        <p:spPr>
          <a:xfrm>
            <a:off x="955333" y="2112885"/>
            <a:ext cx="8322066" cy="1477328"/>
          </a:xfrm>
        </p:spPr>
        <p:txBody>
          <a:bodyPr/>
          <a:lstStyle/>
          <a:p>
            <a:pPr>
              <a:lnSpc>
                <a:spcPct val="100000"/>
              </a:lnSpc>
            </a:pPr>
            <a:r>
              <a:rPr lang="en-US" sz="3200" dirty="0">
                <a:effectLst/>
                <a:latin typeface="+mn-lt"/>
                <a:ea typeface="Calibri" panose="020F0502020204030204" pitchFamily="34" charset="0"/>
              </a:rPr>
              <a:t>Beyond the Global Clichés: </a:t>
            </a:r>
            <a:br>
              <a:rPr lang="en-US" sz="3200" dirty="0">
                <a:effectLst/>
                <a:latin typeface="+mn-lt"/>
                <a:ea typeface="Calibri" panose="020F0502020204030204" pitchFamily="34" charset="0"/>
              </a:rPr>
            </a:br>
            <a:r>
              <a:rPr lang="en-US" sz="3200" dirty="0">
                <a:effectLst/>
                <a:latin typeface="+mn-lt"/>
                <a:ea typeface="Calibri" panose="020F0502020204030204" pitchFamily="34" charset="0"/>
              </a:rPr>
              <a:t>Intercultural Learning for </a:t>
            </a:r>
            <a:br>
              <a:rPr lang="en-US" sz="3200" dirty="0">
                <a:effectLst/>
                <a:latin typeface="+mn-lt"/>
                <a:ea typeface="Calibri" panose="020F0502020204030204" pitchFamily="34" charset="0"/>
              </a:rPr>
            </a:br>
            <a:r>
              <a:rPr lang="en-US" sz="3200" dirty="0">
                <a:effectLst/>
                <a:latin typeface="+mn-lt"/>
                <a:ea typeface="Calibri" panose="020F0502020204030204" pitchFamily="34" charset="0"/>
              </a:rPr>
              <a:t>Equity &amp; Inclusion</a:t>
            </a:r>
            <a:endParaRPr lang="en-US" sz="3200" dirty="0">
              <a:latin typeface="+mn-lt"/>
            </a:endParaRPr>
          </a:p>
        </p:txBody>
      </p:sp>
      <p:sp>
        <p:nvSpPr>
          <p:cNvPr id="3" name="Subtitle">
            <a:extLst>
              <a:ext uri="{FF2B5EF4-FFF2-40B4-BE49-F238E27FC236}">
                <a16:creationId xmlns:a16="http://schemas.microsoft.com/office/drawing/2014/main" id="{4021E30B-3F73-3D4B-B22E-DFCD13F0982C}"/>
              </a:ext>
            </a:extLst>
          </p:cNvPr>
          <p:cNvSpPr>
            <a:spLocks noGrp="1"/>
          </p:cNvSpPr>
          <p:nvPr>
            <p:ph type="subTitle" idx="1"/>
          </p:nvPr>
        </p:nvSpPr>
        <p:spPr>
          <a:xfrm>
            <a:off x="1047965" y="3604334"/>
            <a:ext cx="7175618" cy="2267889"/>
          </a:xfrm>
        </p:spPr>
        <p:txBody>
          <a:bodyPr/>
          <a:lstStyle/>
          <a:p>
            <a:endParaRPr lang="en-US" sz="2400" b="0" i="0" dirty="0">
              <a:solidFill>
                <a:schemeClr val="accent6"/>
              </a:solidFill>
              <a:latin typeface="Acumin Pro"/>
            </a:endParaRPr>
          </a:p>
          <a:p>
            <a:r>
              <a:rPr lang="en-US" b="0" dirty="0">
                <a:solidFill>
                  <a:schemeClr val="accent6"/>
                </a:solidFill>
                <a:latin typeface="+mn-lt"/>
              </a:rPr>
              <a:t>East Carolina University</a:t>
            </a:r>
          </a:p>
          <a:p>
            <a:r>
              <a:rPr lang="en-US" b="0" dirty="0">
                <a:solidFill>
                  <a:schemeClr val="accent6"/>
                </a:solidFill>
                <a:latin typeface="+mn-lt"/>
              </a:rPr>
              <a:t>May 8, 2023 </a:t>
            </a:r>
          </a:p>
          <a:p>
            <a:r>
              <a:rPr lang="en-US" b="0" dirty="0">
                <a:solidFill>
                  <a:schemeClr val="accent6"/>
                </a:solidFill>
                <a:latin typeface="Acumin Pro SemiCondensed"/>
              </a:rPr>
              <a:t>Aletha Stahl</a:t>
            </a:r>
            <a:endParaRPr lang="en-US" dirty="0">
              <a:solidFill>
                <a:schemeClr val="accent6"/>
              </a:solidFill>
              <a:latin typeface="Acumin Pro SemiCondensed"/>
            </a:endParaRPr>
          </a:p>
        </p:txBody>
      </p:sp>
      <p:sp>
        <p:nvSpPr>
          <p:cNvPr id="5" name="Slide Number">
            <a:extLst>
              <a:ext uri="{FF2B5EF4-FFF2-40B4-BE49-F238E27FC236}">
                <a16:creationId xmlns:a16="http://schemas.microsoft.com/office/drawing/2014/main" id="{BC6C36F4-D49A-904E-968D-C3A9784ABFE4}"/>
              </a:ext>
            </a:extLst>
          </p:cNvPr>
          <p:cNvSpPr>
            <a:spLocks noGrp="1"/>
          </p:cNvSpPr>
          <p:nvPr>
            <p:ph type="sldNum" sz="quarter" idx="12"/>
          </p:nvPr>
        </p:nvSpPr>
        <p:spPr>
          <a:xfrm>
            <a:off x="11213873" y="6181281"/>
            <a:ext cx="487680" cy="365760"/>
          </a:xfrm>
        </p:spPr>
        <p:txBody>
          <a:bodyPr/>
          <a:lstStyle/>
          <a:p>
            <a:fld id="{8A7A6979-0714-4377-B894-6BE4C2D6E202}" type="slidenum">
              <a:rPr lang="en-US" smtClean="0"/>
              <a:pPr/>
              <a:t>1</a:t>
            </a:fld>
            <a:endParaRPr lang="en-US"/>
          </a:p>
        </p:txBody>
      </p:sp>
    </p:spTree>
    <p:extLst>
      <p:ext uri="{BB962C8B-B14F-4D97-AF65-F5344CB8AC3E}">
        <p14:creationId xmlns:p14="http://schemas.microsoft.com/office/powerpoint/2010/main" val="1963408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8C338B-5671-DB69-4A6A-BCAA79BD6F4B}"/>
              </a:ext>
            </a:extLst>
          </p:cNvPr>
          <p:cNvSpPr>
            <a:spLocks noGrp="1"/>
          </p:cNvSpPr>
          <p:nvPr>
            <p:ph type="dt" sz="half" idx="10"/>
          </p:nvPr>
        </p:nvSpPr>
        <p:spPr/>
        <p:txBody>
          <a:bodyPr/>
          <a:lstStyle/>
          <a:p>
            <a:fld id="{9A6C1DD2-D8D6-4B93-B2CF-1AB58BCB598A}" type="datetime1">
              <a:rPr lang="en-US" smtClean="0"/>
              <a:t>8/25/2023</a:t>
            </a:fld>
            <a:endParaRPr lang="en-US"/>
          </a:p>
        </p:txBody>
      </p:sp>
      <p:sp>
        <p:nvSpPr>
          <p:cNvPr id="3" name="Slide Number Placeholder 2">
            <a:extLst>
              <a:ext uri="{FF2B5EF4-FFF2-40B4-BE49-F238E27FC236}">
                <a16:creationId xmlns:a16="http://schemas.microsoft.com/office/drawing/2014/main" id="{4CCAE89E-DB59-17AB-F283-C06197B4C1FA}"/>
              </a:ext>
            </a:extLst>
          </p:cNvPr>
          <p:cNvSpPr>
            <a:spLocks noGrp="1"/>
          </p:cNvSpPr>
          <p:nvPr>
            <p:ph type="sldNum" sz="quarter" idx="12"/>
          </p:nvPr>
        </p:nvSpPr>
        <p:spPr/>
        <p:txBody>
          <a:bodyPr/>
          <a:lstStyle/>
          <a:p>
            <a:fld id="{E6500474-5069-4EA1-8F41-0761ED11FFE1}" type="slidenum">
              <a:rPr lang="en-US" smtClean="0"/>
              <a:t>10</a:t>
            </a:fld>
            <a:endParaRPr lang="en-US"/>
          </a:p>
        </p:txBody>
      </p:sp>
      <p:pic>
        <p:nvPicPr>
          <p:cNvPr id="6" name="Picture 5">
            <a:extLst>
              <a:ext uri="{FF2B5EF4-FFF2-40B4-BE49-F238E27FC236}">
                <a16:creationId xmlns:a16="http://schemas.microsoft.com/office/drawing/2014/main" id="{7634CFE9-D4E9-557C-6927-AB1C5BE12195}"/>
              </a:ext>
            </a:extLst>
          </p:cNvPr>
          <p:cNvPicPr>
            <a:picLocks noChangeAspect="1"/>
          </p:cNvPicPr>
          <p:nvPr/>
        </p:nvPicPr>
        <p:blipFill>
          <a:blip r:embed="rId3"/>
          <a:stretch>
            <a:fillRect/>
          </a:stretch>
        </p:blipFill>
        <p:spPr>
          <a:xfrm>
            <a:off x="1633591" y="81997"/>
            <a:ext cx="8443470" cy="5851639"/>
          </a:xfrm>
          <a:prstGeom prst="rect">
            <a:avLst/>
          </a:prstGeom>
        </p:spPr>
      </p:pic>
    </p:spTree>
    <p:extLst>
      <p:ext uri="{BB962C8B-B14F-4D97-AF65-F5344CB8AC3E}">
        <p14:creationId xmlns:p14="http://schemas.microsoft.com/office/powerpoint/2010/main" val="126791235"/>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49033" y="421240"/>
            <a:ext cx="11534084" cy="476927"/>
          </a:xfrm>
        </p:spPr>
        <p:txBody>
          <a:bodyPr/>
          <a:lstStyle/>
          <a:p>
            <a:r>
              <a:rPr lang="en-US" sz="2800" dirty="0">
                <a:latin typeface="Acumin Pro ExtraCondensed"/>
              </a:rPr>
              <a:t>AAC&amp;U Intercultural Knowledge and Competence VALUE Rubric</a:t>
            </a:r>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E0C8DACD-4E35-4E4C-AC75-C3DE50F04E7E}" type="datetime1">
              <a:rPr lang="en-US" smtClean="0"/>
              <a:pPr/>
              <a:t>8/25/2023</a:t>
            </a:fld>
            <a:endParaRPr lang="en-US"/>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11</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171262562"/>
              </p:ext>
            </p:extLst>
          </p:nvPr>
        </p:nvGraphicFramePr>
        <p:xfrm>
          <a:off x="0" y="898168"/>
          <a:ext cx="12192003" cy="6017431"/>
        </p:xfrm>
        <a:graphic>
          <a:graphicData uri="http://schemas.openxmlformats.org/drawingml/2006/table">
            <a:tbl>
              <a:tblPr firstRow="1" bandRow="1">
                <a:tableStyleId>{5C22544A-7EE6-4342-B048-85BDC9FD1C3A}</a:tableStyleId>
              </a:tblPr>
              <a:tblGrid>
                <a:gridCol w="2543010">
                  <a:extLst>
                    <a:ext uri="{9D8B030D-6E8A-4147-A177-3AD203B41FA5}">
                      <a16:colId xmlns:a16="http://schemas.microsoft.com/office/drawing/2014/main" val="3833221491"/>
                    </a:ext>
                  </a:extLst>
                </a:gridCol>
                <a:gridCol w="9648993">
                  <a:extLst>
                    <a:ext uri="{9D8B030D-6E8A-4147-A177-3AD203B41FA5}">
                      <a16:colId xmlns:a16="http://schemas.microsoft.com/office/drawing/2014/main" val="1818341755"/>
                    </a:ext>
                  </a:extLst>
                </a:gridCol>
              </a:tblGrid>
              <a:tr h="466358">
                <a:tc>
                  <a:txBody>
                    <a:bodyPr/>
                    <a:lstStyle/>
                    <a:p>
                      <a:endParaRPr lang="en-US"/>
                    </a:p>
                  </a:txBody>
                  <a:tcPr/>
                </a:tc>
                <a:tc>
                  <a:txBody>
                    <a:bodyPr/>
                    <a:lstStyle/>
                    <a:p>
                      <a:pPr algn="ctr"/>
                      <a:r>
                        <a:rPr lang="en-US" sz="2400"/>
                        <a:t>Capstone</a:t>
                      </a:r>
                    </a:p>
                  </a:txBody>
                  <a:tcPr/>
                </a:tc>
                <a:extLst>
                  <a:ext uri="{0D108BD9-81ED-4DB2-BD59-A6C34878D82A}">
                    <a16:rowId xmlns:a16="http://schemas.microsoft.com/office/drawing/2014/main" val="3101194224"/>
                  </a:ext>
                </a:extLst>
              </a:tr>
              <a:tr h="932717">
                <a:tc>
                  <a:txBody>
                    <a:bodyPr/>
                    <a:lstStyle/>
                    <a:p>
                      <a:r>
                        <a:rPr lang="en-US" b="1" i="0"/>
                        <a:t>Knowledge</a:t>
                      </a:r>
                    </a:p>
                    <a:p>
                      <a:r>
                        <a:rPr lang="en-US" sz="1600" i="1"/>
                        <a:t>Cultural self-awareness</a:t>
                      </a:r>
                    </a:p>
                  </a:txBody>
                  <a:tcPr/>
                </a:tc>
                <a:tc>
                  <a:txBody>
                    <a:bodyPr/>
                    <a:lstStyle/>
                    <a:p>
                      <a:r>
                        <a:rPr lang="en-US" dirty="0"/>
                        <a:t>Articulates insights into own cultural rules and biases (e.g., seeking complexity; aware of how own experiences</a:t>
                      </a:r>
                      <a:r>
                        <a:rPr lang="en-US" baseline="0" dirty="0"/>
                        <a:t> have shaped these rules, and how to recognize and respond to cultural biases. . .)</a:t>
                      </a:r>
                      <a:endParaRPr lang="en-US" dirty="0"/>
                    </a:p>
                  </a:txBody>
                  <a:tcPr/>
                </a:tc>
                <a:extLst>
                  <a:ext uri="{0D108BD9-81ED-4DB2-BD59-A6C34878D82A}">
                    <a16:rowId xmlns:a16="http://schemas.microsoft.com/office/drawing/2014/main" val="2091762793"/>
                  </a:ext>
                </a:extLst>
              </a:tr>
              <a:tr h="1017670">
                <a:tc>
                  <a:txBody>
                    <a:bodyPr/>
                    <a:lstStyle/>
                    <a:p>
                      <a:r>
                        <a:rPr lang="en-US" b="1"/>
                        <a:t>Knowledge</a:t>
                      </a:r>
                    </a:p>
                    <a:p>
                      <a:r>
                        <a:rPr lang="en-US" sz="1600"/>
                        <a:t>Knowledge of cultural worldview frameworks</a:t>
                      </a:r>
                    </a:p>
                  </a:txBody>
                  <a:tcPr/>
                </a:tc>
                <a:tc>
                  <a:txBody>
                    <a:bodyPr/>
                    <a:lstStyle/>
                    <a:p>
                      <a:r>
                        <a:rPr lang="en-US"/>
                        <a:t>Demonstrates sophisticated understanding of the complexity of elements important to members</a:t>
                      </a:r>
                      <a:r>
                        <a:rPr lang="en-US" baseline="0"/>
                        <a:t> of another culture in relation to its history, values, politics, communication styles, economy, or beliefs and practices.</a:t>
                      </a:r>
                      <a:endParaRPr lang="en-US"/>
                    </a:p>
                  </a:txBody>
                  <a:tcPr/>
                </a:tc>
                <a:extLst>
                  <a:ext uri="{0D108BD9-81ED-4DB2-BD59-A6C34878D82A}">
                    <a16:rowId xmlns:a16="http://schemas.microsoft.com/office/drawing/2014/main" val="423518069"/>
                  </a:ext>
                </a:extLst>
              </a:tr>
              <a:tr h="932717">
                <a:tc>
                  <a:txBody>
                    <a:bodyPr/>
                    <a:lstStyle/>
                    <a:p>
                      <a:r>
                        <a:rPr lang="en-US" b="1"/>
                        <a:t>Skills</a:t>
                      </a:r>
                    </a:p>
                    <a:p>
                      <a:r>
                        <a:rPr lang="en-US" sz="1600" i="1"/>
                        <a:t>Empathy</a:t>
                      </a:r>
                    </a:p>
                  </a:txBody>
                  <a:tcPr/>
                </a:tc>
                <a:tc>
                  <a:txBody>
                    <a:bodyPr/>
                    <a:lstStyle/>
                    <a:p>
                      <a:r>
                        <a:rPr lang="en-US"/>
                        <a:t>Interprets intercultural experience from the perspectives of own and more than one worldview</a:t>
                      </a:r>
                      <a:r>
                        <a:rPr lang="en-US" baseline="0"/>
                        <a:t> and demonstrates ability to act in a supportive manner that recognizes the feelings of another cultural group.</a:t>
                      </a:r>
                      <a:endParaRPr lang="en-US"/>
                    </a:p>
                  </a:txBody>
                  <a:tcPr/>
                </a:tc>
                <a:extLst>
                  <a:ext uri="{0D108BD9-81ED-4DB2-BD59-A6C34878D82A}">
                    <a16:rowId xmlns:a16="http://schemas.microsoft.com/office/drawing/2014/main" val="979042905"/>
                  </a:ext>
                </a:extLst>
              </a:tr>
              <a:tr h="961089">
                <a:tc>
                  <a:txBody>
                    <a:bodyPr/>
                    <a:lstStyle/>
                    <a:p>
                      <a:r>
                        <a:rPr lang="en-US" b="1"/>
                        <a:t>Skills</a:t>
                      </a:r>
                    </a:p>
                    <a:p>
                      <a:r>
                        <a:rPr lang="en-US" sz="1600" i="1"/>
                        <a:t>Verbal and nonverbal communication</a:t>
                      </a:r>
                    </a:p>
                  </a:txBody>
                  <a:tcPr/>
                </a:tc>
                <a:tc>
                  <a:txBody>
                    <a:bodyPr/>
                    <a:lstStyle/>
                    <a:p>
                      <a:r>
                        <a:rPr lang="en-US" dirty="0"/>
                        <a:t>Articulates a</a:t>
                      </a:r>
                      <a:r>
                        <a:rPr lang="en-US" baseline="0" dirty="0"/>
                        <a:t> complex understanding of cultural differences in verbal and nonverbal communication </a:t>
                      </a:r>
                    </a:p>
                    <a:p>
                      <a:r>
                        <a:rPr lang="en-US" baseline="0" dirty="0"/>
                        <a:t>(. . .) and is able to skillfully negotiate a shared understanding based on those differences.</a:t>
                      </a:r>
                      <a:endParaRPr lang="en-US" dirty="0"/>
                    </a:p>
                  </a:txBody>
                  <a:tcPr/>
                </a:tc>
                <a:extLst>
                  <a:ext uri="{0D108BD9-81ED-4DB2-BD59-A6C34878D82A}">
                    <a16:rowId xmlns:a16="http://schemas.microsoft.com/office/drawing/2014/main" val="345409578"/>
                  </a:ext>
                </a:extLst>
              </a:tr>
              <a:tr h="712370">
                <a:tc>
                  <a:txBody>
                    <a:bodyPr/>
                    <a:lstStyle/>
                    <a:p>
                      <a:r>
                        <a:rPr lang="en-US" b="1"/>
                        <a:t>Attitudes</a:t>
                      </a:r>
                    </a:p>
                    <a:p>
                      <a:r>
                        <a:rPr lang="en-US" sz="1600" i="1"/>
                        <a:t>Curiosity</a:t>
                      </a:r>
                    </a:p>
                  </a:txBody>
                  <a:tcPr/>
                </a:tc>
                <a:tc>
                  <a:txBody>
                    <a:bodyPr/>
                    <a:lstStyle/>
                    <a:p>
                      <a:r>
                        <a:rPr lang="en-US"/>
                        <a:t>Asks complex</a:t>
                      </a:r>
                      <a:r>
                        <a:rPr lang="en-US" baseline="0"/>
                        <a:t> questions about other cultures, seeks out and articulates answers to these questions that reflect multiple cultural perspectives.</a:t>
                      </a:r>
                    </a:p>
                    <a:p>
                      <a:endParaRPr lang="en-US" sz="1400"/>
                    </a:p>
                  </a:txBody>
                  <a:tcPr/>
                </a:tc>
                <a:extLst>
                  <a:ext uri="{0D108BD9-81ED-4DB2-BD59-A6C34878D82A}">
                    <a16:rowId xmlns:a16="http://schemas.microsoft.com/office/drawing/2014/main" val="2122845759"/>
                  </a:ext>
                </a:extLst>
              </a:tr>
              <a:tr h="712370">
                <a:tc>
                  <a:txBody>
                    <a:bodyPr/>
                    <a:lstStyle/>
                    <a:p>
                      <a:r>
                        <a:rPr lang="en-US" b="1"/>
                        <a:t>Attitudes</a:t>
                      </a:r>
                    </a:p>
                    <a:p>
                      <a:r>
                        <a:rPr lang="en-US" sz="1600" i="1"/>
                        <a:t>Openness</a:t>
                      </a:r>
                    </a:p>
                  </a:txBody>
                  <a:tcPr/>
                </a:tc>
                <a:tc>
                  <a:txBody>
                    <a:bodyPr/>
                    <a:lstStyle/>
                    <a:p>
                      <a:r>
                        <a:rPr lang="en-US" dirty="0"/>
                        <a:t>Initiates and develops interactions</a:t>
                      </a:r>
                      <a:r>
                        <a:rPr lang="en-US" baseline="0" dirty="0"/>
                        <a:t> with culturally different others. Suspends judgment in valuing their interactions with culturally different others. </a:t>
                      </a:r>
                    </a:p>
                    <a:p>
                      <a:endParaRPr lang="en-US" sz="1400" dirty="0"/>
                    </a:p>
                  </a:txBody>
                  <a:tcPr/>
                </a:tc>
                <a:extLst>
                  <a:ext uri="{0D108BD9-81ED-4DB2-BD59-A6C34878D82A}">
                    <a16:rowId xmlns:a16="http://schemas.microsoft.com/office/drawing/2014/main" val="1895151789"/>
                  </a:ext>
                </a:extLst>
              </a:tr>
            </a:tbl>
          </a:graphicData>
        </a:graphic>
      </p:graphicFrame>
    </p:spTree>
    <p:extLst>
      <p:ext uri="{BB962C8B-B14F-4D97-AF65-F5344CB8AC3E}">
        <p14:creationId xmlns:p14="http://schemas.microsoft.com/office/powerpoint/2010/main" val="536248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194BD-10C8-B13D-ABAB-2E021C68AF74}"/>
              </a:ext>
            </a:extLst>
          </p:cNvPr>
          <p:cNvSpPr>
            <a:spLocks noGrp="1"/>
          </p:cNvSpPr>
          <p:nvPr>
            <p:ph type="dt" sz="half" idx="10"/>
          </p:nvPr>
        </p:nvSpPr>
        <p:spPr/>
        <p:txBody>
          <a:bodyPr/>
          <a:lstStyle/>
          <a:p>
            <a:fld id="{CD67DB74-FF53-457E-BDBF-CFC7C0554EF3}" type="datetime1">
              <a:rPr lang="en-US" smtClean="0"/>
              <a:t>8/25/2023</a:t>
            </a:fld>
            <a:endParaRPr lang="en-US"/>
          </a:p>
        </p:txBody>
      </p:sp>
      <p:sp>
        <p:nvSpPr>
          <p:cNvPr id="3" name="Slide Number Placeholder 2">
            <a:extLst>
              <a:ext uri="{FF2B5EF4-FFF2-40B4-BE49-F238E27FC236}">
                <a16:creationId xmlns:a16="http://schemas.microsoft.com/office/drawing/2014/main" id="{32BB2CB2-DA1F-E2FC-C5A0-75441DE956F6}"/>
              </a:ext>
            </a:extLst>
          </p:cNvPr>
          <p:cNvSpPr>
            <a:spLocks noGrp="1"/>
          </p:cNvSpPr>
          <p:nvPr>
            <p:ph type="sldNum" sz="quarter" idx="12"/>
          </p:nvPr>
        </p:nvSpPr>
        <p:spPr/>
        <p:txBody>
          <a:bodyPr/>
          <a:lstStyle/>
          <a:p>
            <a:fld id="{E6500474-5069-4EA1-8F41-0761ED11FFE1}" type="slidenum">
              <a:rPr lang="en-US" smtClean="0"/>
              <a:t>12</a:t>
            </a:fld>
            <a:endParaRPr lang="en-US"/>
          </a:p>
        </p:txBody>
      </p:sp>
      <p:pic>
        <p:nvPicPr>
          <p:cNvPr id="4" name="Picture 11" descr="Diagram&#10;&#10;Description automatically generated">
            <a:extLst>
              <a:ext uri="{FF2B5EF4-FFF2-40B4-BE49-F238E27FC236}">
                <a16:creationId xmlns:a16="http://schemas.microsoft.com/office/drawing/2014/main" id="{039A5B94-1E97-7575-7B88-3510DF4649FB}"/>
              </a:ext>
            </a:extLst>
          </p:cNvPr>
          <p:cNvPicPr>
            <a:picLocks noChangeAspect="1"/>
          </p:cNvPicPr>
          <p:nvPr/>
        </p:nvPicPr>
        <p:blipFill rotWithShape="1">
          <a:blip r:embed="rId3"/>
          <a:srcRect l="3021" r="159" b="240"/>
          <a:stretch/>
        </p:blipFill>
        <p:spPr>
          <a:xfrm>
            <a:off x="96405" y="64023"/>
            <a:ext cx="9870935" cy="6729954"/>
          </a:xfrm>
          <a:prstGeom prst="rect">
            <a:avLst/>
          </a:prstGeom>
        </p:spPr>
      </p:pic>
      <p:sp>
        <p:nvSpPr>
          <p:cNvPr id="7" name="TextBox 6">
            <a:extLst>
              <a:ext uri="{FF2B5EF4-FFF2-40B4-BE49-F238E27FC236}">
                <a16:creationId xmlns:a16="http://schemas.microsoft.com/office/drawing/2014/main" id="{852D6FA4-2327-2E65-4311-B0187D4D6BB9}"/>
              </a:ext>
            </a:extLst>
          </p:cNvPr>
          <p:cNvSpPr txBox="1"/>
          <p:nvPr/>
        </p:nvSpPr>
        <p:spPr>
          <a:xfrm>
            <a:off x="10664369" y="4869951"/>
            <a:ext cx="45719" cy="369332"/>
          </a:xfrm>
          <a:prstGeom prst="rect">
            <a:avLst/>
          </a:prstGeom>
          <a:noFill/>
        </p:spPr>
        <p:txBody>
          <a:bodyPr wrap="square" rtlCol="0">
            <a:spAutoFit/>
          </a:bodyPr>
          <a:lstStyle/>
          <a:p>
            <a:endParaRPr lang="en-US" dirty="0"/>
          </a:p>
        </p:txBody>
      </p:sp>
      <p:sp>
        <p:nvSpPr>
          <p:cNvPr id="13" name="TextBox 12">
            <a:extLst>
              <a:ext uri="{FF2B5EF4-FFF2-40B4-BE49-F238E27FC236}">
                <a16:creationId xmlns:a16="http://schemas.microsoft.com/office/drawing/2014/main" id="{9C556624-46E9-7398-F854-CBCFB56027F2}"/>
              </a:ext>
            </a:extLst>
          </p:cNvPr>
          <p:cNvSpPr txBox="1"/>
          <p:nvPr/>
        </p:nvSpPr>
        <p:spPr>
          <a:xfrm>
            <a:off x="10029626" y="2286515"/>
            <a:ext cx="124569" cy="369332"/>
          </a:xfrm>
          <a:prstGeom prst="rect">
            <a:avLst/>
          </a:prstGeom>
          <a:noFill/>
        </p:spPr>
        <p:txBody>
          <a:bodyPr wrap="square" rtlCol="0">
            <a:spAutoFit/>
          </a:bodyPr>
          <a:lstStyle/>
          <a:p>
            <a:endParaRPr lang="en-US" dirty="0"/>
          </a:p>
        </p:txBody>
      </p:sp>
      <p:sp>
        <p:nvSpPr>
          <p:cNvPr id="15" name="TextBox 14">
            <a:extLst>
              <a:ext uri="{FF2B5EF4-FFF2-40B4-BE49-F238E27FC236}">
                <a16:creationId xmlns:a16="http://schemas.microsoft.com/office/drawing/2014/main" id="{2834B3D9-7502-F0C5-B903-38A728528E32}"/>
              </a:ext>
            </a:extLst>
          </p:cNvPr>
          <p:cNvSpPr txBox="1"/>
          <p:nvPr/>
        </p:nvSpPr>
        <p:spPr>
          <a:xfrm flipH="1">
            <a:off x="10029625" y="5239283"/>
            <a:ext cx="1908942" cy="1015663"/>
          </a:xfrm>
          <a:prstGeom prst="rect">
            <a:avLst/>
          </a:prstGeom>
          <a:noFill/>
        </p:spPr>
        <p:txBody>
          <a:bodyPr wrap="square">
            <a:spAutoFit/>
          </a:bodyPr>
          <a:lstStyle/>
          <a:p>
            <a:r>
              <a:rPr lang="en-US" sz="1200" dirty="0"/>
              <a:t>https://globalsolidaritylocalaction.sites.haverford.edu/identity-diversity-equity-and-inclusion-in-a-global-context/</a:t>
            </a:r>
            <a:endParaRPr lang="en-US" dirty="0"/>
          </a:p>
        </p:txBody>
      </p:sp>
    </p:spTree>
    <p:extLst>
      <p:ext uri="{BB962C8B-B14F-4D97-AF65-F5344CB8AC3E}">
        <p14:creationId xmlns:p14="http://schemas.microsoft.com/office/powerpoint/2010/main" val="379000907"/>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B3AA8-6D5C-0D2C-E293-2A359A75A10F}"/>
              </a:ext>
            </a:extLst>
          </p:cNvPr>
          <p:cNvSpPr>
            <a:spLocks noGrp="1"/>
          </p:cNvSpPr>
          <p:nvPr>
            <p:ph type="ctrTitle"/>
          </p:nvPr>
        </p:nvSpPr>
        <p:spPr>
          <a:xfrm>
            <a:off x="84497" y="392356"/>
            <a:ext cx="11216549" cy="997196"/>
          </a:xfrm>
        </p:spPr>
        <p:txBody>
          <a:bodyPr/>
          <a:lstStyle/>
          <a:p>
            <a:r>
              <a:rPr lang="en-US" dirty="0">
                <a:latin typeface="Acumin Pro ExtraCondensed"/>
              </a:rPr>
              <a:t> Additional Resources for Concepts, Outcomes, Assessment</a:t>
            </a:r>
            <a:endParaRPr lang="en-US" dirty="0"/>
          </a:p>
        </p:txBody>
      </p:sp>
      <p:sp>
        <p:nvSpPr>
          <p:cNvPr id="4" name="Text Placeholder 3">
            <a:extLst>
              <a:ext uri="{FF2B5EF4-FFF2-40B4-BE49-F238E27FC236}">
                <a16:creationId xmlns:a16="http://schemas.microsoft.com/office/drawing/2014/main" id="{49C45C9B-D1CD-FCEE-3EA2-E6C0529EB8A2}"/>
              </a:ext>
            </a:extLst>
          </p:cNvPr>
          <p:cNvSpPr>
            <a:spLocks noGrp="1"/>
          </p:cNvSpPr>
          <p:nvPr>
            <p:ph type="body" sz="quarter" idx="14"/>
          </p:nvPr>
        </p:nvSpPr>
        <p:spPr>
          <a:xfrm>
            <a:off x="1043554" y="1509827"/>
            <a:ext cx="10257492" cy="4457219"/>
          </a:xfrm>
        </p:spPr>
        <p:txBody>
          <a:bodyPr>
            <a:noAutofit/>
          </a:bodyPr>
          <a:lstStyle/>
          <a:p>
            <a:pPr>
              <a:spcAft>
                <a:spcPts val="1800"/>
              </a:spcAft>
            </a:pPr>
            <a:r>
              <a:rPr lang="en-US" sz="2400" dirty="0">
                <a:solidFill>
                  <a:schemeClr val="tx1"/>
                </a:solidFill>
                <a:hlinkClick r:id="rId3"/>
              </a:rPr>
              <a:t>Champlain College Diversity, Equity, and Inclusion Rubric </a:t>
            </a:r>
            <a:endParaRPr lang="en-US" sz="2400" dirty="0">
              <a:solidFill>
                <a:schemeClr val="tx1"/>
              </a:solidFill>
            </a:endParaRPr>
          </a:p>
          <a:p>
            <a:pPr>
              <a:spcAft>
                <a:spcPts val="1800"/>
              </a:spcAft>
            </a:pPr>
            <a:r>
              <a:rPr lang="en-US" sz="2400" dirty="0">
                <a:solidFill>
                  <a:schemeClr val="tx1"/>
                </a:solidFill>
                <a:hlinkClick r:id="rId4"/>
              </a:rPr>
              <a:t>Social Justice Standards</a:t>
            </a:r>
            <a:endParaRPr lang="en-US" sz="2400" dirty="0">
              <a:solidFill>
                <a:schemeClr val="tx1"/>
              </a:solidFill>
            </a:endParaRPr>
          </a:p>
          <a:p>
            <a:pPr>
              <a:spcAft>
                <a:spcPts val="1800"/>
              </a:spcAft>
            </a:pPr>
            <a:r>
              <a:rPr lang="en-US" sz="2400" dirty="0">
                <a:solidFill>
                  <a:schemeClr val="tx1"/>
                </a:solidFill>
                <a:hlinkClick r:id="rId5"/>
              </a:rPr>
              <a:t>Rubric for Cultural Diversity (Hawaii)</a:t>
            </a:r>
            <a:endParaRPr lang="en-US" sz="2400" dirty="0">
              <a:solidFill>
                <a:schemeClr val="tx1"/>
              </a:solidFill>
            </a:endParaRPr>
          </a:p>
          <a:p>
            <a:pPr>
              <a:spcAft>
                <a:spcPts val="1800"/>
              </a:spcAft>
            </a:pPr>
            <a:r>
              <a:rPr lang="en-US" sz="2400" dirty="0">
                <a:solidFill>
                  <a:schemeClr val="tx1"/>
                </a:solidFill>
                <a:hlinkClick r:id="rId6"/>
              </a:rPr>
              <a:t>Intercultural Effectiveness Scale</a:t>
            </a:r>
            <a:r>
              <a:rPr lang="en-US" sz="2400" dirty="0">
                <a:solidFill>
                  <a:schemeClr val="tx1"/>
                </a:solidFill>
              </a:rPr>
              <a:t> </a:t>
            </a:r>
          </a:p>
          <a:p>
            <a:pPr>
              <a:spcAft>
                <a:spcPts val="600"/>
              </a:spcAft>
            </a:pPr>
            <a:r>
              <a:rPr lang="en-US" sz="2400" dirty="0">
                <a:solidFill>
                  <a:schemeClr val="tx1"/>
                </a:solidFill>
                <a:hlinkClick r:id="rId7"/>
              </a:rPr>
              <a:t>Other Relevant AAC&amp;U VALUE Rubrics</a:t>
            </a:r>
            <a:r>
              <a:rPr lang="en-US" sz="2400" dirty="0">
                <a:solidFill>
                  <a:schemeClr val="tx1"/>
                </a:solidFill>
              </a:rPr>
              <a:t> </a:t>
            </a:r>
          </a:p>
          <a:p>
            <a:pPr lvl="2">
              <a:spcBef>
                <a:spcPts val="0"/>
              </a:spcBef>
              <a:spcAft>
                <a:spcPts val="600"/>
              </a:spcAft>
            </a:pPr>
            <a:r>
              <a:rPr lang="en-US" sz="2400" dirty="0">
                <a:solidFill>
                  <a:schemeClr val="tx1"/>
                </a:solidFill>
              </a:rPr>
              <a:t>Global Learning</a:t>
            </a:r>
          </a:p>
          <a:p>
            <a:pPr lvl="2">
              <a:spcBef>
                <a:spcPts val="0"/>
              </a:spcBef>
              <a:spcAft>
                <a:spcPts val="600"/>
              </a:spcAft>
            </a:pPr>
            <a:r>
              <a:rPr lang="en-US" sz="2400" dirty="0">
                <a:solidFill>
                  <a:schemeClr val="tx1"/>
                </a:solidFill>
              </a:rPr>
              <a:t>Civic Engagement</a:t>
            </a:r>
          </a:p>
          <a:p>
            <a:pPr lvl="2">
              <a:spcBef>
                <a:spcPts val="0"/>
              </a:spcBef>
              <a:spcAft>
                <a:spcPts val="600"/>
              </a:spcAft>
            </a:pPr>
            <a:r>
              <a:rPr lang="en-US" sz="2400" dirty="0">
                <a:solidFill>
                  <a:schemeClr val="tx1"/>
                </a:solidFill>
              </a:rPr>
              <a:t>Teamwork</a:t>
            </a:r>
          </a:p>
          <a:p>
            <a:pPr>
              <a:spcAft>
                <a:spcPts val="1200"/>
              </a:spcAft>
            </a:pPr>
            <a:endParaRPr lang="en-US" sz="2000" dirty="0">
              <a:solidFill>
                <a:schemeClr val="tx1"/>
              </a:solidFill>
            </a:endParaRPr>
          </a:p>
        </p:txBody>
      </p:sp>
      <p:sp>
        <p:nvSpPr>
          <p:cNvPr id="5" name="Date Placeholder 4">
            <a:extLst>
              <a:ext uri="{FF2B5EF4-FFF2-40B4-BE49-F238E27FC236}">
                <a16:creationId xmlns:a16="http://schemas.microsoft.com/office/drawing/2014/main" id="{03736385-C3CC-12A2-A5F3-C897967A52FE}"/>
              </a:ext>
            </a:extLst>
          </p:cNvPr>
          <p:cNvSpPr>
            <a:spLocks noGrp="1"/>
          </p:cNvSpPr>
          <p:nvPr>
            <p:ph type="dt" sz="half" idx="2"/>
          </p:nvPr>
        </p:nvSpPr>
        <p:spPr/>
        <p:txBody>
          <a:bodyPr/>
          <a:lstStyle/>
          <a:p>
            <a:fld id="{E0C8DACD-4E35-4E4C-AC75-C3DE50F04E7E}" type="datetime1">
              <a:rPr lang="en-US" smtClean="0"/>
              <a:pPr/>
              <a:t>8/25/2023</a:t>
            </a:fld>
            <a:endParaRPr lang="en-US"/>
          </a:p>
        </p:txBody>
      </p:sp>
      <p:sp>
        <p:nvSpPr>
          <p:cNvPr id="6" name="Slide Number Placeholder 5">
            <a:extLst>
              <a:ext uri="{FF2B5EF4-FFF2-40B4-BE49-F238E27FC236}">
                <a16:creationId xmlns:a16="http://schemas.microsoft.com/office/drawing/2014/main" id="{D0C4F2C1-CCBF-410C-D559-D9A9D2005B44}"/>
              </a:ext>
            </a:extLst>
          </p:cNvPr>
          <p:cNvSpPr>
            <a:spLocks noGrp="1"/>
          </p:cNvSpPr>
          <p:nvPr>
            <p:ph type="sldNum" sz="quarter" idx="4"/>
          </p:nvPr>
        </p:nvSpPr>
        <p:spPr/>
        <p:txBody>
          <a:bodyPr/>
          <a:lstStyle/>
          <a:p>
            <a:fld id="{8A7A6979-0714-4377-B894-6BE4C2D6E202}" type="slidenum">
              <a:rPr lang="en-US" smtClean="0"/>
              <a:pPr/>
              <a:t>13</a:t>
            </a:fld>
            <a:endParaRPr lang="en-US"/>
          </a:p>
        </p:txBody>
      </p:sp>
    </p:spTree>
    <p:extLst>
      <p:ext uri="{BB962C8B-B14F-4D97-AF65-F5344CB8AC3E}">
        <p14:creationId xmlns:p14="http://schemas.microsoft.com/office/powerpoint/2010/main" val="611346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B3AA8-6D5C-0D2C-E293-2A359A75A10F}"/>
              </a:ext>
            </a:extLst>
          </p:cNvPr>
          <p:cNvSpPr>
            <a:spLocks noGrp="1"/>
          </p:cNvSpPr>
          <p:nvPr>
            <p:ph type="ctrTitle"/>
          </p:nvPr>
        </p:nvSpPr>
        <p:spPr>
          <a:xfrm>
            <a:off x="698643" y="442674"/>
            <a:ext cx="10602403" cy="498598"/>
          </a:xfrm>
        </p:spPr>
        <p:txBody>
          <a:bodyPr/>
          <a:lstStyle/>
          <a:p>
            <a:r>
              <a:rPr lang="en-US" dirty="0">
                <a:latin typeface="Acumin Pro ExtraCondensed"/>
              </a:rPr>
              <a:t> From Frameworks to Student Learning</a:t>
            </a:r>
            <a:endParaRPr lang="en-US" dirty="0"/>
          </a:p>
        </p:txBody>
      </p:sp>
      <p:sp>
        <p:nvSpPr>
          <p:cNvPr id="4" name="Text Placeholder 3">
            <a:extLst>
              <a:ext uri="{FF2B5EF4-FFF2-40B4-BE49-F238E27FC236}">
                <a16:creationId xmlns:a16="http://schemas.microsoft.com/office/drawing/2014/main" id="{49C45C9B-D1CD-FCEE-3EA2-E6C0529EB8A2}"/>
              </a:ext>
            </a:extLst>
          </p:cNvPr>
          <p:cNvSpPr>
            <a:spLocks noGrp="1"/>
          </p:cNvSpPr>
          <p:nvPr>
            <p:ph type="body" sz="quarter" idx="14"/>
          </p:nvPr>
        </p:nvSpPr>
        <p:spPr>
          <a:xfrm>
            <a:off x="871098" y="1307472"/>
            <a:ext cx="10429948" cy="4894705"/>
          </a:xfrm>
        </p:spPr>
        <p:txBody>
          <a:bodyPr>
            <a:noAutofit/>
          </a:bodyPr>
          <a:lstStyle/>
          <a:p>
            <a:pPr marL="0" indent="0">
              <a:spcAft>
                <a:spcPts val="600"/>
              </a:spcAft>
              <a:buNone/>
            </a:pPr>
            <a:r>
              <a:rPr lang="en-US" sz="2400" dirty="0">
                <a:solidFill>
                  <a:schemeClr val="tx1"/>
                </a:solidFill>
              </a:rPr>
              <a:t>Next steps</a:t>
            </a:r>
          </a:p>
          <a:p>
            <a:pPr>
              <a:spcAft>
                <a:spcPts val="400"/>
              </a:spcAft>
            </a:pPr>
            <a:r>
              <a:rPr lang="en-US" sz="2000" dirty="0">
                <a:solidFill>
                  <a:schemeClr val="tx1"/>
                </a:solidFill>
              </a:rPr>
              <a:t>“</a:t>
            </a:r>
            <a:r>
              <a:rPr lang="en-US" sz="2000" dirty="0">
                <a:solidFill>
                  <a:schemeClr val="tx1"/>
                </a:solidFill>
                <a:latin typeface="Acumin Pro" panose="020B0504020202020204"/>
              </a:rPr>
              <a:t>Backward design” what is relevant for your course/program/discipline/profession: </a:t>
            </a:r>
          </a:p>
          <a:p>
            <a:pPr lvl="1">
              <a:spcBef>
                <a:spcPts val="0"/>
              </a:spcBef>
              <a:spcAft>
                <a:spcPts val="400"/>
              </a:spcAft>
            </a:pPr>
            <a:r>
              <a:rPr lang="en-US" sz="1800" dirty="0">
                <a:solidFill>
                  <a:schemeClr val="tx1"/>
                </a:solidFill>
                <a:latin typeface="Acumin Pro" panose="020B0504020202020204"/>
              </a:rPr>
              <a:t>Establish explicit intercultural learning outcomes</a:t>
            </a:r>
          </a:p>
          <a:p>
            <a:pPr lvl="1">
              <a:spcBef>
                <a:spcPts val="0"/>
              </a:spcBef>
              <a:spcAft>
                <a:spcPts val="400"/>
              </a:spcAft>
            </a:pPr>
            <a:r>
              <a:rPr lang="en-US" sz="1800" dirty="0">
                <a:solidFill>
                  <a:schemeClr val="tx1"/>
                </a:solidFill>
                <a:latin typeface="Acumin Pro" panose="020B0504020202020204"/>
              </a:rPr>
              <a:t>Determine what evidence will tell you students have learned (assessment)</a:t>
            </a:r>
          </a:p>
          <a:p>
            <a:pPr lvl="1">
              <a:spcBef>
                <a:spcPts val="0"/>
              </a:spcBef>
              <a:spcAft>
                <a:spcPts val="400"/>
              </a:spcAft>
            </a:pPr>
            <a:r>
              <a:rPr lang="en-US" sz="1800" dirty="0">
                <a:solidFill>
                  <a:schemeClr val="tx1"/>
                </a:solidFill>
                <a:latin typeface="Acumin Pro" panose="020B0504020202020204"/>
              </a:rPr>
              <a:t>Choose, develop, facilitate learning activities that target your outcomes in ways that. . .</a:t>
            </a:r>
          </a:p>
          <a:p>
            <a:pPr lvl="3">
              <a:spcBef>
                <a:spcPts val="0"/>
              </a:spcBef>
              <a:spcAft>
                <a:spcPts val="400"/>
              </a:spcAft>
            </a:pPr>
            <a:r>
              <a:rPr lang="en-US" sz="1800" dirty="0">
                <a:solidFill>
                  <a:schemeClr val="tx1"/>
                </a:solidFill>
                <a:latin typeface="Acumin Pro" panose="020B0504020202020204"/>
              </a:rPr>
              <a:t>Explore and validate multiple perspectives (not one right answer or affective response)</a:t>
            </a:r>
          </a:p>
          <a:p>
            <a:pPr lvl="3">
              <a:spcBef>
                <a:spcPts val="0"/>
              </a:spcBef>
              <a:spcAft>
                <a:spcPts val="400"/>
              </a:spcAft>
            </a:pPr>
            <a:r>
              <a:rPr lang="en-US" sz="1800" dirty="0">
                <a:solidFill>
                  <a:schemeClr val="tx1"/>
                </a:solidFill>
                <a:latin typeface="Acumin Pro" panose="020B0504020202020204"/>
              </a:rPr>
              <a:t>Allow for co-construction of meaning and knowledge with you and with other students</a:t>
            </a:r>
          </a:p>
          <a:p>
            <a:pPr lvl="3">
              <a:spcBef>
                <a:spcPts val="0"/>
              </a:spcBef>
              <a:spcAft>
                <a:spcPts val="400"/>
              </a:spcAft>
            </a:pPr>
            <a:r>
              <a:rPr lang="en-US" sz="1800" dirty="0">
                <a:solidFill>
                  <a:schemeClr val="tx1"/>
                </a:solidFill>
                <a:latin typeface="Acumin Pro" panose="020B0504020202020204"/>
              </a:rPr>
              <a:t>Encourage articulation of affective responses</a:t>
            </a:r>
          </a:p>
          <a:p>
            <a:pPr lvl="3">
              <a:spcBef>
                <a:spcPts val="0"/>
              </a:spcBef>
              <a:spcAft>
                <a:spcPts val="400"/>
              </a:spcAft>
            </a:pPr>
            <a:r>
              <a:rPr lang="en-US" sz="1800" dirty="0">
                <a:solidFill>
                  <a:schemeClr val="tx1"/>
                </a:solidFill>
                <a:latin typeface="Acumin Pro" panose="020B0504020202020204"/>
              </a:rPr>
              <a:t>Guide reflection</a:t>
            </a:r>
          </a:p>
          <a:p>
            <a:pPr lvl="3">
              <a:spcBef>
                <a:spcPts val="0"/>
              </a:spcBef>
              <a:spcAft>
                <a:spcPts val="400"/>
              </a:spcAft>
            </a:pPr>
            <a:r>
              <a:rPr lang="en-US" sz="1800" dirty="0">
                <a:solidFill>
                  <a:schemeClr val="tx1"/>
                </a:solidFill>
                <a:latin typeface="Acumin Pro" panose="020B0504020202020204"/>
              </a:rPr>
              <a:t>Recognize that not all learners need to leave with the same learning.</a:t>
            </a:r>
          </a:p>
          <a:p>
            <a:pPr marL="0" indent="0">
              <a:spcAft>
                <a:spcPts val="400"/>
              </a:spcAft>
              <a:buNone/>
            </a:pPr>
            <a:endParaRPr lang="en-US" sz="2000" dirty="0">
              <a:solidFill>
                <a:schemeClr val="tx1"/>
              </a:solidFill>
              <a:latin typeface="Acumin Pro" panose="020B0504020202020204"/>
            </a:endParaRPr>
          </a:p>
          <a:p>
            <a:pPr>
              <a:spcAft>
                <a:spcPts val="400"/>
              </a:spcAft>
            </a:pPr>
            <a:r>
              <a:rPr lang="en-US" sz="2000" dirty="0">
                <a:solidFill>
                  <a:schemeClr val="tx1"/>
                </a:solidFill>
                <a:latin typeface="Acumin Pro" panose="020B0504020202020204"/>
              </a:rPr>
              <a:t>Work on </a:t>
            </a:r>
            <a:r>
              <a:rPr lang="en-US" sz="2000" dirty="0">
                <a:solidFill>
                  <a:schemeClr val="tx1"/>
                </a:solidFill>
              </a:rPr>
              <a:t>your own intercultural development</a:t>
            </a:r>
            <a:endParaRPr lang="en-US" sz="900" dirty="0">
              <a:solidFill>
                <a:schemeClr val="tx1"/>
              </a:solidFill>
            </a:endParaRPr>
          </a:p>
          <a:p>
            <a:pPr>
              <a:spcAft>
                <a:spcPts val="600"/>
              </a:spcAft>
            </a:pPr>
            <a:endParaRPr lang="en-US" sz="2000" dirty="0">
              <a:solidFill>
                <a:schemeClr val="tx1"/>
              </a:solidFill>
            </a:endParaRPr>
          </a:p>
          <a:p>
            <a:pPr>
              <a:spcAft>
                <a:spcPts val="600"/>
              </a:spcAft>
            </a:pPr>
            <a:endParaRPr lang="en-US" sz="2000" dirty="0">
              <a:solidFill>
                <a:schemeClr val="tx1"/>
              </a:solidFill>
            </a:endParaRPr>
          </a:p>
        </p:txBody>
      </p:sp>
      <p:sp>
        <p:nvSpPr>
          <p:cNvPr id="5" name="Date Placeholder 4">
            <a:extLst>
              <a:ext uri="{FF2B5EF4-FFF2-40B4-BE49-F238E27FC236}">
                <a16:creationId xmlns:a16="http://schemas.microsoft.com/office/drawing/2014/main" id="{03736385-C3CC-12A2-A5F3-C897967A52FE}"/>
              </a:ext>
            </a:extLst>
          </p:cNvPr>
          <p:cNvSpPr>
            <a:spLocks noGrp="1"/>
          </p:cNvSpPr>
          <p:nvPr>
            <p:ph type="dt" sz="half" idx="2"/>
          </p:nvPr>
        </p:nvSpPr>
        <p:spPr/>
        <p:txBody>
          <a:bodyPr/>
          <a:lstStyle/>
          <a:p>
            <a:fld id="{E0C8DACD-4E35-4E4C-AC75-C3DE50F04E7E}" type="datetime1">
              <a:rPr lang="en-US" smtClean="0"/>
              <a:pPr/>
              <a:t>8/25/2023</a:t>
            </a:fld>
            <a:endParaRPr lang="en-US"/>
          </a:p>
        </p:txBody>
      </p:sp>
      <p:sp>
        <p:nvSpPr>
          <p:cNvPr id="6" name="Slide Number Placeholder 5">
            <a:extLst>
              <a:ext uri="{FF2B5EF4-FFF2-40B4-BE49-F238E27FC236}">
                <a16:creationId xmlns:a16="http://schemas.microsoft.com/office/drawing/2014/main" id="{D0C4F2C1-CCBF-410C-D559-D9A9D2005B44}"/>
              </a:ext>
            </a:extLst>
          </p:cNvPr>
          <p:cNvSpPr>
            <a:spLocks noGrp="1"/>
          </p:cNvSpPr>
          <p:nvPr>
            <p:ph type="sldNum" sz="quarter" idx="4"/>
          </p:nvPr>
        </p:nvSpPr>
        <p:spPr/>
        <p:txBody>
          <a:bodyPr/>
          <a:lstStyle/>
          <a:p>
            <a:fld id="{8A7A6979-0714-4377-B894-6BE4C2D6E202}" type="slidenum">
              <a:rPr lang="en-US" smtClean="0"/>
              <a:pPr/>
              <a:t>14</a:t>
            </a:fld>
            <a:endParaRPr lang="en-US"/>
          </a:p>
        </p:txBody>
      </p:sp>
    </p:spTree>
    <p:extLst>
      <p:ext uri="{BB962C8B-B14F-4D97-AF65-F5344CB8AC3E}">
        <p14:creationId xmlns:p14="http://schemas.microsoft.com/office/powerpoint/2010/main" val="1877761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043554" y="442674"/>
            <a:ext cx="9234309" cy="498598"/>
          </a:xfrm>
        </p:spPr>
        <p:txBody>
          <a:bodyPr/>
          <a:lstStyle/>
          <a:p>
            <a:r>
              <a:rPr lang="en-US" dirty="0">
                <a:latin typeface="Acumin Pro ExtraCondensed"/>
              </a:rPr>
              <a:t>A Word on Assessment</a:t>
            </a:r>
            <a:endParaRPr lang="en-US" dirty="0"/>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1043554" y="1246454"/>
            <a:ext cx="9859626" cy="4365092"/>
          </a:xfrm>
        </p:spPr>
        <p:txBody>
          <a:bodyPr vert="horz" lIns="0" tIns="0" rIns="0" bIns="0" rtlCol="0" anchor="t">
            <a:normAutofit fontScale="92500" lnSpcReduction="10000"/>
          </a:bodyPr>
          <a:lstStyle/>
          <a:p>
            <a:pPr marL="0" lvl="0" indent="0">
              <a:spcAft>
                <a:spcPts val="1200"/>
              </a:spcAft>
              <a:buNone/>
            </a:pPr>
            <a:r>
              <a:rPr lang="en-US" sz="2600" b="1" dirty="0">
                <a:latin typeface="Acumin Pro"/>
              </a:rPr>
              <a:t>Priority questions</a:t>
            </a:r>
            <a:r>
              <a:rPr lang="en-US" sz="2600" dirty="0">
                <a:latin typeface="Acumin Pro"/>
              </a:rPr>
              <a:t> </a:t>
            </a:r>
          </a:p>
          <a:p>
            <a:pPr marL="514350" lvl="0" indent="-514350">
              <a:spcAft>
                <a:spcPts val="1200"/>
              </a:spcAft>
              <a:buAutoNum type="arabicPeriod"/>
            </a:pPr>
            <a:r>
              <a:rPr lang="en-US" sz="2600" b="1" dirty="0">
                <a:latin typeface="Acumin Pro"/>
              </a:rPr>
              <a:t>For whom </a:t>
            </a:r>
            <a:r>
              <a:rPr lang="en-US" sz="2600" dirty="0">
                <a:latin typeface="Acumin Pro"/>
              </a:rPr>
              <a:t>are you assessing the learning? (e.g., yourself, students, department, institution, etc.)</a:t>
            </a:r>
          </a:p>
          <a:p>
            <a:pPr marL="514350" lvl="0" indent="-514350">
              <a:spcAft>
                <a:spcPts val="1200"/>
              </a:spcAft>
              <a:buAutoNum type="arabicPeriod"/>
            </a:pPr>
            <a:r>
              <a:rPr lang="en-US" sz="2600" b="1" dirty="0">
                <a:latin typeface="Acumin Pro"/>
              </a:rPr>
              <a:t>What</a:t>
            </a:r>
            <a:r>
              <a:rPr lang="en-US" sz="2600" dirty="0">
                <a:latin typeface="Acumin Pro"/>
              </a:rPr>
              <a:t> are you assessing? (e.g., developmental orientation of intercultural competence, a skill/attitude/knowledge)</a:t>
            </a:r>
          </a:p>
          <a:p>
            <a:pPr marL="514350" lvl="0" indent="-514350">
              <a:spcAft>
                <a:spcPts val="1200"/>
              </a:spcAft>
              <a:buAutoNum type="arabicPeriod"/>
            </a:pPr>
            <a:r>
              <a:rPr lang="en-US" sz="2600" b="1" dirty="0">
                <a:latin typeface="Acumin Pro"/>
              </a:rPr>
              <a:t>What measure </a:t>
            </a:r>
            <a:r>
              <a:rPr lang="en-US" sz="2600" dirty="0">
                <a:latin typeface="Acumin Pro"/>
              </a:rPr>
              <a:t>– direct/indirect – will give you adequate information while meeting time/cost constraints? (e.g., quantitative/qualitative, IDI or other proprietary instrument, rubric, survey, observation, etc.)</a:t>
            </a:r>
          </a:p>
          <a:p>
            <a:pPr marL="514350" lvl="0" indent="-514350">
              <a:spcAft>
                <a:spcPts val="1200"/>
              </a:spcAft>
              <a:buAutoNum type="arabicPeriod"/>
            </a:pPr>
            <a:r>
              <a:rPr lang="en-US" sz="2600" b="1" dirty="0">
                <a:latin typeface="Acumin Pro"/>
              </a:rPr>
              <a:t>How</a:t>
            </a:r>
            <a:r>
              <a:rPr lang="en-US" sz="2600" dirty="0">
                <a:latin typeface="Acumin Pro"/>
              </a:rPr>
              <a:t> can you leverage assessment to enhance learning? (e.g., formative/summative, how will you use the information?)</a:t>
            </a:r>
          </a:p>
          <a:p>
            <a:pPr marL="514350" lvl="0" indent="-514350">
              <a:spcAft>
                <a:spcPts val="1200"/>
              </a:spcAft>
              <a:buAutoNum type="arabicPeriod"/>
            </a:pPr>
            <a:endParaRPr lang="en-US" sz="2600" dirty="0">
              <a:latin typeface="Acumin Pro"/>
            </a:endParaRPr>
          </a:p>
          <a:p>
            <a:pPr marL="0" lvl="0" indent="0">
              <a:spcAft>
                <a:spcPts val="1200"/>
              </a:spcAft>
              <a:buNone/>
            </a:pPr>
            <a:endParaRPr lang="en-US" sz="2600" dirty="0">
              <a:latin typeface="Acumin Pro"/>
            </a:endParaRPr>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E0C8DACD-4E35-4E4C-AC75-C3DE50F04E7E}" type="datetime1">
              <a:rPr lang="en-US" smtClean="0"/>
              <a:pPr/>
              <a:t>8/25/2023</a:t>
            </a:fld>
            <a:endParaRPr lang="en-US"/>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15</a:t>
            </a:fld>
            <a:endParaRPr lang="en-US"/>
          </a:p>
        </p:txBody>
      </p:sp>
    </p:spTree>
    <p:extLst>
      <p:ext uri="{BB962C8B-B14F-4D97-AF65-F5344CB8AC3E}">
        <p14:creationId xmlns:p14="http://schemas.microsoft.com/office/powerpoint/2010/main" val="1091497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B3AA8-6D5C-0D2C-E293-2A359A75A10F}"/>
              </a:ext>
            </a:extLst>
          </p:cNvPr>
          <p:cNvSpPr>
            <a:spLocks noGrp="1"/>
          </p:cNvSpPr>
          <p:nvPr>
            <p:ph type="ctrTitle"/>
          </p:nvPr>
        </p:nvSpPr>
        <p:spPr>
          <a:xfrm>
            <a:off x="698643" y="442674"/>
            <a:ext cx="10602403" cy="498598"/>
          </a:xfrm>
        </p:spPr>
        <p:txBody>
          <a:bodyPr/>
          <a:lstStyle/>
          <a:p>
            <a:r>
              <a:rPr lang="en-US" dirty="0">
                <a:latin typeface="Acumin Pro ExtraCondensed"/>
              </a:rPr>
              <a:t> The Easy Lift?</a:t>
            </a:r>
            <a:endParaRPr lang="en-US" dirty="0"/>
          </a:p>
        </p:txBody>
      </p:sp>
      <p:sp>
        <p:nvSpPr>
          <p:cNvPr id="4" name="Text Placeholder 3">
            <a:extLst>
              <a:ext uri="{FF2B5EF4-FFF2-40B4-BE49-F238E27FC236}">
                <a16:creationId xmlns:a16="http://schemas.microsoft.com/office/drawing/2014/main" id="{49C45C9B-D1CD-FCEE-3EA2-E6C0529EB8A2}"/>
              </a:ext>
            </a:extLst>
          </p:cNvPr>
          <p:cNvSpPr>
            <a:spLocks noGrp="1"/>
          </p:cNvSpPr>
          <p:nvPr>
            <p:ph type="body" sz="quarter" idx="14"/>
          </p:nvPr>
        </p:nvSpPr>
        <p:spPr>
          <a:xfrm>
            <a:off x="871098" y="1127272"/>
            <a:ext cx="10429948" cy="4894705"/>
          </a:xfrm>
        </p:spPr>
        <p:txBody>
          <a:bodyPr>
            <a:noAutofit/>
          </a:bodyPr>
          <a:lstStyle/>
          <a:p>
            <a:pPr marL="0" indent="0">
              <a:spcAft>
                <a:spcPts val="600"/>
              </a:spcAft>
              <a:buNone/>
            </a:pPr>
            <a:endParaRPr lang="en-US" sz="2400" dirty="0">
              <a:solidFill>
                <a:schemeClr val="tx1"/>
              </a:solidFill>
            </a:endParaRPr>
          </a:p>
          <a:p>
            <a:pPr marL="0" indent="0">
              <a:spcAft>
                <a:spcPts val="1800"/>
              </a:spcAft>
              <a:buNone/>
            </a:pPr>
            <a:r>
              <a:rPr lang="en-US" sz="2400" dirty="0">
                <a:solidFill>
                  <a:schemeClr val="tx1"/>
                </a:solidFill>
              </a:rPr>
              <a:t>Where you might already foster intercultural development </a:t>
            </a:r>
          </a:p>
          <a:p>
            <a:pPr>
              <a:spcAft>
                <a:spcPts val="1800"/>
              </a:spcAft>
            </a:pPr>
            <a:r>
              <a:rPr lang="en-US" sz="2000" dirty="0">
                <a:solidFill>
                  <a:schemeClr val="tx1"/>
                </a:solidFill>
              </a:rPr>
              <a:t>STEM: teaming, curiosity</a:t>
            </a:r>
          </a:p>
          <a:p>
            <a:pPr>
              <a:spcAft>
                <a:spcPts val="1800"/>
              </a:spcAft>
            </a:pPr>
            <a:r>
              <a:rPr lang="en-US" sz="2000" dirty="0">
                <a:solidFill>
                  <a:schemeClr val="tx1"/>
                </a:solidFill>
              </a:rPr>
              <a:t>Humanities: perspective taking, communication</a:t>
            </a:r>
          </a:p>
          <a:p>
            <a:pPr>
              <a:spcAft>
                <a:spcPts val="1800"/>
              </a:spcAft>
            </a:pPr>
            <a:r>
              <a:rPr lang="en-US" sz="2000" dirty="0">
                <a:solidFill>
                  <a:schemeClr val="tx1"/>
                </a:solidFill>
              </a:rPr>
              <a:t>Social sciences: awareness of how systems and individuals are shaped and interact</a:t>
            </a:r>
          </a:p>
          <a:p>
            <a:pPr>
              <a:spcAft>
                <a:spcPts val="1800"/>
              </a:spcAft>
            </a:pPr>
            <a:r>
              <a:rPr lang="en-US" sz="2000" dirty="0">
                <a:solidFill>
                  <a:schemeClr val="tx1"/>
                </a:solidFill>
              </a:rPr>
              <a:t>Management &amp; business: worldview frameworks</a:t>
            </a:r>
          </a:p>
          <a:p>
            <a:pPr>
              <a:spcAft>
                <a:spcPts val="1800"/>
              </a:spcAft>
            </a:pPr>
            <a:r>
              <a:rPr lang="en-US" sz="2000" dirty="0">
                <a:solidFill>
                  <a:schemeClr val="tx1"/>
                </a:solidFill>
              </a:rPr>
              <a:t>Co-curriculum: emotional resilience, self-awareness, self-efficacy</a:t>
            </a:r>
            <a:endParaRPr lang="en-US" sz="900" dirty="0">
              <a:solidFill>
                <a:schemeClr val="tx1"/>
              </a:solidFill>
            </a:endParaRPr>
          </a:p>
          <a:p>
            <a:pPr>
              <a:spcAft>
                <a:spcPts val="600"/>
              </a:spcAft>
            </a:pPr>
            <a:endParaRPr lang="en-US" sz="2000" dirty="0">
              <a:solidFill>
                <a:schemeClr val="tx1"/>
              </a:solidFill>
            </a:endParaRPr>
          </a:p>
          <a:p>
            <a:pPr>
              <a:spcAft>
                <a:spcPts val="600"/>
              </a:spcAft>
            </a:pPr>
            <a:endParaRPr lang="en-US" sz="2000" dirty="0">
              <a:solidFill>
                <a:schemeClr val="tx1"/>
              </a:solidFill>
            </a:endParaRPr>
          </a:p>
        </p:txBody>
      </p:sp>
      <p:sp>
        <p:nvSpPr>
          <p:cNvPr id="5" name="Date Placeholder 4">
            <a:extLst>
              <a:ext uri="{FF2B5EF4-FFF2-40B4-BE49-F238E27FC236}">
                <a16:creationId xmlns:a16="http://schemas.microsoft.com/office/drawing/2014/main" id="{03736385-C3CC-12A2-A5F3-C897967A52FE}"/>
              </a:ext>
            </a:extLst>
          </p:cNvPr>
          <p:cNvSpPr>
            <a:spLocks noGrp="1"/>
          </p:cNvSpPr>
          <p:nvPr>
            <p:ph type="dt" sz="half" idx="2"/>
          </p:nvPr>
        </p:nvSpPr>
        <p:spPr/>
        <p:txBody>
          <a:bodyPr/>
          <a:lstStyle/>
          <a:p>
            <a:fld id="{E0C8DACD-4E35-4E4C-AC75-C3DE50F04E7E}" type="datetime1">
              <a:rPr lang="en-US" smtClean="0"/>
              <a:pPr/>
              <a:t>8/25/2023</a:t>
            </a:fld>
            <a:endParaRPr lang="en-US"/>
          </a:p>
        </p:txBody>
      </p:sp>
      <p:sp>
        <p:nvSpPr>
          <p:cNvPr id="6" name="Slide Number Placeholder 5">
            <a:extLst>
              <a:ext uri="{FF2B5EF4-FFF2-40B4-BE49-F238E27FC236}">
                <a16:creationId xmlns:a16="http://schemas.microsoft.com/office/drawing/2014/main" id="{D0C4F2C1-CCBF-410C-D559-D9A9D2005B44}"/>
              </a:ext>
            </a:extLst>
          </p:cNvPr>
          <p:cNvSpPr>
            <a:spLocks noGrp="1"/>
          </p:cNvSpPr>
          <p:nvPr>
            <p:ph type="sldNum" sz="quarter" idx="4"/>
          </p:nvPr>
        </p:nvSpPr>
        <p:spPr/>
        <p:txBody>
          <a:bodyPr/>
          <a:lstStyle/>
          <a:p>
            <a:fld id="{8A7A6979-0714-4377-B894-6BE4C2D6E202}" type="slidenum">
              <a:rPr lang="en-US" smtClean="0"/>
              <a:pPr/>
              <a:t>16</a:t>
            </a:fld>
            <a:endParaRPr lang="en-US"/>
          </a:p>
        </p:txBody>
      </p:sp>
    </p:spTree>
    <p:extLst>
      <p:ext uri="{BB962C8B-B14F-4D97-AF65-F5344CB8AC3E}">
        <p14:creationId xmlns:p14="http://schemas.microsoft.com/office/powerpoint/2010/main" val="234798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1DBA9-C47A-6B05-3E84-24E3DDD98C89}"/>
              </a:ext>
            </a:extLst>
          </p:cNvPr>
          <p:cNvSpPr>
            <a:spLocks noGrp="1"/>
          </p:cNvSpPr>
          <p:nvPr>
            <p:ph type="ctrTitle"/>
          </p:nvPr>
        </p:nvSpPr>
        <p:spPr>
          <a:xfrm>
            <a:off x="1935351" y="1557666"/>
            <a:ext cx="8297074" cy="1329595"/>
          </a:xfrm>
        </p:spPr>
        <p:txBody>
          <a:bodyPr/>
          <a:lstStyle/>
          <a:p>
            <a:r>
              <a:rPr lang="en-US" sz="4800" dirty="0"/>
              <a:t>Why is Intercultural Learning Important?</a:t>
            </a:r>
          </a:p>
        </p:txBody>
      </p:sp>
      <p:sp>
        <p:nvSpPr>
          <p:cNvPr id="3" name="Text Placeholder 2">
            <a:extLst>
              <a:ext uri="{FF2B5EF4-FFF2-40B4-BE49-F238E27FC236}">
                <a16:creationId xmlns:a16="http://schemas.microsoft.com/office/drawing/2014/main" id="{C178B362-F97B-9E8C-D513-EB76A420CB5B}"/>
              </a:ext>
            </a:extLst>
          </p:cNvPr>
          <p:cNvSpPr>
            <a:spLocks noGrp="1"/>
          </p:cNvSpPr>
          <p:nvPr>
            <p:ph type="body" sz="quarter" idx="14"/>
          </p:nvPr>
        </p:nvSpPr>
        <p:spPr>
          <a:xfrm>
            <a:off x="1935351" y="3804541"/>
            <a:ext cx="6487002" cy="890978"/>
          </a:xfrm>
        </p:spPr>
        <p:txBody>
          <a:bodyPr/>
          <a:lstStyle/>
          <a:p>
            <a:r>
              <a:rPr lang="en-US" sz="4000" dirty="0"/>
              <a:t>Student Voices</a:t>
            </a:r>
          </a:p>
        </p:txBody>
      </p:sp>
      <p:sp>
        <p:nvSpPr>
          <p:cNvPr id="4" name="Date Placeholder 3">
            <a:extLst>
              <a:ext uri="{FF2B5EF4-FFF2-40B4-BE49-F238E27FC236}">
                <a16:creationId xmlns:a16="http://schemas.microsoft.com/office/drawing/2014/main" id="{A9183861-A6D3-EE52-0AEB-944ECE29BCDA}"/>
              </a:ext>
            </a:extLst>
          </p:cNvPr>
          <p:cNvSpPr>
            <a:spLocks noGrp="1"/>
          </p:cNvSpPr>
          <p:nvPr>
            <p:ph type="dt" sz="half" idx="10"/>
          </p:nvPr>
        </p:nvSpPr>
        <p:spPr/>
        <p:txBody>
          <a:bodyPr/>
          <a:lstStyle/>
          <a:p>
            <a:fld id="{049DC8E1-D369-0F48-9062-BB068AFD07CE}" type="datetime1">
              <a:rPr lang="en-US" smtClean="0"/>
              <a:pPr/>
              <a:t>8/25/2023</a:t>
            </a:fld>
            <a:endParaRPr lang="en-US"/>
          </a:p>
        </p:txBody>
      </p:sp>
      <p:sp>
        <p:nvSpPr>
          <p:cNvPr id="5" name="Slide Number Placeholder 4">
            <a:extLst>
              <a:ext uri="{FF2B5EF4-FFF2-40B4-BE49-F238E27FC236}">
                <a16:creationId xmlns:a16="http://schemas.microsoft.com/office/drawing/2014/main" id="{48C2B890-47E3-72B7-83DC-641EBF33913A}"/>
              </a:ext>
            </a:extLst>
          </p:cNvPr>
          <p:cNvSpPr>
            <a:spLocks noGrp="1"/>
          </p:cNvSpPr>
          <p:nvPr>
            <p:ph type="sldNum" sz="quarter" idx="12"/>
          </p:nvPr>
        </p:nvSpPr>
        <p:spPr/>
        <p:txBody>
          <a:bodyPr/>
          <a:lstStyle/>
          <a:p>
            <a:fld id="{8A7A6979-0714-4377-B894-6BE4C2D6E202}" type="slidenum">
              <a:rPr lang="en-US" smtClean="0"/>
              <a:pPr/>
              <a:t>17</a:t>
            </a:fld>
            <a:endParaRPr lang="en-US"/>
          </a:p>
        </p:txBody>
      </p:sp>
    </p:spTree>
    <p:extLst>
      <p:ext uri="{BB962C8B-B14F-4D97-AF65-F5344CB8AC3E}">
        <p14:creationId xmlns:p14="http://schemas.microsoft.com/office/powerpoint/2010/main" val="4015525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CDE0BB-BFD9-2D07-B940-B18AA4FFDBC4}"/>
              </a:ext>
            </a:extLst>
          </p:cNvPr>
          <p:cNvSpPr>
            <a:spLocks noGrp="1"/>
          </p:cNvSpPr>
          <p:nvPr>
            <p:ph type="dt" sz="half" idx="10"/>
          </p:nvPr>
        </p:nvSpPr>
        <p:spPr/>
        <p:txBody>
          <a:bodyPr/>
          <a:lstStyle/>
          <a:p>
            <a:fld id="{FC809FCC-BC65-421C-A4C3-1F8EC5405CD8}" type="datetime1">
              <a:rPr lang="en-US" smtClean="0"/>
              <a:t>8/25/2023</a:t>
            </a:fld>
            <a:endParaRPr lang="en-US"/>
          </a:p>
        </p:txBody>
      </p:sp>
      <p:sp>
        <p:nvSpPr>
          <p:cNvPr id="3" name="Slide Number Placeholder 2">
            <a:extLst>
              <a:ext uri="{FF2B5EF4-FFF2-40B4-BE49-F238E27FC236}">
                <a16:creationId xmlns:a16="http://schemas.microsoft.com/office/drawing/2014/main" id="{3EEE3344-E6D3-2DD3-3D02-E16B82DD5476}"/>
              </a:ext>
            </a:extLst>
          </p:cNvPr>
          <p:cNvSpPr>
            <a:spLocks noGrp="1"/>
          </p:cNvSpPr>
          <p:nvPr>
            <p:ph type="sldNum" sz="quarter" idx="12"/>
          </p:nvPr>
        </p:nvSpPr>
        <p:spPr/>
        <p:txBody>
          <a:bodyPr/>
          <a:lstStyle/>
          <a:p>
            <a:fld id="{E6500474-5069-4EA1-8F41-0761ED11FFE1}" type="slidenum">
              <a:rPr lang="en-US" smtClean="0"/>
              <a:t>18</a:t>
            </a:fld>
            <a:endParaRPr lang="en-US"/>
          </a:p>
        </p:txBody>
      </p:sp>
      <p:sp>
        <p:nvSpPr>
          <p:cNvPr id="5" name="Speech Bubble: Rectangle 4">
            <a:extLst>
              <a:ext uri="{FF2B5EF4-FFF2-40B4-BE49-F238E27FC236}">
                <a16:creationId xmlns:a16="http://schemas.microsoft.com/office/drawing/2014/main" id="{1792CBCB-E153-73C1-CE8A-0A40CD9AC676}"/>
              </a:ext>
            </a:extLst>
          </p:cNvPr>
          <p:cNvSpPr/>
          <p:nvPr/>
        </p:nvSpPr>
        <p:spPr>
          <a:xfrm>
            <a:off x="1680210" y="354563"/>
            <a:ext cx="8755379" cy="5462076"/>
          </a:xfrm>
          <a:prstGeom prst="wedgeRectCallou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effectLst/>
                <a:ea typeface="Arial" panose="020B0604020202020204" pitchFamily="34" charset="0"/>
              </a:rPr>
              <a:t>Doing the social identity wheel helped me realize a lot about my own self that I never </a:t>
            </a:r>
            <a:r>
              <a:rPr lang="en-US" sz="2400" dirty="0">
                <a:solidFill>
                  <a:schemeClr val="bg1"/>
                </a:solidFill>
                <a:effectLst/>
              </a:rPr>
              <a:t>really thought could have much of an effect on my identity. I think most people just think of a few things like race and gender because that might be easier to identify from meeting someone new. The best part about doing this is that some of the other identity categories can really impact how people mentor. . . I would need to strategize my style of mentorship depending on the mentee. I think I would have to look deeper into some privileges I have from others like being middle class and being a man.</a:t>
            </a:r>
          </a:p>
          <a:p>
            <a:endParaRPr lang="en-US" sz="2400" dirty="0">
              <a:solidFill>
                <a:schemeClr val="bg1"/>
              </a:solidFill>
              <a:effectLst/>
            </a:endParaRPr>
          </a:p>
          <a:p>
            <a:r>
              <a:rPr lang="en-US" sz="2400" dirty="0">
                <a:solidFill>
                  <a:schemeClr val="bg1"/>
                </a:solidFill>
              </a:rPr>
              <a:t>Technology Leadership &amp; Innovation 200 </a:t>
            </a:r>
          </a:p>
          <a:p>
            <a:r>
              <a:rPr lang="en-US" sz="2400" i="1" dirty="0">
                <a:solidFill>
                  <a:schemeClr val="bg1"/>
                </a:solidFill>
              </a:rPr>
              <a:t>Social Identity Wheel</a:t>
            </a:r>
            <a:endParaRPr lang="en-US" sz="2400" i="1" dirty="0">
              <a:solidFill>
                <a:schemeClr val="bg1"/>
              </a:solidFill>
              <a:effectLst/>
            </a:endParaRPr>
          </a:p>
        </p:txBody>
      </p:sp>
    </p:spTree>
    <p:extLst>
      <p:ext uri="{BB962C8B-B14F-4D97-AF65-F5344CB8AC3E}">
        <p14:creationId xmlns:p14="http://schemas.microsoft.com/office/powerpoint/2010/main" val="3849642132"/>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8E24EF-50CA-FDED-F5C4-AF75C56AD299}"/>
              </a:ext>
            </a:extLst>
          </p:cNvPr>
          <p:cNvSpPr>
            <a:spLocks noGrp="1"/>
          </p:cNvSpPr>
          <p:nvPr>
            <p:ph type="dt" sz="half" idx="10"/>
          </p:nvPr>
        </p:nvSpPr>
        <p:spPr/>
        <p:txBody>
          <a:bodyPr/>
          <a:lstStyle/>
          <a:p>
            <a:fld id="{81D4FEFC-0BFC-4840-9BB4-920E9ABDFA01}" type="datetime1">
              <a:rPr lang="en-US" smtClean="0"/>
              <a:t>8/25/2023</a:t>
            </a:fld>
            <a:endParaRPr lang="en-US"/>
          </a:p>
        </p:txBody>
      </p:sp>
      <p:sp>
        <p:nvSpPr>
          <p:cNvPr id="3" name="Slide Number Placeholder 2">
            <a:extLst>
              <a:ext uri="{FF2B5EF4-FFF2-40B4-BE49-F238E27FC236}">
                <a16:creationId xmlns:a16="http://schemas.microsoft.com/office/drawing/2014/main" id="{5272A010-22B3-C2D1-DFC8-7BE524DF8EE4}"/>
              </a:ext>
            </a:extLst>
          </p:cNvPr>
          <p:cNvSpPr>
            <a:spLocks noGrp="1"/>
          </p:cNvSpPr>
          <p:nvPr>
            <p:ph type="sldNum" sz="quarter" idx="12"/>
          </p:nvPr>
        </p:nvSpPr>
        <p:spPr/>
        <p:txBody>
          <a:bodyPr/>
          <a:lstStyle/>
          <a:p>
            <a:fld id="{E6500474-5069-4EA1-8F41-0761ED11FFE1}" type="slidenum">
              <a:rPr lang="en-US" smtClean="0"/>
              <a:t>19</a:t>
            </a:fld>
            <a:endParaRPr lang="en-US"/>
          </a:p>
        </p:txBody>
      </p:sp>
      <p:sp>
        <p:nvSpPr>
          <p:cNvPr id="10" name="Speech Bubble: Rectangle with Corners Rounded 9">
            <a:extLst>
              <a:ext uri="{FF2B5EF4-FFF2-40B4-BE49-F238E27FC236}">
                <a16:creationId xmlns:a16="http://schemas.microsoft.com/office/drawing/2014/main" id="{19E55747-0B1E-FBC3-E4A7-28E042012AF5}"/>
              </a:ext>
            </a:extLst>
          </p:cNvPr>
          <p:cNvSpPr/>
          <p:nvPr/>
        </p:nvSpPr>
        <p:spPr>
          <a:xfrm>
            <a:off x="2103121" y="937261"/>
            <a:ext cx="7043736" cy="4280228"/>
          </a:xfrm>
          <a:prstGeom prst="wedgeRoundRectCallout">
            <a:avLst/>
          </a:prstGeom>
          <a:solidFill>
            <a:schemeClr val="bg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0" i="0" u="none" strike="noStrike" noProof="0" dirty="0">
                <a:solidFill>
                  <a:schemeClr val="tx1"/>
                </a:solidFill>
                <a:effectLst/>
                <a:latin typeface="Acumin Pro"/>
              </a:rPr>
              <a:t>I’m in a design major and [this activity] made me realize if you’re making a web site or product to do with a person’s name and you want it to be globally used you have to take in consideration of how people like their names to be displayed so that they feel like its made for them. User experience is key In design and I’m glad this helped my awareness to cultural differences.</a:t>
            </a:r>
            <a:r>
              <a:rPr lang="en-US" sz="2400" b="0" i="0" u="none" strike="noStrike" noProof="0" dirty="0">
                <a:solidFill>
                  <a:srgbClr val="323130"/>
                </a:solidFill>
                <a:effectLst/>
                <a:latin typeface="Acumin Pro"/>
              </a:rPr>
              <a:t> </a:t>
            </a:r>
          </a:p>
          <a:p>
            <a:endParaRPr lang="en-US" sz="1600" b="0" i="0" u="none" strike="noStrike" noProof="0" dirty="0">
              <a:solidFill>
                <a:srgbClr val="323130"/>
              </a:solidFill>
              <a:effectLst/>
              <a:latin typeface="Acumin Pro"/>
            </a:endParaRPr>
          </a:p>
          <a:p>
            <a:r>
              <a:rPr lang="en-US" sz="2400" dirty="0">
                <a:solidFill>
                  <a:srgbClr val="323130"/>
                </a:solidFill>
                <a:latin typeface="Acumin Pro"/>
              </a:rPr>
              <a:t>Italian 101, </a:t>
            </a:r>
            <a:r>
              <a:rPr lang="en-US" sz="2400" i="1" dirty="0">
                <a:solidFill>
                  <a:srgbClr val="323130"/>
                </a:solidFill>
                <a:latin typeface="Acumin Pro"/>
              </a:rPr>
              <a:t>My Name Is. . .</a:t>
            </a:r>
            <a:endParaRPr lang="en-US" sz="2400" dirty="0"/>
          </a:p>
        </p:txBody>
      </p:sp>
    </p:spTree>
    <p:extLst>
      <p:ext uri="{BB962C8B-B14F-4D97-AF65-F5344CB8AC3E}">
        <p14:creationId xmlns:p14="http://schemas.microsoft.com/office/powerpoint/2010/main" val="2411031773"/>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r>
              <a:rPr lang="en-US" dirty="0">
                <a:latin typeface="Acumin Pro ExtraCondensed"/>
              </a:rPr>
              <a:t>Kudos!</a:t>
            </a:r>
            <a:endParaRPr lang="en-US" dirty="0"/>
          </a:p>
        </p:txBody>
      </p:sp>
      <p:sp>
        <p:nvSpPr>
          <p:cNvPr id="3" name="Subtitle">
            <a:extLst>
              <a:ext uri="{FF2B5EF4-FFF2-40B4-BE49-F238E27FC236}">
                <a16:creationId xmlns:a16="http://schemas.microsoft.com/office/drawing/2014/main" id="{9A551606-6DE1-BD45-B8A4-1DCA2AC5D6EC}"/>
              </a:ext>
            </a:extLst>
          </p:cNvPr>
          <p:cNvSpPr>
            <a:spLocks noGrp="1"/>
          </p:cNvSpPr>
          <p:nvPr>
            <p:ph type="subTitle" idx="1"/>
          </p:nvPr>
        </p:nvSpPr>
        <p:spPr>
          <a:xfrm>
            <a:off x="1043553" y="1313234"/>
            <a:ext cx="9634611" cy="615553"/>
          </a:xfrm>
        </p:spPr>
        <p:txBody>
          <a:bodyPr/>
          <a:lstStyle/>
          <a:p>
            <a:endParaRPr lang="en-US" sz="4000" dirty="0">
              <a:latin typeface="Acumin Pro SemiCondensed"/>
            </a:endParaRP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1571006" y="2000186"/>
            <a:ext cx="9108884" cy="2743199"/>
          </a:xfrm>
        </p:spPr>
        <p:txBody>
          <a:bodyPr vert="horz" lIns="0" tIns="0" rIns="0" bIns="0" rtlCol="0" anchor="t">
            <a:normAutofit/>
          </a:bodyPr>
          <a:lstStyle/>
          <a:p>
            <a:pPr lvl="0">
              <a:spcAft>
                <a:spcPts val="600"/>
              </a:spcAft>
            </a:pPr>
            <a:endParaRPr lang="en-US" sz="2400" dirty="0"/>
          </a:p>
          <a:p>
            <a:pPr lvl="0"/>
            <a:endParaRPr lang="en-US" sz="2400"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E0C8DACD-4E35-4E4C-AC75-C3DE50F04E7E}" type="datetime1">
              <a:rPr lang="en-US" smtClean="0"/>
              <a:pPr/>
              <a:t>8/25/2023</a:t>
            </a:fld>
            <a:endParaRPr lang="en-US"/>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2</a:t>
            </a:fld>
            <a:endParaRPr lang="en-US"/>
          </a:p>
        </p:txBody>
      </p:sp>
      <p:pic>
        <p:nvPicPr>
          <p:cNvPr id="8" name="Picture 7">
            <a:extLst>
              <a:ext uri="{FF2B5EF4-FFF2-40B4-BE49-F238E27FC236}">
                <a16:creationId xmlns:a16="http://schemas.microsoft.com/office/drawing/2014/main" id="{087BCF76-60C9-29DA-8D9B-0A2BD1C65A8E}"/>
              </a:ext>
            </a:extLst>
          </p:cNvPr>
          <p:cNvPicPr>
            <a:picLocks noChangeAspect="1"/>
          </p:cNvPicPr>
          <p:nvPr/>
        </p:nvPicPr>
        <p:blipFill>
          <a:blip r:embed="rId3"/>
          <a:stretch>
            <a:fillRect/>
          </a:stretch>
        </p:blipFill>
        <p:spPr>
          <a:xfrm>
            <a:off x="453006" y="1033489"/>
            <a:ext cx="10643220" cy="5824511"/>
          </a:xfrm>
          <a:prstGeom prst="rect">
            <a:avLst/>
          </a:prstGeom>
        </p:spPr>
      </p:pic>
    </p:spTree>
    <p:extLst>
      <p:ext uri="{BB962C8B-B14F-4D97-AF65-F5344CB8AC3E}">
        <p14:creationId xmlns:p14="http://schemas.microsoft.com/office/powerpoint/2010/main" val="752551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CDE0BB-BFD9-2D07-B940-B18AA4FFDBC4}"/>
              </a:ext>
            </a:extLst>
          </p:cNvPr>
          <p:cNvSpPr>
            <a:spLocks noGrp="1"/>
          </p:cNvSpPr>
          <p:nvPr>
            <p:ph type="dt" sz="half" idx="10"/>
          </p:nvPr>
        </p:nvSpPr>
        <p:spPr/>
        <p:txBody>
          <a:bodyPr/>
          <a:lstStyle/>
          <a:p>
            <a:fld id="{FC809FCC-BC65-421C-A4C3-1F8EC5405CD8}" type="datetime1">
              <a:rPr lang="en-US" smtClean="0"/>
              <a:t>8/25/2023</a:t>
            </a:fld>
            <a:endParaRPr lang="en-US"/>
          </a:p>
        </p:txBody>
      </p:sp>
      <p:sp>
        <p:nvSpPr>
          <p:cNvPr id="3" name="Slide Number Placeholder 2">
            <a:extLst>
              <a:ext uri="{FF2B5EF4-FFF2-40B4-BE49-F238E27FC236}">
                <a16:creationId xmlns:a16="http://schemas.microsoft.com/office/drawing/2014/main" id="{3EEE3344-E6D3-2DD3-3D02-E16B82DD5476}"/>
              </a:ext>
            </a:extLst>
          </p:cNvPr>
          <p:cNvSpPr>
            <a:spLocks noGrp="1"/>
          </p:cNvSpPr>
          <p:nvPr>
            <p:ph type="sldNum" sz="quarter" idx="12"/>
          </p:nvPr>
        </p:nvSpPr>
        <p:spPr/>
        <p:txBody>
          <a:bodyPr/>
          <a:lstStyle/>
          <a:p>
            <a:fld id="{E6500474-5069-4EA1-8F41-0761ED11FFE1}" type="slidenum">
              <a:rPr lang="en-US" smtClean="0"/>
              <a:t>20</a:t>
            </a:fld>
            <a:endParaRPr lang="en-US"/>
          </a:p>
        </p:txBody>
      </p:sp>
      <p:sp>
        <p:nvSpPr>
          <p:cNvPr id="7" name="Speech Bubble: Rectangle with Corners Rounded 6">
            <a:extLst>
              <a:ext uri="{FF2B5EF4-FFF2-40B4-BE49-F238E27FC236}">
                <a16:creationId xmlns:a16="http://schemas.microsoft.com/office/drawing/2014/main" id="{DB769D0C-2EBF-1CEA-5573-14CCB813616C}"/>
              </a:ext>
            </a:extLst>
          </p:cNvPr>
          <p:cNvSpPr/>
          <p:nvPr/>
        </p:nvSpPr>
        <p:spPr>
          <a:xfrm>
            <a:off x="419878" y="739741"/>
            <a:ext cx="11366914" cy="5034336"/>
          </a:xfrm>
          <a:prstGeom prst="wedgeRoundRectCallou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chemeClr val="bg1"/>
                </a:solidFill>
                <a:effectLst/>
                <a:latin typeface="Acumin Pro Semibold" panose="020B0604020202020204" charset="0"/>
                <a:ea typeface="Arial" panose="020B0604020202020204" pitchFamily="34" charset="0"/>
              </a:rPr>
              <a:t>I am a monochronic person, I do not like wasted time on things that I do not particularly care about</a:t>
            </a:r>
            <a:br>
              <a:rPr lang="en-US" sz="2200" dirty="0">
                <a:solidFill>
                  <a:schemeClr val="bg1"/>
                </a:solidFill>
                <a:effectLst/>
                <a:latin typeface="Acumin Pro Semibold" panose="020B0604020202020204" charset="0"/>
                <a:ea typeface="Arial" panose="020B0604020202020204" pitchFamily="34" charset="0"/>
              </a:rPr>
            </a:br>
            <a:r>
              <a:rPr lang="en-US" sz="2200" dirty="0">
                <a:solidFill>
                  <a:schemeClr val="bg1"/>
                </a:solidFill>
                <a:effectLst/>
                <a:latin typeface="Acumin Pro Semibold" panose="020B0604020202020204" charset="0"/>
                <a:ea typeface="Arial" panose="020B0604020202020204" pitchFamily="34" charset="0"/>
              </a:rPr>
              <a:t>I am just trying to graduate, and above all else, I despise uptightness in simple group projects</a:t>
            </a:r>
            <a:br>
              <a:rPr lang="en-US" sz="2200" dirty="0">
                <a:solidFill>
                  <a:schemeClr val="bg1"/>
                </a:solidFill>
                <a:effectLst/>
                <a:latin typeface="Acumin Pro Semibold" panose="020B0604020202020204" charset="0"/>
                <a:ea typeface="Arial" panose="020B0604020202020204" pitchFamily="34" charset="0"/>
              </a:rPr>
            </a:br>
            <a:r>
              <a:rPr lang="en-US" sz="2200" dirty="0">
                <a:solidFill>
                  <a:schemeClr val="bg1"/>
                </a:solidFill>
                <a:effectLst/>
                <a:latin typeface="Acumin Pro Semibold" panose="020B0604020202020204" charset="0"/>
                <a:ea typeface="Arial" panose="020B0604020202020204" pitchFamily="34" charset="0"/>
              </a:rPr>
              <a:t>I am efficient, I prefer to complete my portion of the work on my own time</a:t>
            </a:r>
            <a:br>
              <a:rPr lang="en-US" sz="2200" dirty="0">
                <a:solidFill>
                  <a:schemeClr val="bg1"/>
                </a:solidFill>
                <a:effectLst/>
                <a:latin typeface="Acumin Pro Semibold" panose="020B0604020202020204" charset="0"/>
                <a:ea typeface="Arial" panose="020B0604020202020204" pitchFamily="34" charset="0"/>
              </a:rPr>
            </a:br>
            <a:r>
              <a:rPr lang="en-US" sz="2200" dirty="0">
                <a:solidFill>
                  <a:schemeClr val="bg1"/>
                </a:solidFill>
                <a:effectLst/>
                <a:latin typeface="Acumin Pro Semibold" panose="020B0604020202020204" charset="0"/>
                <a:ea typeface="Arial" panose="020B0604020202020204" pitchFamily="34" charset="0"/>
              </a:rPr>
              <a:t>I am a collectivist, if you can’t contribute to the project much because of legitimate reasons I 	couldn’t care less, you’ll still get 5 stars from me</a:t>
            </a:r>
            <a:r>
              <a:rPr lang="en-US" sz="2200" dirty="0">
                <a:solidFill>
                  <a:schemeClr val="bg1"/>
                </a:solidFill>
                <a:latin typeface="Acumin Pro Semibold" panose="020B0604020202020204" charset="0"/>
                <a:ea typeface="Arial" panose="020B0604020202020204" pitchFamily="34" charset="0"/>
              </a:rPr>
              <a:t>. . .</a:t>
            </a:r>
            <a:br>
              <a:rPr lang="en-US" sz="2200" dirty="0">
                <a:solidFill>
                  <a:schemeClr val="bg1"/>
                </a:solidFill>
                <a:effectLst/>
                <a:latin typeface="Acumin Pro Semibold" panose="020B0604020202020204" charset="0"/>
                <a:ea typeface="Arial" panose="020B0604020202020204" pitchFamily="34" charset="0"/>
              </a:rPr>
            </a:br>
            <a:r>
              <a:rPr lang="en-US" sz="2200" dirty="0">
                <a:solidFill>
                  <a:schemeClr val="bg1"/>
                </a:solidFill>
                <a:effectLst/>
                <a:latin typeface="Acumin Pro Semibold" panose="020B0604020202020204" charset="0"/>
                <a:ea typeface="Arial" panose="020B0604020202020204" pitchFamily="34" charset="0"/>
              </a:rPr>
              <a:t>I am introverted, let’s keep the small talk to a minimum</a:t>
            </a:r>
            <a:br>
              <a:rPr lang="en-US" sz="2200" dirty="0">
                <a:solidFill>
                  <a:schemeClr val="bg1"/>
                </a:solidFill>
                <a:effectLst/>
                <a:latin typeface="Acumin Pro Semibold" panose="020B0604020202020204" charset="0"/>
                <a:ea typeface="Arial" panose="020B0604020202020204" pitchFamily="34" charset="0"/>
              </a:rPr>
            </a:br>
            <a:r>
              <a:rPr lang="en-US" sz="2200" dirty="0">
                <a:solidFill>
                  <a:schemeClr val="bg1"/>
                </a:solidFill>
                <a:effectLst/>
                <a:latin typeface="Acumin Pro Semibold" panose="020B0604020202020204" charset="0"/>
                <a:ea typeface="Arial" panose="020B0604020202020204" pitchFamily="34" charset="0"/>
              </a:rPr>
              <a:t>I am anti-authority, none of us are gods and no one should act like it</a:t>
            </a:r>
            <a:br>
              <a:rPr lang="en-US" sz="2200" dirty="0">
                <a:solidFill>
                  <a:schemeClr val="bg1"/>
                </a:solidFill>
                <a:effectLst/>
                <a:latin typeface="Acumin Pro Semibold" panose="020B0604020202020204" charset="0"/>
                <a:ea typeface="Arial" panose="020B0604020202020204" pitchFamily="34" charset="0"/>
              </a:rPr>
            </a:br>
            <a:r>
              <a:rPr lang="en-US" sz="2200" dirty="0">
                <a:solidFill>
                  <a:schemeClr val="bg1"/>
                </a:solidFill>
                <a:effectLst/>
                <a:latin typeface="Acumin Pro Semibold" panose="020B0604020202020204" charset="0"/>
                <a:ea typeface="Arial" panose="020B0604020202020204" pitchFamily="34" charset="0"/>
              </a:rPr>
              <a:t>I am a direct communicator, a spade is a spade and I will call it as such</a:t>
            </a:r>
            <a:br>
              <a:rPr lang="en-US" sz="2200" dirty="0">
                <a:solidFill>
                  <a:schemeClr val="bg1"/>
                </a:solidFill>
                <a:effectLst/>
                <a:latin typeface="Acumin Pro Semibold" panose="020B0604020202020204" charset="0"/>
                <a:ea typeface="Arial" panose="020B0604020202020204" pitchFamily="34" charset="0"/>
              </a:rPr>
            </a:br>
            <a:r>
              <a:rPr lang="en-US" sz="2200" dirty="0">
                <a:solidFill>
                  <a:schemeClr val="bg1"/>
                </a:solidFill>
                <a:effectLst/>
                <a:latin typeface="Acumin Pro Semibold" panose="020B0604020202020204" charset="0"/>
                <a:ea typeface="Arial" panose="020B0604020202020204" pitchFamily="34" charset="0"/>
              </a:rPr>
              <a:t>I am still a hard-worker.</a:t>
            </a:r>
            <a:r>
              <a:rPr lang="en-US" sz="2200" dirty="0">
                <a:solidFill>
                  <a:schemeClr val="bg1"/>
                </a:solidFill>
                <a:latin typeface="Acumin Pro Semibold" panose="020B0604020202020204" charset="0"/>
                <a:ea typeface="Arial" panose="020B0604020202020204" pitchFamily="34" charset="0"/>
              </a:rPr>
              <a:t> . .</a:t>
            </a:r>
          </a:p>
          <a:p>
            <a:endParaRPr lang="en-US" sz="2200" dirty="0">
              <a:solidFill>
                <a:schemeClr val="bg1"/>
              </a:solidFill>
              <a:latin typeface="Acumin Pro Semibold" panose="020B0604020202020204" charset="0"/>
              <a:ea typeface="Arial" panose="020B0604020202020204" pitchFamily="34" charset="0"/>
            </a:endParaRPr>
          </a:p>
          <a:p>
            <a:r>
              <a:rPr lang="en-US" sz="2200" dirty="0">
                <a:solidFill>
                  <a:schemeClr val="bg1"/>
                </a:solidFill>
                <a:latin typeface="Acumin Pro Semibold" panose="020B0604020202020204" charset="0"/>
              </a:rPr>
              <a:t>Earth, Atmospheric &amp; Planetary Sciences 360</a:t>
            </a:r>
          </a:p>
          <a:p>
            <a:r>
              <a:rPr lang="en-US" sz="2200" i="1" dirty="0">
                <a:solidFill>
                  <a:schemeClr val="bg1"/>
                </a:solidFill>
                <a:latin typeface="Acumin Pro Semibold" panose="020B0604020202020204" charset="0"/>
              </a:rPr>
              <a:t>“I Am” Poem</a:t>
            </a:r>
            <a:endParaRPr lang="en-US" sz="2200" dirty="0">
              <a:solidFill>
                <a:schemeClr val="bg1"/>
              </a:solidFill>
              <a:latin typeface="Acumin Pro Semibold" panose="020B0604020202020204" charset="0"/>
            </a:endParaRPr>
          </a:p>
        </p:txBody>
      </p:sp>
    </p:spTree>
    <p:extLst>
      <p:ext uri="{BB962C8B-B14F-4D97-AF65-F5344CB8AC3E}">
        <p14:creationId xmlns:p14="http://schemas.microsoft.com/office/powerpoint/2010/main" val="1297439981"/>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11D3FA-0017-BE94-FDD7-4AE258EF2636}"/>
              </a:ext>
            </a:extLst>
          </p:cNvPr>
          <p:cNvSpPr>
            <a:spLocks noGrp="1"/>
          </p:cNvSpPr>
          <p:nvPr>
            <p:ph type="dt" sz="half" idx="10"/>
          </p:nvPr>
        </p:nvSpPr>
        <p:spPr/>
        <p:txBody>
          <a:bodyPr/>
          <a:lstStyle/>
          <a:p>
            <a:fld id="{A7066D43-9179-4B12-A801-CBC9B66D0FB0}" type="datetime1">
              <a:rPr lang="en-US" smtClean="0"/>
              <a:t>8/25/2023</a:t>
            </a:fld>
            <a:endParaRPr lang="en-US"/>
          </a:p>
        </p:txBody>
      </p:sp>
      <p:sp>
        <p:nvSpPr>
          <p:cNvPr id="3" name="Slide Number Placeholder 2">
            <a:extLst>
              <a:ext uri="{FF2B5EF4-FFF2-40B4-BE49-F238E27FC236}">
                <a16:creationId xmlns:a16="http://schemas.microsoft.com/office/drawing/2014/main" id="{B465CD95-0B78-7C6F-C7C3-BFFA9112379B}"/>
              </a:ext>
            </a:extLst>
          </p:cNvPr>
          <p:cNvSpPr>
            <a:spLocks noGrp="1"/>
          </p:cNvSpPr>
          <p:nvPr>
            <p:ph type="sldNum" sz="quarter" idx="12"/>
          </p:nvPr>
        </p:nvSpPr>
        <p:spPr/>
        <p:txBody>
          <a:bodyPr/>
          <a:lstStyle/>
          <a:p>
            <a:fld id="{E6500474-5069-4EA1-8F41-0761ED11FFE1}" type="slidenum">
              <a:rPr lang="en-US" smtClean="0"/>
              <a:t>21</a:t>
            </a:fld>
            <a:endParaRPr lang="en-US"/>
          </a:p>
        </p:txBody>
      </p:sp>
      <p:pic>
        <p:nvPicPr>
          <p:cNvPr id="15" name="Picture 14">
            <a:extLst>
              <a:ext uri="{FF2B5EF4-FFF2-40B4-BE49-F238E27FC236}">
                <a16:creationId xmlns:a16="http://schemas.microsoft.com/office/drawing/2014/main" id="{BE63D055-3242-EBFE-AD99-6D8AA0997F3B}"/>
              </a:ext>
            </a:extLst>
          </p:cNvPr>
          <p:cNvPicPr>
            <a:picLocks noChangeAspect="1"/>
          </p:cNvPicPr>
          <p:nvPr/>
        </p:nvPicPr>
        <p:blipFill>
          <a:blip r:embed="rId3"/>
          <a:stretch>
            <a:fillRect/>
          </a:stretch>
        </p:blipFill>
        <p:spPr>
          <a:xfrm>
            <a:off x="3764697" y="-594360"/>
            <a:ext cx="4479726" cy="7779523"/>
          </a:xfrm>
          <a:prstGeom prst="rect">
            <a:avLst/>
          </a:prstGeom>
        </p:spPr>
      </p:pic>
      <p:sp>
        <p:nvSpPr>
          <p:cNvPr id="4" name="TextBox 3">
            <a:extLst>
              <a:ext uri="{FF2B5EF4-FFF2-40B4-BE49-F238E27FC236}">
                <a16:creationId xmlns:a16="http://schemas.microsoft.com/office/drawing/2014/main" id="{36AA4E5A-F09A-4317-D885-123CF204C98C}"/>
              </a:ext>
            </a:extLst>
          </p:cNvPr>
          <p:cNvSpPr txBox="1"/>
          <p:nvPr/>
        </p:nvSpPr>
        <p:spPr>
          <a:xfrm>
            <a:off x="678095" y="2413337"/>
            <a:ext cx="2474538" cy="2031325"/>
          </a:xfrm>
          <a:prstGeom prst="rect">
            <a:avLst/>
          </a:prstGeom>
          <a:solidFill>
            <a:schemeClr val="accent2">
              <a:lumMod val="20000"/>
              <a:lumOff val="80000"/>
            </a:schemeClr>
          </a:solidFill>
        </p:spPr>
        <p:txBody>
          <a:bodyPr wrap="square" rtlCol="0">
            <a:spAutoFit/>
          </a:bodyPr>
          <a:lstStyle/>
          <a:p>
            <a:r>
              <a:rPr lang="en-US" dirty="0"/>
              <a:t>Morocco </a:t>
            </a:r>
            <a:r>
              <a:rPr lang="en-US" dirty="0" err="1"/>
              <a:t>Maymester</a:t>
            </a:r>
            <a:r>
              <a:rPr lang="en-US" dirty="0"/>
              <a:t>, Human Development &amp; Family Studies, </a:t>
            </a:r>
            <a:r>
              <a:rPr lang="en-US" i="1" dirty="0"/>
              <a:t>Journal/social media – 3 photos of same thing from 3 different angles</a:t>
            </a:r>
          </a:p>
        </p:txBody>
      </p:sp>
    </p:spTree>
    <p:extLst>
      <p:ext uri="{BB962C8B-B14F-4D97-AF65-F5344CB8AC3E}">
        <p14:creationId xmlns:p14="http://schemas.microsoft.com/office/powerpoint/2010/main" val="2533628469"/>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CDE0BB-BFD9-2D07-B940-B18AA4FFDBC4}"/>
              </a:ext>
            </a:extLst>
          </p:cNvPr>
          <p:cNvSpPr>
            <a:spLocks noGrp="1"/>
          </p:cNvSpPr>
          <p:nvPr>
            <p:ph type="dt" sz="half" idx="10"/>
          </p:nvPr>
        </p:nvSpPr>
        <p:spPr/>
        <p:txBody>
          <a:bodyPr/>
          <a:lstStyle/>
          <a:p>
            <a:fld id="{FC809FCC-BC65-421C-A4C3-1F8EC5405CD8}" type="datetime1">
              <a:rPr lang="en-US" smtClean="0"/>
              <a:t>8/25/2023</a:t>
            </a:fld>
            <a:endParaRPr lang="en-US"/>
          </a:p>
        </p:txBody>
      </p:sp>
      <p:sp>
        <p:nvSpPr>
          <p:cNvPr id="3" name="Slide Number Placeholder 2">
            <a:extLst>
              <a:ext uri="{FF2B5EF4-FFF2-40B4-BE49-F238E27FC236}">
                <a16:creationId xmlns:a16="http://schemas.microsoft.com/office/drawing/2014/main" id="{3EEE3344-E6D3-2DD3-3D02-E16B82DD5476}"/>
              </a:ext>
            </a:extLst>
          </p:cNvPr>
          <p:cNvSpPr>
            <a:spLocks noGrp="1"/>
          </p:cNvSpPr>
          <p:nvPr>
            <p:ph type="sldNum" sz="quarter" idx="12"/>
          </p:nvPr>
        </p:nvSpPr>
        <p:spPr/>
        <p:txBody>
          <a:bodyPr/>
          <a:lstStyle/>
          <a:p>
            <a:fld id="{E6500474-5069-4EA1-8F41-0761ED11FFE1}" type="slidenum">
              <a:rPr lang="en-US" smtClean="0"/>
              <a:t>22</a:t>
            </a:fld>
            <a:endParaRPr lang="en-US"/>
          </a:p>
        </p:txBody>
      </p:sp>
      <p:sp>
        <p:nvSpPr>
          <p:cNvPr id="7" name="Speech Bubble: Rectangle with Corners Rounded 6">
            <a:extLst>
              <a:ext uri="{FF2B5EF4-FFF2-40B4-BE49-F238E27FC236}">
                <a16:creationId xmlns:a16="http://schemas.microsoft.com/office/drawing/2014/main" id="{DB769D0C-2EBF-1CEA-5573-14CCB813616C}"/>
              </a:ext>
            </a:extLst>
          </p:cNvPr>
          <p:cNvSpPr/>
          <p:nvPr/>
        </p:nvSpPr>
        <p:spPr>
          <a:xfrm>
            <a:off x="1510301" y="493161"/>
            <a:ext cx="8643894" cy="5589140"/>
          </a:xfrm>
          <a:prstGeom prst="wedgeRoundRectCallou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0" i="0" u="none" strike="noStrike" noProof="0" dirty="0">
                <a:solidFill>
                  <a:schemeClr val="tx1"/>
                </a:solidFill>
                <a:effectLst/>
                <a:latin typeface="Acumin Pro"/>
              </a:rPr>
              <a:t>It’s eye-opening to think about my own listening styles because I realized that I tend to pay more attention to my reply than the other person’s actual words. . . Whenever my roommates gather in the kitchen (our informal living room), we tend to discuss big topics like our childhoods, religion, culture, and our plans for the future. I would like to spend more time actively listening in these conversations, not focusing on my own replies, because I really want to build my relationships with my roommate. </a:t>
            </a:r>
          </a:p>
          <a:p>
            <a:endParaRPr lang="en-US" sz="1800" b="0" i="0" u="none" strike="noStrike" noProof="0" dirty="0">
              <a:solidFill>
                <a:schemeClr val="tx1"/>
              </a:solidFill>
              <a:effectLst/>
              <a:latin typeface="Acumin Pro"/>
            </a:endParaRPr>
          </a:p>
          <a:p>
            <a:r>
              <a:rPr lang="en-US" dirty="0">
                <a:solidFill>
                  <a:schemeClr val="tx1"/>
                </a:solidFill>
                <a:latin typeface="Acumin Pro"/>
              </a:rPr>
              <a:t>Communications 303/Engineering 397</a:t>
            </a:r>
          </a:p>
          <a:p>
            <a:r>
              <a:rPr lang="en-US" i="1" dirty="0">
                <a:solidFill>
                  <a:schemeClr val="tx1"/>
                </a:solidFill>
                <a:latin typeface="Acumin Pro"/>
              </a:rPr>
              <a:t>Effective Listening and Meaningful Conversations</a:t>
            </a:r>
          </a:p>
        </p:txBody>
      </p:sp>
    </p:spTree>
    <p:extLst>
      <p:ext uri="{BB962C8B-B14F-4D97-AF65-F5344CB8AC3E}">
        <p14:creationId xmlns:p14="http://schemas.microsoft.com/office/powerpoint/2010/main" val="1006718004"/>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CDE0BB-BFD9-2D07-B940-B18AA4FFDBC4}"/>
              </a:ext>
            </a:extLst>
          </p:cNvPr>
          <p:cNvSpPr>
            <a:spLocks noGrp="1"/>
          </p:cNvSpPr>
          <p:nvPr>
            <p:ph type="dt" sz="half" idx="10"/>
          </p:nvPr>
        </p:nvSpPr>
        <p:spPr/>
        <p:txBody>
          <a:bodyPr/>
          <a:lstStyle/>
          <a:p>
            <a:fld id="{FC809FCC-BC65-421C-A4C3-1F8EC5405CD8}" type="datetime1">
              <a:rPr lang="en-US" smtClean="0"/>
              <a:t>8/25/2023</a:t>
            </a:fld>
            <a:endParaRPr lang="en-US"/>
          </a:p>
        </p:txBody>
      </p:sp>
      <p:sp>
        <p:nvSpPr>
          <p:cNvPr id="3" name="Slide Number Placeholder 2">
            <a:extLst>
              <a:ext uri="{FF2B5EF4-FFF2-40B4-BE49-F238E27FC236}">
                <a16:creationId xmlns:a16="http://schemas.microsoft.com/office/drawing/2014/main" id="{3EEE3344-E6D3-2DD3-3D02-E16B82DD5476}"/>
              </a:ext>
            </a:extLst>
          </p:cNvPr>
          <p:cNvSpPr>
            <a:spLocks noGrp="1"/>
          </p:cNvSpPr>
          <p:nvPr>
            <p:ph type="sldNum" sz="quarter" idx="12"/>
          </p:nvPr>
        </p:nvSpPr>
        <p:spPr/>
        <p:txBody>
          <a:bodyPr/>
          <a:lstStyle/>
          <a:p>
            <a:fld id="{E6500474-5069-4EA1-8F41-0761ED11FFE1}" type="slidenum">
              <a:rPr lang="en-US" smtClean="0"/>
              <a:t>23</a:t>
            </a:fld>
            <a:endParaRPr lang="en-US"/>
          </a:p>
        </p:txBody>
      </p:sp>
      <p:sp>
        <p:nvSpPr>
          <p:cNvPr id="4" name="Speech Bubble: Oval 3">
            <a:extLst>
              <a:ext uri="{FF2B5EF4-FFF2-40B4-BE49-F238E27FC236}">
                <a16:creationId xmlns:a16="http://schemas.microsoft.com/office/drawing/2014/main" id="{2F24736E-32AE-768B-F7A3-EFBC1ADBD289}"/>
              </a:ext>
            </a:extLst>
          </p:cNvPr>
          <p:cNvSpPr/>
          <p:nvPr/>
        </p:nvSpPr>
        <p:spPr>
          <a:xfrm>
            <a:off x="519782" y="438027"/>
            <a:ext cx="11267010" cy="5743254"/>
          </a:xfrm>
          <a:prstGeom prst="wedgeEllipseCallou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1200"/>
              </a:spcAft>
            </a:pPr>
            <a:r>
              <a:rPr lang="en-US" sz="2000" spc="15" dirty="0">
                <a:solidFill>
                  <a:srgbClr val="202122"/>
                </a:solidFill>
                <a:effectLst/>
                <a:ea typeface="Times New Roman" panose="02020603050405020304" pitchFamily="18" charset="0"/>
              </a:rPr>
              <a:t>The technique I chose to go over was positive intent. This covers how we automatically read what people are saying to us - and to always assume that they intended it positively.</a:t>
            </a:r>
            <a:endParaRPr lang="en-US" sz="2000" dirty="0">
              <a:effectLst/>
              <a:ea typeface="Times New Roman" panose="02020603050405020304" pitchFamily="18" charset="0"/>
            </a:endParaRPr>
          </a:p>
          <a:p>
            <a:pPr marL="0" marR="0" algn="l">
              <a:spcBef>
                <a:spcPts val="600"/>
              </a:spcBef>
              <a:spcAft>
                <a:spcPts val="0"/>
              </a:spcAft>
            </a:pPr>
            <a:r>
              <a:rPr lang="en-US" sz="2000" spc="15" dirty="0">
                <a:solidFill>
                  <a:srgbClr val="202122"/>
                </a:solidFill>
                <a:effectLst/>
                <a:ea typeface="Times New Roman" panose="02020603050405020304" pitchFamily="18" charset="0"/>
              </a:rPr>
              <a:t>I applied this technique when talking to my boss last week. She sent me a rather short email, and usually I would kind of panic and think she hates me or something silly. Rather then do that though, I just took a breath and remembered what we had learned. I then saw her in the office and she was perfectly pleasant, so she obviously meant it in a positive way.</a:t>
            </a:r>
          </a:p>
          <a:p>
            <a:pPr marL="0" marR="0" algn="l">
              <a:spcBef>
                <a:spcPts val="600"/>
              </a:spcBef>
              <a:spcAft>
                <a:spcPts val="0"/>
              </a:spcAft>
            </a:pPr>
            <a:endParaRPr lang="en-US" sz="2000" spc="15" dirty="0">
              <a:solidFill>
                <a:srgbClr val="202122"/>
              </a:solidFill>
              <a:effectLst/>
              <a:ea typeface="Times New Roman" panose="02020603050405020304" pitchFamily="18" charset="0"/>
            </a:endParaRPr>
          </a:p>
          <a:p>
            <a:pPr>
              <a:spcBef>
                <a:spcPts val="600"/>
              </a:spcBef>
            </a:pPr>
            <a:r>
              <a:rPr lang="en-US" sz="2000" dirty="0"/>
              <a:t>Technology Leadership &amp; Innovation 200, </a:t>
            </a:r>
            <a:r>
              <a:rPr lang="en-US" sz="2000" i="1" dirty="0"/>
              <a:t>Applying a Technique</a:t>
            </a:r>
            <a:endParaRPr lang="en-US" sz="2000" dirty="0"/>
          </a:p>
          <a:p>
            <a:pPr marL="0" marR="0" algn="l">
              <a:spcBef>
                <a:spcPts val="600"/>
              </a:spcBef>
              <a:spcAft>
                <a:spcPts val="0"/>
              </a:spcAft>
            </a:pP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79190564"/>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CDE0BB-BFD9-2D07-B940-B18AA4FFDBC4}"/>
              </a:ext>
            </a:extLst>
          </p:cNvPr>
          <p:cNvSpPr>
            <a:spLocks noGrp="1"/>
          </p:cNvSpPr>
          <p:nvPr>
            <p:ph type="dt" sz="half" idx="10"/>
          </p:nvPr>
        </p:nvSpPr>
        <p:spPr/>
        <p:txBody>
          <a:bodyPr/>
          <a:lstStyle/>
          <a:p>
            <a:fld id="{FC809FCC-BC65-421C-A4C3-1F8EC5405CD8}" type="datetime1">
              <a:rPr lang="en-US" smtClean="0"/>
              <a:t>8/25/2023</a:t>
            </a:fld>
            <a:endParaRPr lang="en-US"/>
          </a:p>
        </p:txBody>
      </p:sp>
      <p:sp>
        <p:nvSpPr>
          <p:cNvPr id="3" name="Slide Number Placeholder 2">
            <a:extLst>
              <a:ext uri="{FF2B5EF4-FFF2-40B4-BE49-F238E27FC236}">
                <a16:creationId xmlns:a16="http://schemas.microsoft.com/office/drawing/2014/main" id="{3EEE3344-E6D3-2DD3-3D02-E16B82DD5476}"/>
              </a:ext>
            </a:extLst>
          </p:cNvPr>
          <p:cNvSpPr>
            <a:spLocks noGrp="1"/>
          </p:cNvSpPr>
          <p:nvPr>
            <p:ph type="sldNum" sz="quarter" idx="12"/>
          </p:nvPr>
        </p:nvSpPr>
        <p:spPr/>
        <p:txBody>
          <a:bodyPr/>
          <a:lstStyle/>
          <a:p>
            <a:fld id="{E6500474-5069-4EA1-8F41-0761ED11FFE1}" type="slidenum">
              <a:rPr lang="en-US" smtClean="0"/>
              <a:t>24</a:t>
            </a:fld>
            <a:endParaRPr lang="en-US"/>
          </a:p>
        </p:txBody>
      </p:sp>
      <p:sp>
        <p:nvSpPr>
          <p:cNvPr id="4" name="Speech Bubble: Oval 3">
            <a:extLst>
              <a:ext uri="{FF2B5EF4-FFF2-40B4-BE49-F238E27FC236}">
                <a16:creationId xmlns:a16="http://schemas.microsoft.com/office/drawing/2014/main" id="{2F24736E-32AE-768B-F7A3-EFBC1ADBD289}"/>
              </a:ext>
            </a:extLst>
          </p:cNvPr>
          <p:cNvSpPr/>
          <p:nvPr/>
        </p:nvSpPr>
        <p:spPr>
          <a:xfrm>
            <a:off x="2070400" y="65314"/>
            <a:ext cx="7689419" cy="5986165"/>
          </a:xfrm>
          <a:prstGeom prst="wedgeEllipse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0000"/>
                </a:solidFill>
                <a:effectLst/>
                <a:latin typeface="Acumin Pro Medium"/>
                <a:ea typeface="Times New Roman" panose="02020603050405020304" pitchFamily="18" charset="0"/>
              </a:rPr>
              <a:t>I truthfully tell my friends this course is a way to give students a therapy class while studying abroad, and as someone who has been visiting a mental health professional all year, I think it's so important that students have access to things like mindfulness and analyzing their cultural views.</a:t>
            </a:r>
          </a:p>
          <a:p>
            <a:endParaRPr lang="en-US" sz="2200" dirty="0">
              <a:solidFill>
                <a:srgbClr val="000000"/>
              </a:solidFill>
              <a:effectLst/>
              <a:latin typeface="Acumin Pro Medium"/>
              <a:ea typeface="Times New Roman" panose="02020603050405020304" pitchFamily="18" charset="0"/>
            </a:endParaRPr>
          </a:p>
          <a:p>
            <a:r>
              <a:rPr lang="en-US" sz="2200" dirty="0">
                <a:solidFill>
                  <a:srgbClr val="000000"/>
                </a:solidFill>
                <a:latin typeface="Acumin Pro Medium"/>
              </a:rPr>
              <a:t>Unsolicited email, 1-credit virtual intercultural course during semester SA program</a:t>
            </a:r>
            <a:endParaRPr lang="en-US" sz="2200" dirty="0">
              <a:latin typeface="Acumin Pro Medium"/>
            </a:endParaRPr>
          </a:p>
        </p:txBody>
      </p:sp>
    </p:spTree>
    <p:extLst>
      <p:ext uri="{BB962C8B-B14F-4D97-AF65-F5344CB8AC3E}">
        <p14:creationId xmlns:p14="http://schemas.microsoft.com/office/powerpoint/2010/main" val="1916773506"/>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7391C-689E-66D5-D42B-9BE836C61ABD}"/>
              </a:ext>
            </a:extLst>
          </p:cNvPr>
          <p:cNvSpPr>
            <a:spLocks noGrp="1"/>
          </p:cNvSpPr>
          <p:nvPr>
            <p:ph type="ctrTitle"/>
          </p:nvPr>
        </p:nvSpPr>
        <p:spPr>
          <a:xfrm>
            <a:off x="1935351" y="1557666"/>
            <a:ext cx="8595660" cy="1495794"/>
          </a:xfrm>
        </p:spPr>
        <p:txBody>
          <a:bodyPr/>
          <a:lstStyle/>
          <a:p>
            <a:r>
              <a:rPr lang="en-US" sz="5400" dirty="0"/>
              <a:t>Why Intercultural </a:t>
            </a:r>
            <a:br>
              <a:rPr lang="en-US" sz="5400" dirty="0"/>
            </a:br>
            <a:r>
              <a:rPr lang="en-US" sz="5400" dirty="0"/>
              <a:t>Learning?</a:t>
            </a:r>
          </a:p>
        </p:txBody>
      </p:sp>
      <p:sp>
        <p:nvSpPr>
          <p:cNvPr id="4" name="Date Placeholder 3">
            <a:extLst>
              <a:ext uri="{FF2B5EF4-FFF2-40B4-BE49-F238E27FC236}">
                <a16:creationId xmlns:a16="http://schemas.microsoft.com/office/drawing/2014/main" id="{9C59492F-67EE-129E-5179-33ED0FE0A496}"/>
              </a:ext>
            </a:extLst>
          </p:cNvPr>
          <p:cNvSpPr>
            <a:spLocks noGrp="1"/>
          </p:cNvSpPr>
          <p:nvPr>
            <p:ph type="dt" sz="half" idx="10"/>
          </p:nvPr>
        </p:nvSpPr>
        <p:spPr/>
        <p:txBody>
          <a:bodyPr/>
          <a:lstStyle/>
          <a:p>
            <a:fld id="{049DC8E1-D369-0F48-9062-BB068AFD07CE}" type="datetime1">
              <a:rPr lang="en-US" smtClean="0"/>
              <a:pPr/>
              <a:t>8/25/2023</a:t>
            </a:fld>
            <a:endParaRPr lang="en-US"/>
          </a:p>
        </p:txBody>
      </p:sp>
      <p:sp>
        <p:nvSpPr>
          <p:cNvPr id="5" name="Slide Number Placeholder 4">
            <a:extLst>
              <a:ext uri="{FF2B5EF4-FFF2-40B4-BE49-F238E27FC236}">
                <a16:creationId xmlns:a16="http://schemas.microsoft.com/office/drawing/2014/main" id="{242EF16B-25F7-7D9A-52EA-D887F7D16036}"/>
              </a:ext>
            </a:extLst>
          </p:cNvPr>
          <p:cNvSpPr>
            <a:spLocks noGrp="1"/>
          </p:cNvSpPr>
          <p:nvPr>
            <p:ph type="sldNum" sz="quarter" idx="12"/>
          </p:nvPr>
        </p:nvSpPr>
        <p:spPr/>
        <p:txBody>
          <a:bodyPr/>
          <a:lstStyle/>
          <a:p>
            <a:fld id="{8A7A6979-0714-4377-B894-6BE4C2D6E202}" type="slidenum">
              <a:rPr lang="en-US" smtClean="0"/>
              <a:pPr/>
              <a:t>25</a:t>
            </a:fld>
            <a:endParaRPr lang="en-US"/>
          </a:p>
        </p:txBody>
      </p:sp>
    </p:spTree>
    <p:extLst>
      <p:ext uri="{BB962C8B-B14F-4D97-AF65-F5344CB8AC3E}">
        <p14:creationId xmlns:p14="http://schemas.microsoft.com/office/powerpoint/2010/main" val="920907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61D89-9529-8855-F3E8-5613DFC906C2}"/>
              </a:ext>
            </a:extLst>
          </p:cNvPr>
          <p:cNvSpPr>
            <a:spLocks noGrp="1"/>
          </p:cNvSpPr>
          <p:nvPr>
            <p:ph type="ctrTitle"/>
          </p:nvPr>
        </p:nvSpPr>
        <p:spPr/>
        <p:txBody>
          <a:bodyPr/>
          <a:lstStyle/>
          <a:p>
            <a:r>
              <a:rPr lang="en-US" dirty="0">
                <a:latin typeface="Acumin Pro ExtraCondensed"/>
              </a:rPr>
              <a:t>Global Workforce Preparation</a:t>
            </a:r>
            <a:endParaRPr lang="en-US" dirty="0"/>
          </a:p>
        </p:txBody>
      </p:sp>
      <p:sp>
        <p:nvSpPr>
          <p:cNvPr id="5" name="Date Placeholder 4">
            <a:extLst>
              <a:ext uri="{FF2B5EF4-FFF2-40B4-BE49-F238E27FC236}">
                <a16:creationId xmlns:a16="http://schemas.microsoft.com/office/drawing/2014/main" id="{ADBEE9BC-3CCC-0B39-8950-94BD05B51057}"/>
              </a:ext>
            </a:extLst>
          </p:cNvPr>
          <p:cNvSpPr>
            <a:spLocks noGrp="1"/>
          </p:cNvSpPr>
          <p:nvPr>
            <p:ph type="dt" sz="half" idx="2"/>
          </p:nvPr>
        </p:nvSpPr>
        <p:spPr/>
        <p:txBody>
          <a:bodyPr/>
          <a:lstStyle/>
          <a:p>
            <a:fld id="{E0C8DACD-4E35-4E4C-AC75-C3DE50F04E7E}" type="datetime1">
              <a:rPr lang="en-US" smtClean="0"/>
              <a:pPr/>
              <a:t>8/25/2023</a:t>
            </a:fld>
            <a:endParaRPr lang="en-US"/>
          </a:p>
        </p:txBody>
      </p:sp>
      <p:sp>
        <p:nvSpPr>
          <p:cNvPr id="6" name="Slide Number Placeholder 5">
            <a:extLst>
              <a:ext uri="{FF2B5EF4-FFF2-40B4-BE49-F238E27FC236}">
                <a16:creationId xmlns:a16="http://schemas.microsoft.com/office/drawing/2014/main" id="{EA682564-97D2-ED10-FC1E-ED58B8871079}"/>
              </a:ext>
            </a:extLst>
          </p:cNvPr>
          <p:cNvSpPr>
            <a:spLocks noGrp="1"/>
          </p:cNvSpPr>
          <p:nvPr>
            <p:ph type="sldNum" sz="quarter" idx="4"/>
          </p:nvPr>
        </p:nvSpPr>
        <p:spPr/>
        <p:txBody>
          <a:bodyPr/>
          <a:lstStyle/>
          <a:p>
            <a:fld id="{8A7A6979-0714-4377-B894-6BE4C2D6E202}" type="slidenum">
              <a:rPr lang="en-US" smtClean="0"/>
              <a:pPr/>
              <a:t>26</a:t>
            </a:fld>
            <a:endParaRPr lang="en-US"/>
          </a:p>
        </p:txBody>
      </p:sp>
      <p:sp>
        <p:nvSpPr>
          <p:cNvPr id="9" name="TextBox 8">
            <a:extLst>
              <a:ext uri="{FF2B5EF4-FFF2-40B4-BE49-F238E27FC236}">
                <a16:creationId xmlns:a16="http://schemas.microsoft.com/office/drawing/2014/main" id="{70FC85E8-3791-E0A1-912B-23AA4916058E}"/>
              </a:ext>
            </a:extLst>
          </p:cNvPr>
          <p:cNvSpPr txBox="1"/>
          <p:nvPr/>
        </p:nvSpPr>
        <p:spPr>
          <a:xfrm>
            <a:off x="925830" y="1039626"/>
            <a:ext cx="10939424" cy="5324535"/>
          </a:xfrm>
          <a:prstGeom prst="rect">
            <a:avLst/>
          </a:prstGeom>
          <a:noFill/>
        </p:spPr>
        <p:txBody>
          <a:bodyPr wrap="square" rtlCol="0">
            <a:spAutoFit/>
          </a:bodyPr>
          <a:lstStyle/>
          <a:p>
            <a:pPr marL="285750" indent="-285750">
              <a:buFont typeface="Wingdings" panose="05000000000000000000" pitchFamily="2" charset="2"/>
              <a:buChar char="§"/>
            </a:pPr>
            <a:r>
              <a:rPr lang="en-US" sz="1600" dirty="0"/>
              <a:t>96% of employers agree that “[a]</a:t>
            </a:r>
            <a:r>
              <a:rPr lang="en-US" sz="1600" dirty="0" err="1"/>
              <a:t>ll</a:t>
            </a:r>
            <a:r>
              <a:rPr lang="en-US" sz="1600" dirty="0"/>
              <a:t> college students should have educational experiences that teach them how to solve problems with people whose views are different from their own”; 78% agree that they should “gain intercultural skills.” Only 37% say students are well prepared for teamwork, only 21% say they’re well prepared in terms of “awareness/experience of diverse cultures in US,” and only 18% say they’re well prepared for working with people from different backgrounds and staying current on global developments. (</a:t>
            </a:r>
            <a:r>
              <a:rPr lang="en-US" sz="1600" i="0" dirty="0">
                <a:effectLst/>
              </a:rPr>
              <a:t>Hart Research Associates, 2015).</a:t>
            </a:r>
          </a:p>
          <a:p>
            <a:pPr marL="285750" indent="-285750">
              <a:buFont typeface="Wingdings" panose="05000000000000000000" pitchFamily="2" charset="2"/>
              <a:buChar char="§"/>
            </a:pPr>
            <a:endParaRPr lang="en-US" sz="1600" u="sng" dirty="0"/>
          </a:p>
          <a:p>
            <a:pPr marL="285750" indent="-285750">
              <a:buFont typeface="Wingdings" panose="05000000000000000000" pitchFamily="2" charset="2"/>
              <a:buChar char="§"/>
            </a:pPr>
            <a:r>
              <a:rPr lang="en-US" sz="1600" dirty="0"/>
              <a:t>National Academies of Sciences, Engineering, and Medicine (2017) lists “intercultural/diversity competence” as a valued outcome of college education. Researchers agree that </a:t>
            </a:r>
            <a:r>
              <a:rPr lang="en-US" sz="1600" dirty="0">
                <a:effectLst/>
                <a:ea typeface="Calibri" panose="020F0502020204030204" pitchFamily="34" charset="0"/>
                <a:cs typeface="Times New Roman" panose="02020603050405020304" pitchFamily="18" charset="0"/>
              </a:rPr>
              <a:t>STEM professionals need intercultural competence to do their jobs effectively (e.g., </a:t>
            </a:r>
            <a:r>
              <a:rPr lang="en-US" sz="1600" dirty="0" err="1">
                <a:effectLst/>
                <a:ea typeface="Calibri" panose="020F0502020204030204" pitchFamily="34" charset="0"/>
                <a:cs typeface="Times New Roman" panose="02020603050405020304" pitchFamily="18" charset="0"/>
              </a:rPr>
              <a:t>Babitsch</a:t>
            </a:r>
            <a:r>
              <a:rPr lang="en-US" sz="1600" dirty="0">
                <a:effectLst/>
                <a:ea typeface="Calibri" panose="020F0502020204030204" pitchFamily="34" charset="0"/>
                <a:cs typeface="Times New Roman" panose="02020603050405020304" pitchFamily="18" charset="0"/>
              </a:rPr>
              <a:t> et al, 2020, Minshew et al, 2021). Among </a:t>
            </a:r>
            <a:r>
              <a:rPr lang="en-US" sz="1600" i="0" dirty="0">
                <a:effectLst/>
              </a:rPr>
              <a:t>ABET’s 7 student outcomes criteria (2021) are communication with a range of audiences (3), making </a:t>
            </a:r>
            <a:r>
              <a:rPr lang="en-US" sz="1600" dirty="0"/>
              <a:t>informed judgments that consider the impact of engineering solutions in global, economic, environmental, and societal contexts (4); and teamwork (5).</a:t>
            </a:r>
          </a:p>
          <a:p>
            <a:pPr marL="285750" indent="-285750">
              <a:buFont typeface="Wingdings" panose="05000000000000000000" pitchFamily="2" charset="2"/>
              <a:buChar char="§"/>
            </a:pPr>
            <a:endParaRPr lang="en-US" sz="1600" dirty="0">
              <a:cs typeface="Times New Roman" panose="02020603050405020304" pitchFamily="18" charset="0"/>
            </a:endParaRPr>
          </a:p>
          <a:p>
            <a:pPr marL="285750" indent="-285750">
              <a:buFont typeface="Wingdings" panose="05000000000000000000" pitchFamily="2" charset="2"/>
              <a:buChar char="§"/>
            </a:pPr>
            <a:r>
              <a:rPr lang="en-US" sz="1600" dirty="0">
                <a:cs typeface="Times New Roman" panose="02020603050405020304" pitchFamily="18" charset="0"/>
              </a:rPr>
              <a:t>2020 AACSB Business Accreditation Standards includes “Global Mindset and Diversity and Inclusion” as Guiding Principles and Expectations: “</a:t>
            </a:r>
            <a:r>
              <a:rPr lang="en-US" sz="1600" dirty="0"/>
              <a:t>All business degree programs include an understanding of, and appreciation for, cultural norms across various regions and countries and how such differences impact managerial decision-making.” (42)</a:t>
            </a: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r>
              <a:rPr lang="en-US" sz="1600" dirty="0"/>
              <a:t>MLA 2024 Convention Language and Literature Program Innovation Room, a space for sharing successful and promising new initiatives, invites submissions under the category “Global citizenship, intercultural competence, and study abroad.”</a:t>
            </a:r>
          </a:p>
          <a:p>
            <a:endParaRPr lang="en-US" sz="900" dirty="0"/>
          </a:p>
          <a:p>
            <a:endParaRPr lang="en-US" sz="900" b="0" i="0" u="sng" dirty="0">
              <a:solidFill>
                <a:srgbClr val="006ACC"/>
              </a:solidFill>
              <a:effectLst/>
            </a:endParaRPr>
          </a:p>
          <a:p>
            <a:endParaRPr lang="en-US" dirty="0"/>
          </a:p>
        </p:txBody>
      </p:sp>
    </p:spTree>
    <p:extLst>
      <p:ext uri="{BB962C8B-B14F-4D97-AF65-F5344CB8AC3E}">
        <p14:creationId xmlns:p14="http://schemas.microsoft.com/office/powerpoint/2010/main" val="2189951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61D89-9529-8855-F3E8-5613DFC906C2}"/>
              </a:ext>
            </a:extLst>
          </p:cNvPr>
          <p:cNvSpPr>
            <a:spLocks noGrp="1"/>
          </p:cNvSpPr>
          <p:nvPr>
            <p:ph type="ctrTitle"/>
          </p:nvPr>
        </p:nvSpPr>
        <p:spPr/>
        <p:txBody>
          <a:bodyPr/>
          <a:lstStyle/>
          <a:p>
            <a:r>
              <a:rPr lang="en-US" dirty="0">
                <a:latin typeface="Acumin Pro ExtraCondensed"/>
              </a:rPr>
              <a:t>Equity</a:t>
            </a:r>
            <a:endParaRPr lang="en-US" dirty="0"/>
          </a:p>
        </p:txBody>
      </p:sp>
      <p:sp>
        <p:nvSpPr>
          <p:cNvPr id="5" name="Date Placeholder 4">
            <a:extLst>
              <a:ext uri="{FF2B5EF4-FFF2-40B4-BE49-F238E27FC236}">
                <a16:creationId xmlns:a16="http://schemas.microsoft.com/office/drawing/2014/main" id="{ADBEE9BC-3CCC-0B39-8950-94BD05B51057}"/>
              </a:ext>
            </a:extLst>
          </p:cNvPr>
          <p:cNvSpPr>
            <a:spLocks noGrp="1"/>
          </p:cNvSpPr>
          <p:nvPr>
            <p:ph type="dt" sz="half" idx="2"/>
          </p:nvPr>
        </p:nvSpPr>
        <p:spPr/>
        <p:txBody>
          <a:bodyPr/>
          <a:lstStyle/>
          <a:p>
            <a:fld id="{E0C8DACD-4E35-4E4C-AC75-C3DE50F04E7E}" type="datetime1">
              <a:rPr lang="en-US" smtClean="0"/>
              <a:pPr/>
              <a:t>8/25/2023</a:t>
            </a:fld>
            <a:endParaRPr lang="en-US"/>
          </a:p>
        </p:txBody>
      </p:sp>
      <p:sp>
        <p:nvSpPr>
          <p:cNvPr id="6" name="Slide Number Placeholder 5">
            <a:extLst>
              <a:ext uri="{FF2B5EF4-FFF2-40B4-BE49-F238E27FC236}">
                <a16:creationId xmlns:a16="http://schemas.microsoft.com/office/drawing/2014/main" id="{EA682564-97D2-ED10-FC1E-ED58B8871079}"/>
              </a:ext>
            </a:extLst>
          </p:cNvPr>
          <p:cNvSpPr>
            <a:spLocks noGrp="1"/>
          </p:cNvSpPr>
          <p:nvPr>
            <p:ph type="sldNum" sz="quarter" idx="4"/>
          </p:nvPr>
        </p:nvSpPr>
        <p:spPr/>
        <p:txBody>
          <a:bodyPr/>
          <a:lstStyle/>
          <a:p>
            <a:fld id="{8A7A6979-0714-4377-B894-6BE4C2D6E202}" type="slidenum">
              <a:rPr lang="en-US" smtClean="0"/>
              <a:pPr/>
              <a:t>27</a:t>
            </a:fld>
            <a:endParaRPr lang="en-US"/>
          </a:p>
        </p:txBody>
      </p:sp>
      <p:sp>
        <p:nvSpPr>
          <p:cNvPr id="7" name="TextBox 6">
            <a:extLst>
              <a:ext uri="{FF2B5EF4-FFF2-40B4-BE49-F238E27FC236}">
                <a16:creationId xmlns:a16="http://schemas.microsoft.com/office/drawing/2014/main" id="{599AB01A-1BDF-B05A-21B9-1D70049D3FB3}"/>
              </a:ext>
            </a:extLst>
          </p:cNvPr>
          <p:cNvSpPr txBox="1"/>
          <p:nvPr/>
        </p:nvSpPr>
        <p:spPr>
          <a:xfrm>
            <a:off x="910743" y="1112678"/>
            <a:ext cx="10472432" cy="4431983"/>
          </a:xfrm>
          <a:prstGeom prst="rect">
            <a:avLst/>
          </a:prstGeom>
          <a:noFill/>
        </p:spPr>
        <p:txBody>
          <a:bodyPr wrap="square">
            <a:spAutoFit/>
          </a:bodyPr>
          <a:lstStyle/>
          <a:p>
            <a:pPr>
              <a:spcAft>
                <a:spcPts val="1200"/>
              </a:spcAft>
            </a:pPr>
            <a:r>
              <a:rPr lang="en-US" sz="2400" b="1" i="0" dirty="0">
                <a:solidFill>
                  <a:srgbClr val="333333"/>
                </a:solidFill>
                <a:effectLst/>
              </a:rPr>
              <a:t>Equity: </a:t>
            </a:r>
            <a:r>
              <a:rPr lang="en-US" sz="2400" b="0" i="0" dirty="0">
                <a:solidFill>
                  <a:srgbClr val="333333"/>
                </a:solidFill>
                <a:effectLst/>
              </a:rPr>
              <a:t>The creation of opportunities for historically underrepresented populations to have equal access to and participate in educational programs that are capable of closing the achievement gaps in student success and completion. (AAC&amp;U)</a:t>
            </a:r>
            <a:endParaRPr lang="en-US" sz="2400" dirty="0">
              <a:ea typeface="+mn-lt"/>
              <a:cs typeface="+mn-lt"/>
            </a:endParaRPr>
          </a:p>
          <a:p>
            <a:pPr marL="285750" indent="-285750">
              <a:spcAft>
                <a:spcPts val="1200"/>
              </a:spcAft>
              <a:buFont typeface="Wingdings"/>
              <a:buChar char="§"/>
            </a:pPr>
            <a:r>
              <a:rPr lang="en-US" sz="2000" dirty="0">
                <a:ea typeface="+mn-lt"/>
                <a:cs typeface="+mn-lt"/>
              </a:rPr>
              <a:t>Intercultural competence can be viewed as cultural capital (</a:t>
            </a:r>
            <a:r>
              <a:rPr lang="en-US" sz="2000" dirty="0" err="1">
                <a:ea typeface="+mn-lt"/>
                <a:cs typeface="+mn-lt"/>
              </a:rPr>
              <a:t>Beneroso</a:t>
            </a:r>
            <a:r>
              <a:rPr lang="en-US" sz="2000" dirty="0">
                <a:ea typeface="+mn-lt"/>
                <a:cs typeface="+mn-lt"/>
              </a:rPr>
              <a:t> &amp; </a:t>
            </a:r>
            <a:r>
              <a:rPr lang="en-US" sz="2000" dirty="0" err="1">
                <a:ea typeface="+mn-lt"/>
                <a:cs typeface="+mn-lt"/>
              </a:rPr>
              <a:t>Alosaimi</a:t>
            </a:r>
            <a:r>
              <a:rPr lang="en-US" sz="2000" dirty="0">
                <a:ea typeface="+mn-lt"/>
                <a:cs typeface="+mn-lt"/>
              </a:rPr>
              <a:t>, 2020). Fostering it in all students supports their access to opportunities now and in the future.</a:t>
            </a:r>
          </a:p>
          <a:p>
            <a:pPr marL="285750" indent="-285750">
              <a:spcAft>
                <a:spcPts val="1200"/>
              </a:spcAft>
              <a:buFont typeface="Wingdings"/>
              <a:buChar char="§"/>
            </a:pPr>
            <a:r>
              <a:rPr lang="en-US" sz="2000" dirty="0">
                <a:ea typeface="+mn-lt"/>
                <a:cs typeface="+mn-lt"/>
              </a:rPr>
              <a:t>Intercultural learning on campus -- as opposed to study abroad/away -- is as accessible as other on-campus learning opportunities. This suggests equality of access, which is one component of equity.</a:t>
            </a:r>
            <a:endParaRPr lang="en-US" sz="2000" dirty="0"/>
          </a:p>
          <a:p>
            <a:pPr marL="285750" indent="-285750">
              <a:spcAft>
                <a:spcPts val="1200"/>
              </a:spcAft>
              <a:buFont typeface="Wingdings"/>
              <a:buChar char="§"/>
            </a:pPr>
            <a:r>
              <a:rPr lang="en-US" sz="2000" dirty="0">
                <a:ea typeface="+mn-lt"/>
                <a:cs typeface="+mn-lt"/>
              </a:rPr>
              <a:t>However, barriers to learning on campus may not be significantly different from barriers to study abroad/away. These barriers include norms around how learning takes place, instructor practices, and peer relationships. Greater intercultural competence within a classroom or within any campus community may help lower these barriers.</a:t>
            </a:r>
          </a:p>
        </p:txBody>
      </p:sp>
    </p:spTree>
    <p:extLst>
      <p:ext uri="{BB962C8B-B14F-4D97-AF65-F5344CB8AC3E}">
        <p14:creationId xmlns:p14="http://schemas.microsoft.com/office/powerpoint/2010/main" val="209070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61D89-9529-8855-F3E8-5613DFC906C2}"/>
              </a:ext>
            </a:extLst>
          </p:cNvPr>
          <p:cNvSpPr>
            <a:spLocks noGrp="1"/>
          </p:cNvSpPr>
          <p:nvPr>
            <p:ph type="ctrTitle"/>
          </p:nvPr>
        </p:nvSpPr>
        <p:spPr/>
        <p:txBody>
          <a:bodyPr/>
          <a:lstStyle/>
          <a:p>
            <a:r>
              <a:rPr lang="en-US" dirty="0">
                <a:latin typeface="Acumin Pro ExtraCondensed"/>
              </a:rPr>
              <a:t>Inclusion</a:t>
            </a:r>
            <a:endParaRPr lang="en-US" dirty="0"/>
          </a:p>
        </p:txBody>
      </p:sp>
      <p:sp>
        <p:nvSpPr>
          <p:cNvPr id="5" name="Date Placeholder 4">
            <a:extLst>
              <a:ext uri="{FF2B5EF4-FFF2-40B4-BE49-F238E27FC236}">
                <a16:creationId xmlns:a16="http://schemas.microsoft.com/office/drawing/2014/main" id="{ADBEE9BC-3CCC-0B39-8950-94BD05B51057}"/>
              </a:ext>
            </a:extLst>
          </p:cNvPr>
          <p:cNvSpPr>
            <a:spLocks noGrp="1"/>
          </p:cNvSpPr>
          <p:nvPr>
            <p:ph type="dt" sz="half" idx="2"/>
          </p:nvPr>
        </p:nvSpPr>
        <p:spPr/>
        <p:txBody>
          <a:bodyPr/>
          <a:lstStyle/>
          <a:p>
            <a:fld id="{E0C8DACD-4E35-4E4C-AC75-C3DE50F04E7E}" type="datetime1">
              <a:rPr lang="en-US" smtClean="0"/>
              <a:pPr/>
              <a:t>8/25/2023</a:t>
            </a:fld>
            <a:endParaRPr lang="en-US"/>
          </a:p>
        </p:txBody>
      </p:sp>
      <p:sp>
        <p:nvSpPr>
          <p:cNvPr id="6" name="Slide Number Placeholder 5">
            <a:extLst>
              <a:ext uri="{FF2B5EF4-FFF2-40B4-BE49-F238E27FC236}">
                <a16:creationId xmlns:a16="http://schemas.microsoft.com/office/drawing/2014/main" id="{EA682564-97D2-ED10-FC1E-ED58B8871079}"/>
              </a:ext>
            </a:extLst>
          </p:cNvPr>
          <p:cNvSpPr>
            <a:spLocks noGrp="1"/>
          </p:cNvSpPr>
          <p:nvPr>
            <p:ph type="sldNum" sz="quarter" idx="4"/>
          </p:nvPr>
        </p:nvSpPr>
        <p:spPr/>
        <p:txBody>
          <a:bodyPr/>
          <a:lstStyle/>
          <a:p>
            <a:fld id="{8A7A6979-0714-4377-B894-6BE4C2D6E202}" type="slidenum">
              <a:rPr lang="en-US" smtClean="0"/>
              <a:pPr/>
              <a:t>28</a:t>
            </a:fld>
            <a:endParaRPr lang="en-US"/>
          </a:p>
        </p:txBody>
      </p:sp>
      <p:sp>
        <p:nvSpPr>
          <p:cNvPr id="7" name="TextBox 6">
            <a:extLst>
              <a:ext uri="{FF2B5EF4-FFF2-40B4-BE49-F238E27FC236}">
                <a16:creationId xmlns:a16="http://schemas.microsoft.com/office/drawing/2014/main" id="{599AB01A-1BDF-B05A-21B9-1D70049D3FB3}"/>
              </a:ext>
            </a:extLst>
          </p:cNvPr>
          <p:cNvSpPr txBox="1"/>
          <p:nvPr/>
        </p:nvSpPr>
        <p:spPr>
          <a:xfrm>
            <a:off x="754380" y="1151453"/>
            <a:ext cx="4589815" cy="5724644"/>
          </a:xfrm>
          <a:prstGeom prst="rect">
            <a:avLst/>
          </a:prstGeom>
          <a:noFill/>
        </p:spPr>
        <p:txBody>
          <a:bodyPr wrap="square">
            <a:spAutoFit/>
          </a:bodyPr>
          <a:lstStyle/>
          <a:p>
            <a:pPr>
              <a:spcAft>
                <a:spcPts val="1200"/>
              </a:spcAft>
            </a:pPr>
            <a:r>
              <a:rPr lang="en-US" b="0" i="0" dirty="0">
                <a:solidFill>
                  <a:srgbClr val="333333"/>
                </a:solidFill>
                <a:effectLst/>
              </a:rPr>
              <a:t>The active, intentional, and ongoing engagement with diversity — in people, in the curriculum, in the co-curriculum, and in communities (intellectual, social, cultural, geographical) with which individuals might connect — in ways that increase one’s awareness, content knowledge, cognitive sophistication, and empathic understanding of the complex ways individuals interact within [and change] systems and institutions. (AAC&amp;U)</a:t>
            </a:r>
            <a:endParaRPr lang="en-US" dirty="0">
              <a:solidFill>
                <a:srgbClr val="333333"/>
              </a:solidFill>
            </a:endParaRPr>
          </a:p>
          <a:p>
            <a:pPr>
              <a:spcAft>
                <a:spcPts val="1200"/>
              </a:spcAft>
            </a:pPr>
            <a:r>
              <a:rPr lang="en-US" b="1" i="1" dirty="0">
                <a:solidFill>
                  <a:srgbClr val="333333"/>
                </a:solidFill>
                <a:effectLst/>
              </a:rPr>
              <a:t>Fostering intercultural competence is fostering inclusion. It</a:t>
            </a:r>
            <a:r>
              <a:rPr lang="en-US" b="1" i="1" dirty="0">
                <a:solidFill>
                  <a:srgbClr val="333333"/>
                </a:solidFill>
              </a:rPr>
              <a:t>’s about engaging explicitly with the diversity of thought, experience, values, emotions, etc., that our students bring. </a:t>
            </a:r>
            <a:endParaRPr lang="en-US" b="1" i="1" dirty="0">
              <a:solidFill>
                <a:srgbClr val="333333"/>
              </a:solidFill>
              <a:effectLst/>
            </a:endParaRPr>
          </a:p>
          <a:p>
            <a:pPr>
              <a:spcAft>
                <a:spcPts val="1200"/>
              </a:spcAft>
            </a:pPr>
            <a:endParaRPr lang="en-US" b="1" dirty="0">
              <a:solidFill>
                <a:srgbClr val="333333"/>
              </a:solidFill>
            </a:endParaRPr>
          </a:p>
          <a:p>
            <a:pPr>
              <a:spcAft>
                <a:spcPts val="1200"/>
              </a:spcAft>
            </a:pPr>
            <a:endParaRPr lang="en-US" b="1" i="0" dirty="0">
              <a:solidFill>
                <a:srgbClr val="333333"/>
              </a:solidFill>
              <a:effectLst/>
            </a:endParaRPr>
          </a:p>
          <a:p>
            <a:pPr>
              <a:spcAft>
                <a:spcPts val="1200"/>
              </a:spcAft>
            </a:pPr>
            <a:endParaRPr lang="en-US" sz="2000" dirty="0">
              <a:solidFill>
                <a:srgbClr val="333333"/>
              </a:solidFill>
              <a:ea typeface="+mn-lt"/>
              <a:cs typeface="+mn-lt"/>
            </a:endParaRPr>
          </a:p>
        </p:txBody>
      </p:sp>
      <p:pic>
        <p:nvPicPr>
          <p:cNvPr id="3" name="Picture 7" descr="Text&#10;&#10;Description automatically generated">
            <a:extLst>
              <a:ext uri="{FF2B5EF4-FFF2-40B4-BE49-F238E27FC236}">
                <a16:creationId xmlns:a16="http://schemas.microsoft.com/office/drawing/2014/main" id="{6A9759BF-7DE7-177C-C09D-E721BFA9DAC2}"/>
              </a:ext>
            </a:extLst>
          </p:cNvPr>
          <p:cNvPicPr>
            <a:picLocks noChangeAspect="1"/>
          </p:cNvPicPr>
          <p:nvPr/>
        </p:nvPicPr>
        <p:blipFill>
          <a:blip r:embed="rId3"/>
          <a:stretch>
            <a:fillRect/>
          </a:stretch>
        </p:blipFill>
        <p:spPr>
          <a:xfrm>
            <a:off x="5828187" y="1083441"/>
            <a:ext cx="5381625" cy="5306253"/>
          </a:xfrm>
          <a:prstGeom prst="rect">
            <a:avLst/>
          </a:prstGeom>
        </p:spPr>
      </p:pic>
    </p:spTree>
    <p:extLst>
      <p:ext uri="{BB962C8B-B14F-4D97-AF65-F5344CB8AC3E}">
        <p14:creationId xmlns:p14="http://schemas.microsoft.com/office/powerpoint/2010/main" val="380410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61D89-9529-8855-F3E8-5613DFC906C2}"/>
              </a:ext>
            </a:extLst>
          </p:cNvPr>
          <p:cNvSpPr>
            <a:spLocks noGrp="1"/>
          </p:cNvSpPr>
          <p:nvPr>
            <p:ph type="ctrTitle"/>
          </p:nvPr>
        </p:nvSpPr>
        <p:spPr>
          <a:xfrm>
            <a:off x="1043554" y="442674"/>
            <a:ext cx="9723506" cy="498598"/>
          </a:xfrm>
        </p:spPr>
        <p:txBody>
          <a:bodyPr/>
          <a:lstStyle/>
          <a:p>
            <a:r>
              <a:rPr lang="en-US" dirty="0">
                <a:latin typeface="Acumin Pro ExtraCondensed"/>
              </a:rPr>
              <a:t>Sense of Belonging: The Research </a:t>
            </a:r>
            <a:endParaRPr lang="en-US" dirty="0"/>
          </a:p>
        </p:txBody>
      </p:sp>
      <p:sp>
        <p:nvSpPr>
          <p:cNvPr id="5" name="Date Placeholder 4">
            <a:extLst>
              <a:ext uri="{FF2B5EF4-FFF2-40B4-BE49-F238E27FC236}">
                <a16:creationId xmlns:a16="http://schemas.microsoft.com/office/drawing/2014/main" id="{ADBEE9BC-3CCC-0B39-8950-94BD05B51057}"/>
              </a:ext>
            </a:extLst>
          </p:cNvPr>
          <p:cNvSpPr>
            <a:spLocks noGrp="1"/>
          </p:cNvSpPr>
          <p:nvPr>
            <p:ph type="dt" sz="half" idx="2"/>
          </p:nvPr>
        </p:nvSpPr>
        <p:spPr/>
        <p:txBody>
          <a:bodyPr/>
          <a:lstStyle/>
          <a:p>
            <a:fld id="{E0C8DACD-4E35-4E4C-AC75-C3DE50F04E7E}" type="datetime1">
              <a:rPr lang="en-US" smtClean="0"/>
              <a:pPr/>
              <a:t>8/25/2023</a:t>
            </a:fld>
            <a:endParaRPr lang="en-US"/>
          </a:p>
        </p:txBody>
      </p:sp>
      <p:sp>
        <p:nvSpPr>
          <p:cNvPr id="6" name="Slide Number Placeholder 5">
            <a:extLst>
              <a:ext uri="{FF2B5EF4-FFF2-40B4-BE49-F238E27FC236}">
                <a16:creationId xmlns:a16="http://schemas.microsoft.com/office/drawing/2014/main" id="{EA682564-97D2-ED10-FC1E-ED58B8871079}"/>
              </a:ext>
            </a:extLst>
          </p:cNvPr>
          <p:cNvSpPr>
            <a:spLocks noGrp="1"/>
          </p:cNvSpPr>
          <p:nvPr>
            <p:ph type="sldNum" sz="quarter" idx="4"/>
          </p:nvPr>
        </p:nvSpPr>
        <p:spPr/>
        <p:txBody>
          <a:bodyPr/>
          <a:lstStyle/>
          <a:p>
            <a:fld id="{8A7A6979-0714-4377-B894-6BE4C2D6E202}" type="slidenum">
              <a:rPr lang="en-US" smtClean="0"/>
              <a:pPr/>
              <a:t>29</a:t>
            </a:fld>
            <a:endParaRPr lang="en-US"/>
          </a:p>
        </p:txBody>
      </p:sp>
      <p:sp>
        <p:nvSpPr>
          <p:cNvPr id="8" name="TextBox 7">
            <a:extLst>
              <a:ext uri="{FF2B5EF4-FFF2-40B4-BE49-F238E27FC236}">
                <a16:creationId xmlns:a16="http://schemas.microsoft.com/office/drawing/2014/main" id="{72573393-AD4E-BF1F-6235-A9697CCF74C6}"/>
              </a:ext>
            </a:extLst>
          </p:cNvPr>
          <p:cNvSpPr txBox="1"/>
          <p:nvPr/>
        </p:nvSpPr>
        <p:spPr>
          <a:xfrm>
            <a:off x="998021" y="1119396"/>
            <a:ext cx="10431979" cy="4708981"/>
          </a:xfrm>
          <a:prstGeom prst="rect">
            <a:avLst/>
          </a:prstGeom>
          <a:noFill/>
        </p:spPr>
        <p:txBody>
          <a:bodyPr wrap="square">
            <a:spAutoFit/>
          </a:bodyPr>
          <a:lstStyle/>
          <a:p>
            <a:pPr marL="285750">
              <a:spcAft>
                <a:spcPts val="1800"/>
              </a:spcAft>
            </a:pPr>
            <a:r>
              <a:rPr lang="en-US" sz="2000" b="1" dirty="0">
                <a:ea typeface="+mn-lt"/>
                <a:cs typeface="+mn-lt"/>
              </a:rPr>
              <a:t>Sense of Belonging</a:t>
            </a:r>
            <a:r>
              <a:rPr lang="en-US" sz="2000" dirty="0">
                <a:ea typeface="+mn-lt"/>
                <a:cs typeface="+mn-lt"/>
              </a:rPr>
              <a:t>: The extent to which students agree that they are part of, valued and supported by your campus community, and that they are respected and can be themselves in that community.</a:t>
            </a:r>
          </a:p>
          <a:p>
            <a:pPr marL="571500" indent="-285750">
              <a:spcAft>
                <a:spcPts val="1800"/>
              </a:spcAft>
              <a:buFont typeface="Wingdings,Sans-Serif"/>
              <a:buChar char="§"/>
            </a:pPr>
            <a:r>
              <a:rPr lang="en-US" sz="2000" dirty="0">
                <a:ea typeface="+mn-lt"/>
                <a:cs typeface="+mn-lt"/>
              </a:rPr>
              <a:t>Intercultural competence can reduce negative intergroup contact. (</a:t>
            </a:r>
            <a:r>
              <a:rPr lang="en-US" sz="2000" dirty="0" err="1">
                <a:ea typeface="+mn-lt"/>
                <a:cs typeface="+mn-lt"/>
              </a:rPr>
              <a:t>Meleady</a:t>
            </a:r>
            <a:r>
              <a:rPr lang="en-US" sz="2000" dirty="0">
                <a:ea typeface="+mn-lt"/>
                <a:cs typeface="+mn-lt"/>
              </a:rPr>
              <a:t> et al, 2021)</a:t>
            </a:r>
          </a:p>
          <a:p>
            <a:pPr marL="571500" indent="-285750">
              <a:spcAft>
                <a:spcPts val="1800"/>
              </a:spcAft>
              <a:buFont typeface="Wingdings,Sans-Serif"/>
              <a:buChar char="§"/>
            </a:pPr>
            <a:r>
              <a:rPr lang="en-US" sz="2000" dirty="0">
                <a:solidFill>
                  <a:srgbClr val="000000"/>
                </a:solidFill>
                <a:effectLst/>
                <a:ea typeface="Calibri" panose="020F0502020204030204" pitchFamily="34" charset="0"/>
                <a:cs typeface="Calibri" panose="020F0502020204030204" pitchFamily="34" charset="0"/>
              </a:rPr>
              <a:t>Teaching emotional management, which is part of intercultural competence, as part of teamwork and DEI training can help produce optimal belonging. (Davis et al, 2021)</a:t>
            </a:r>
            <a:endParaRPr lang="en-US" sz="2000" dirty="0">
              <a:solidFill>
                <a:srgbClr val="000000"/>
              </a:solidFill>
              <a:ea typeface="Calibri" panose="020F0502020204030204" pitchFamily="34" charset="0"/>
              <a:cs typeface="Calibri" panose="020F0502020204030204" pitchFamily="34" charset="0"/>
            </a:endParaRPr>
          </a:p>
          <a:p>
            <a:pPr marL="571500" indent="-285750">
              <a:spcAft>
                <a:spcPts val="1800"/>
              </a:spcAft>
              <a:buFont typeface="Wingdings,Sans-Serif"/>
              <a:buChar char="§"/>
            </a:pPr>
            <a:r>
              <a:rPr lang="en-US" sz="2000" dirty="0">
                <a:effectLst/>
                <a:ea typeface="Calibri" panose="020F0502020204030204" pitchFamily="34" charset="0"/>
              </a:rPr>
              <a:t>A supportive campus environment moderates the relationship between cultural diversity and students’ sense of belonging and can be created through a curriculum that builds students’ cultural competences. (</a:t>
            </a:r>
            <a:r>
              <a:rPr lang="en-US" sz="2000" dirty="0">
                <a:effectLst/>
                <a:ea typeface="Times New Roman" panose="02020603050405020304" pitchFamily="18" charset="0"/>
              </a:rPr>
              <a:t>Owusu-Agyeman, 2021</a:t>
            </a:r>
            <a:r>
              <a:rPr lang="en-US" sz="2000" dirty="0">
                <a:effectLst/>
                <a:ea typeface="Calibri" panose="020F0502020204030204" pitchFamily="34" charset="0"/>
              </a:rPr>
              <a:t>)</a:t>
            </a:r>
            <a:endParaRPr lang="en-US" sz="2000" dirty="0">
              <a:ea typeface="+mn-lt"/>
              <a:cs typeface="+mn-lt"/>
            </a:endParaRPr>
          </a:p>
          <a:p>
            <a:pPr marL="571500" indent="-285750">
              <a:spcAft>
                <a:spcPts val="1800"/>
              </a:spcAft>
              <a:buFont typeface="Wingdings,Sans-Serif"/>
              <a:buChar char="§"/>
            </a:pPr>
            <a:r>
              <a:rPr lang="en-US" sz="2000" dirty="0">
                <a:ea typeface="+mn-lt"/>
                <a:cs typeface="+mn-lt"/>
              </a:rPr>
              <a:t>Cultural intelligence has been shown or is hypothesized to relate to wellbeing and multinational team integration (Ang &amp; Dyne, 2008) and predicts student sense of belonging. (Wu et al, 2022)</a:t>
            </a:r>
            <a:endParaRPr lang="en-US" sz="2000" dirty="0"/>
          </a:p>
        </p:txBody>
      </p:sp>
    </p:spTree>
    <p:extLst>
      <p:ext uri="{BB962C8B-B14F-4D97-AF65-F5344CB8AC3E}">
        <p14:creationId xmlns:p14="http://schemas.microsoft.com/office/powerpoint/2010/main" val="3348662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B116C-4778-78D0-0E3A-050DA05EB989}"/>
              </a:ext>
            </a:extLst>
          </p:cNvPr>
          <p:cNvSpPr>
            <a:spLocks noGrp="1"/>
          </p:cNvSpPr>
          <p:nvPr>
            <p:ph type="ctrTitle"/>
          </p:nvPr>
        </p:nvSpPr>
        <p:spPr/>
        <p:txBody>
          <a:bodyPr/>
          <a:lstStyle/>
          <a:p>
            <a:r>
              <a:rPr lang="en-US">
                <a:solidFill>
                  <a:schemeClr val="bg2"/>
                </a:solidFill>
                <a:latin typeface="Acumin Pro ExtraCondensed"/>
              </a:rPr>
              <a:t>Framing Our Time Together</a:t>
            </a:r>
            <a:endParaRPr lang="en-US">
              <a:solidFill>
                <a:schemeClr val="bg2"/>
              </a:solidFill>
            </a:endParaRPr>
          </a:p>
        </p:txBody>
      </p:sp>
      <p:sp>
        <p:nvSpPr>
          <p:cNvPr id="4" name="Text Placeholder 3">
            <a:extLst>
              <a:ext uri="{FF2B5EF4-FFF2-40B4-BE49-F238E27FC236}">
                <a16:creationId xmlns:a16="http://schemas.microsoft.com/office/drawing/2014/main" id="{8117842E-B6B6-6C13-14B5-EF040AF5953E}"/>
              </a:ext>
            </a:extLst>
          </p:cNvPr>
          <p:cNvSpPr>
            <a:spLocks noGrp="1"/>
          </p:cNvSpPr>
          <p:nvPr>
            <p:ph type="body" sz="quarter" idx="14"/>
          </p:nvPr>
        </p:nvSpPr>
        <p:spPr>
          <a:xfrm>
            <a:off x="979299" y="1467240"/>
            <a:ext cx="9918700" cy="4002087"/>
          </a:xfrm>
        </p:spPr>
        <p:txBody>
          <a:bodyPr vert="horz" lIns="0" tIns="0" rIns="0" bIns="0" rtlCol="0" anchor="t">
            <a:normAutofit/>
          </a:bodyPr>
          <a:lstStyle/>
          <a:p>
            <a:pPr marL="0" indent="0">
              <a:spcAft>
                <a:spcPts val="1200"/>
              </a:spcAft>
              <a:buNone/>
            </a:pPr>
            <a:endParaRPr lang="en-US" sz="2400" dirty="0">
              <a:solidFill>
                <a:schemeClr val="tx1"/>
              </a:solidFill>
              <a:latin typeface="Acumin Pro"/>
            </a:endParaRPr>
          </a:p>
          <a:p>
            <a:pPr marL="0" indent="0">
              <a:spcAft>
                <a:spcPts val="1200"/>
              </a:spcAft>
              <a:buNone/>
            </a:pPr>
            <a:r>
              <a:rPr lang="en-US" sz="2400" dirty="0">
                <a:solidFill>
                  <a:schemeClr val="tx1"/>
                </a:solidFill>
                <a:latin typeface="Acumin Pro"/>
              </a:rPr>
              <a:t>1. What is intercultural learning? Definitions, Models, Frameworks</a:t>
            </a:r>
          </a:p>
          <a:p>
            <a:pPr marL="0" indent="0">
              <a:spcAft>
                <a:spcPts val="1200"/>
              </a:spcAft>
              <a:buNone/>
            </a:pPr>
            <a:r>
              <a:rPr lang="en-US" sz="2400" dirty="0">
                <a:solidFill>
                  <a:schemeClr val="tx1"/>
                </a:solidFill>
                <a:latin typeface="Acumin Pro"/>
              </a:rPr>
              <a:t>2. Student Voices</a:t>
            </a:r>
          </a:p>
          <a:p>
            <a:pPr marL="0" indent="0">
              <a:spcAft>
                <a:spcPts val="1200"/>
              </a:spcAft>
              <a:buNone/>
            </a:pPr>
            <a:r>
              <a:rPr lang="en-US" sz="2400" dirty="0">
                <a:solidFill>
                  <a:schemeClr val="tx1"/>
                </a:solidFill>
                <a:latin typeface="Acumin Pro"/>
              </a:rPr>
              <a:t>3. Why intercultural learning?</a:t>
            </a:r>
          </a:p>
          <a:p>
            <a:pPr marL="0" indent="0">
              <a:spcAft>
                <a:spcPts val="1200"/>
              </a:spcAft>
              <a:buNone/>
            </a:pPr>
            <a:r>
              <a:rPr lang="en-US" sz="2400" dirty="0">
                <a:solidFill>
                  <a:schemeClr val="tx1"/>
                </a:solidFill>
                <a:latin typeface="Acumin Pro"/>
              </a:rPr>
              <a:t>4. Resources</a:t>
            </a:r>
          </a:p>
          <a:p>
            <a:pPr>
              <a:spcAft>
                <a:spcPts val="1200"/>
              </a:spcAft>
            </a:pPr>
            <a:endParaRPr lang="en-US" sz="2400" dirty="0">
              <a:solidFill>
                <a:schemeClr val="tx1"/>
              </a:solidFill>
            </a:endParaRPr>
          </a:p>
          <a:p>
            <a:pPr marL="0" indent="0">
              <a:spcAft>
                <a:spcPts val="1200"/>
              </a:spcAft>
              <a:buNone/>
            </a:pPr>
            <a:endParaRPr lang="en-US" sz="2400" dirty="0">
              <a:solidFill>
                <a:schemeClr val="tx1"/>
              </a:solidFill>
              <a:latin typeface="Acumin Pro"/>
            </a:endParaRPr>
          </a:p>
          <a:p>
            <a:pPr marL="0" indent="0">
              <a:spcAft>
                <a:spcPts val="1200"/>
              </a:spcAft>
              <a:buNone/>
            </a:pPr>
            <a:endParaRPr lang="en-US" sz="2400" dirty="0">
              <a:solidFill>
                <a:schemeClr val="tx1"/>
              </a:solidFill>
              <a:latin typeface="Acumin Pro"/>
            </a:endParaRPr>
          </a:p>
          <a:p>
            <a:pPr marL="0" indent="0">
              <a:buNone/>
            </a:pPr>
            <a:endParaRPr lang="en-US" sz="2400" dirty="0">
              <a:solidFill>
                <a:schemeClr val="tx1"/>
              </a:solidFill>
            </a:endParaRPr>
          </a:p>
          <a:p>
            <a:pPr marL="285750" indent="-285750">
              <a:buFont typeface="Arial,Sans-Serif" charset="2"/>
              <a:buChar char="•"/>
            </a:pPr>
            <a:endParaRPr lang="en-US" sz="2400" dirty="0">
              <a:solidFill>
                <a:schemeClr val="tx1"/>
              </a:solidFill>
              <a:highlight>
                <a:srgbClr val="FFFF00"/>
              </a:highlight>
              <a:latin typeface="Acumin Pro"/>
            </a:endParaRPr>
          </a:p>
          <a:p>
            <a:pPr>
              <a:spcAft>
                <a:spcPts val="1200"/>
              </a:spcAft>
            </a:pPr>
            <a:endParaRPr lang="en-US" sz="2400" dirty="0">
              <a:solidFill>
                <a:schemeClr val="tx1"/>
              </a:solidFill>
            </a:endParaRPr>
          </a:p>
        </p:txBody>
      </p:sp>
      <p:sp>
        <p:nvSpPr>
          <p:cNvPr id="5" name="Date Placeholder 4">
            <a:extLst>
              <a:ext uri="{FF2B5EF4-FFF2-40B4-BE49-F238E27FC236}">
                <a16:creationId xmlns:a16="http://schemas.microsoft.com/office/drawing/2014/main" id="{D123BC89-79F4-9673-1BBF-F8E55C83A3AB}"/>
              </a:ext>
            </a:extLst>
          </p:cNvPr>
          <p:cNvSpPr>
            <a:spLocks noGrp="1"/>
          </p:cNvSpPr>
          <p:nvPr>
            <p:ph type="dt" sz="half" idx="2"/>
          </p:nvPr>
        </p:nvSpPr>
        <p:spPr/>
        <p:txBody>
          <a:bodyPr/>
          <a:lstStyle/>
          <a:p>
            <a:fld id="{E0C8DACD-4E35-4E4C-AC75-C3DE50F04E7E}" type="datetime1">
              <a:rPr lang="en-US" smtClean="0"/>
              <a:pPr/>
              <a:t>8/25/2023</a:t>
            </a:fld>
            <a:endParaRPr lang="en-US"/>
          </a:p>
        </p:txBody>
      </p:sp>
      <p:sp>
        <p:nvSpPr>
          <p:cNvPr id="6" name="Slide Number Placeholder 5">
            <a:extLst>
              <a:ext uri="{FF2B5EF4-FFF2-40B4-BE49-F238E27FC236}">
                <a16:creationId xmlns:a16="http://schemas.microsoft.com/office/drawing/2014/main" id="{9180F445-8C1A-C0C2-1DF8-35CF84335077}"/>
              </a:ext>
            </a:extLst>
          </p:cNvPr>
          <p:cNvSpPr>
            <a:spLocks noGrp="1"/>
          </p:cNvSpPr>
          <p:nvPr>
            <p:ph type="sldNum" sz="quarter" idx="4"/>
          </p:nvPr>
        </p:nvSpPr>
        <p:spPr/>
        <p:txBody>
          <a:bodyPr/>
          <a:lstStyle/>
          <a:p>
            <a:fld id="{8A7A6979-0714-4377-B894-6BE4C2D6E202}" type="slidenum">
              <a:rPr lang="en-US" smtClean="0"/>
              <a:pPr/>
              <a:t>3</a:t>
            </a:fld>
            <a:endParaRPr lang="en-US"/>
          </a:p>
        </p:txBody>
      </p:sp>
    </p:spTree>
    <p:extLst>
      <p:ext uri="{BB962C8B-B14F-4D97-AF65-F5344CB8AC3E}">
        <p14:creationId xmlns:p14="http://schemas.microsoft.com/office/powerpoint/2010/main" val="1089112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A4C52-0EDB-43DD-547C-46F1D2827918}"/>
              </a:ext>
            </a:extLst>
          </p:cNvPr>
          <p:cNvSpPr>
            <a:spLocks noGrp="1"/>
          </p:cNvSpPr>
          <p:nvPr>
            <p:ph type="ctrTitle"/>
          </p:nvPr>
        </p:nvSpPr>
        <p:spPr>
          <a:xfrm>
            <a:off x="2264124" y="2400147"/>
            <a:ext cx="7334529" cy="854080"/>
          </a:xfrm>
        </p:spPr>
        <p:txBody>
          <a:bodyPr/>
          <a:lstStyle/>
          <a:p>
            <a:r>
              <a:rPr lang="en-US" dirty="0"/>
              <a:t>Resources</a:t>
            </a:r>
          </a:p>
        </p:txBody>
      </p:sp>
      <p:sp>
        <p:nvSpPr>
          <p:cNvPr id="4" name="Date Placeholder 3">
            <a:extLst>
              <a:ext uri="{FF2B5EF4-FFF2-40B4-BE49-F238E27FC236}">
                <a16:creationId xmlns:a16="http://schemas.microsoft.com/office/drawing/2014/main" id="{24B86840-DFAE-BCA6-01AE-E477B12460E2}"/>
              </a:ext>
            </a:extLst>
          </p:cNvPr>
          <p:cNvSpPr>
            <a:spLocks noGrp="1"/>
          </p:cNvSpPr>
          <p:nvPr>
            <p:ph type="dt" sz="half" idx="10"/>
          </p:nvPr>
        </p:nvSpPr>
        <p:spPr/>
        <p:txBody>
          <a:bodyPr/>
          <a:lstStyle/>
          <a:p>
            <a:fld id="{049DC8E1-D369-0F48-9062-BB068AFD07CE}" type="datetime1">
              <a:rPr lang="en-US" smtClean="0"/>
              <a:pPr/>
              <a:t>8/25/2023</a:t>
            </a:fld>
            <a:endParaRPr lang="en-US"/>
          </a:p>
        </p:txBody>
      </p:sp>
      <p:sp>
        <p:nvSpPr>
          <p:cNvPr id="5" name="Slide Number Placeholder 4">
            <a:extLst>
              <a:ext uri="{FF2B5EF4-FFF2-40B4-BE49-F238E27FC236}">
                <a16:creationId xmlns:a16="http://schemas.microsoft.com/office/drawing/2014/main" id="{BC23372A-A98A-140B-18B3-393B8DCB8D37}"/>
              </a:ext>
            </a:extLst>
          </p:cNvPr>
          <p:cNvSpPr>
            <a:spLocks noGrp="1"/>
          </p:cNvSpPr>
          <p:nvPr>
            <p:ph type="sldNum" sz="quarter" idx="12"/>
          </p:nvPr>
        </p:nvSpPr>
        <p:spPr/>
        <p:txBody>
          <a:bodyPr/>
          <a:lstStyle/>
          <a:p>
            <a:fld id="{8A7A6979-0714-4377-B894-6BE4C2D6E202}" type="slidenum">
              <a:rPr lang="en-US" smtClean="0"/>
              <a:pPr/>
              <a:t>30</a:t>
            </a:fld>
            <a:endParaRPr lang="en-US"/>
          </a:p>
        </p:txBody>
      </p:sp>
    </p:spTree>
    <p:extLst>
      <p:ext uri="{BB962C8B-B14F-4D97-AF65-F5344CB8AC3E}">
        <p14:creationId xmlns:p14="http://schemas.microsoft.com/office/powerpoint/2010/main" val="3110338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2C256-0AF1-E1C9-B1DF-AF811B7D76EF}"/>
              </a:ext>
            </a:extLst>
          </p:cNvPr>
          <p:cNvSpPr>
            <a:spLocks noGrp="1"/>
          </p:cNvSpPr>
          <p:nvPr>
            <p:ph type="ctrTitle"/>
          </p:nvPr>
        </p:nvSpPr>
        <p:spPr/>
        <p:txBody>
          <a:bodyPr/>
          <a:lstStyle/>
          <a:p>
            <a:r>
              <a:rPr lang="en-US" dirty="0">
                <a:latin typeface="Acumin Pro ExtraCondensed"/>
              </a:rPr>
              <a:t>Key Resources for Intercultural Learning</a:t>
            </a:r>
            <a:endParaRPr lang="en-US" dirty="0"/>
          </a:p>
        </p:txBody>
      </p:sp>
      <p:sp>
        <p:nvSpPr>
          <p:cNvPr id="5" name="Date Placeholder 4">
            <a:extLst>
              <a:ext uri="{FF2B5EF4-FFF2-40B4-BE49-F238E27FC236}">
                <a16:creationId xmlns:a16="http://schemas.microsoft.com/office/drawing/2014/main" id="{A60B7858-B344-DEBB-D5B1-EF06950EADD5}"/>
              </a:ext>
            </a:extLst>
          </p:cNvPr>
          <p:cNvSpPr>
            <a:spLocks noGrp="1"/>
          </p:cNvSpPr>
          <p:nvPr>
            <p:ph type="dt" sz="half" idx="2"/>
          </p:nvPr>
        </p:nvSpPr>
        <p:spPr/>
        <p:txBody>
          <a:bodyPr/>
          <a:lstStyle/>
          <a:p>
            <a:fld id="{E0C8DACD-4E35-4E4C-AC75-C3DE50F04E7E}" type="datetime1">
              <a:rPr lang="en-US" smtClean="0"/>
              <a:pPr/>
              <a:t>8/25/2023</a:t>
            </a:fld>
            <a:endParaRPr lang="en-US"/>
          </a:p>
        </p:txBody>
      </p:sp>
      <p:sp>
        <p:nvSpPr>
          <p:cNvPr id="6" name="Slide Number Placeholder 5">
            <a:extLst>
              <a:ext uri="{FF2B5EF4-FFF2-40B4-BE49-F238E27FC236}">
                <a16:creationId xmlns:a16="http://schemas.microsoft.com/office/drawing/2014/main" id="{2B060A6E-7FFA-D2EF-A86F-673E72C7D8FA}"/>
              </a:ext>
            </a:extLst>
          </p:cNvPr>
          <p:cNvSpPr>
            <a:spLocks noGrp="1"/>
          </p:cNvSpPr>
          <p:nvPr>
            <p:ph type="sldNum" sz="quarter" idx="4"/>
          </p:nvPr>
        </p:nvSpPr>
        <p:spPr/>
        <p:txBody>
          <a:bodyPr/>
          <a:lstStyle/>
          <a:p>
            <a:fld id="{8A7A6979-0714-4377-B894-6BE4C2D6E202}" type="slidenum">
              <a:rPr lang="en-US" smtClean="0"/>
              <a:pPr/>
              <a:t>31</a:t>
            </a:fld>
            <a:endParaRPr lang="en-US"/>
          </a:p>
        </p:txBody>
      </p:sp>
      <p:sp>
        <p:nvSpPr>
          <p:cNvPr id="9" name="TextBox 8">
            <a:extLst>
              <a:ext uri="{FF2B5EF4-FFF2-40B4-BE49-F238E27FC236}">
                <a16:creationId xmlns:a16="http://schemas.microsoft.com/office/drawing/2014/main" id="{386E74A7-C94C-66A0-1269-726234992EAD}"/>
              </a:ext>
            </a:extLst>
          </p:cNvPr>
          <p:cNvSpPr txBox="1"/>
          <p:nvPr/>
        </p:nvSpPr>
        <p:spPr>
          <a:xfrm>
            <a:off x="1043554" y="936010"/>
            <a:ext cx="5479551" cy="4985980"/>
          </a:xfrm>
          <a:prstGeom prst="rect">
            <a:avLst/>
          </a:prstGeom>
          <a:solidFill>
            <a:schemeClr val="bg2">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cs typeface="Arial"/>
                <a:hlinkClick r:id="rId3"/>
              </a:rPr>
              <a:t>Intercultural Learning Hub </a:t>
            </a:r>
            <a:endParaRPr lang="en-US" sz="2400" b="1" dirty="0">
              <a:cs typeface="Arial"/>
            </a:endParaRPr>
          </a:p>
          <a:p>
            <a:pPr algn="ctr"/>
            <a:r>
              <a:rPr lang="en-US" sz="2400" b="1" dirty="0">
                <a:cs typeface="Arial"/>
              </a:rPr>
              <a:t>(hubicl.org)</a:t>
            </a:r>
            <a:endParaRPr lang="en-US" dirty="0"/>
          </a:p>
          <a:p>
            <a:endParaRPr lang="en-US" sz="1000" dirty="0">
              <a:cs typeface="Arial"/>
            </a:endParaRPr>
          </a:p>
          <a:p>
            <a:pPr>
              <a:buChar char="•"/>
            </a:pPr>
            <a:r>
              <a:rPr lang="en-US" dirty="0">
                <a:cs typeface="Arial"/>
              </a:rPr>
              <a:t>Digital Toolbox​</a:t>
            </a:r>
            <a:endParaRPr lang="en-US" dirty="0"/>
          </a:p>
          <a:p>
            <a:pPr lvl="1">
              <a:buChar char="•"/>
            </a:pPr>
            <a:r>
              <a:rPr lang="en-US" sz="1400" dirty="0">
                <a:cs typeface="Arial"/>
              </a:rPr>
              <a:t> 800+ activities &amp; assessments</a:t>
            </a:r>
          </a:p>
          <a:p>
            <a:pPr lvl="1">
              <a:buChar char="•"/>
            </a:pPr>
            <a:r>
              <a:rPr lang="en-US" sz="1400" dirty="0">
                <a:cs typeface="Arial"/>
              </a:rPr>
              <a:t> searchable by outcomes on the AAC&amp;U IKC rubric​</a:t>
            </a:r>
          </a:p>
          <a:p>
            <a:pPr lvl="1">
              <a:buChar char="•"/>
            </a:pPr>
            <a:r>
              <a:rPr lang="en-US" sz="1400" dirty="0">
                <a:cs typeface="Arial"/>
              </a:rPr>
              <a:t> includes tags for emotional resilience, teamwork, diversity, etc.</a:t>
            </a:r>
          </a:p>
          <a:p>
            <a:pPr>
              <a:spcAft>
                <a:spcPts val="600"/>
              </a:spcAft>
              <a:buChar char="•"/>
            </a:pPr>
            <a:r>
              <a:rPr lang="en-US" dirty="0">
                <a:cs typeface="Arial"/>
              </a:rPr>
              <a:t>Professional Development Zone​</a:t>
            </a:r>
          </a:p>
          <a:p>
            <a:pPr>
              <a:spcAft>
                <a:spcPts val="600"/>
              </a:spcAft>
              <a:buChar char="•"/>
            </a:pPr>
            <a:r>
              <a:rPr lang="en-US" dirty="0">
                <a:cs typeface="Arial"/>
              </a:rPr>
              <a:t>Crowd sourced: register to review, build, etc.</a:t>
            </a:r>
          </a:p>
          <a:p>
            <a:pPr>
              <a:spcAft>
                <a:spcPts val="600"/>
              </a:spcAft>
              <a:buChar char="•"/>
            </a:pPr>
            <a:r>
              <a:rPr lang="en-US" dirty="0">
                <a:cs typeface="Arial"/>
              </a:rPr>
              <a:t>Curated collections</a:t>
            </a:r>
          </a:p>
          <a:p>
            <a:pPr>
              <a:spcAft>
                <a:spcPts val="600"/>
              </a:spcAft>
              <a:buChar char="•"/>
            </a:pPr>
            <a:endParaRPr lang="en-US" dirty="0">
              <a:cs typeface="Arial"/>
            </a:endParaRPr>
          </a:p>
          <a:p>
            <a:pPr>
              <a:buChar char="•"/>
            </a:pPr>
            <a:endParaRPr lang="en-US" dirty="0">
              <a:cs typeface="Arial"/>
            </a:endParaRPr>
          </a:p>
          <a:p>
            <a:pPr>
              <a:buChar char="•"/>
            </a:pPr>
            <a:endParaRPr lang="en-US" dirty="0">
              <a:cs typeface="Arial"/>
            </a:endParaRPr>
          </a:p>
          <a:p>
            <a:endParaRPr lang="en-US" dirty="0"/>
          </a:p>
          <a:p>
            <a:endParaRPr lang="en-US" dirty="0"/>
          </a:p>
          <a:p>
            <a:endParaRPr lang="en-US" dirty="0"/>
          </a:p>
          <a:p>
            <a:endParaRPr lang="en-US" dirty="0"/>
          </a:p>
        </p:txBody>
      </p:sp>
      <p:pic>
        <p:nvPicPr>
          <p:cNvPr id="7" name="Picture 6">
            <a:extLst>
              <a:ext uri="{FF2B5EF4-FFF2-40B4-BE49-F238E27FC236}">
                <a16:creationId xmlns:a16="http://schemas.microsoft.com/office/drawing/2014/main" id="{DCDAC3EC-2671-864A-FF6E-549D3F157942}"/>
              </a:ext>
            </a:extLst>
          </p:cNvPr>
          <p:cNvPicPr>
            <a:picLocks noChangeAspect="1"/>
          </p:cNvPicPr>
          <p:nvPr/>
        </p:nvPicPr>
        <p:blipFill>
          <a:blip r:embed="rId4"/>
          <a:stretch>
            <a:fillRect/>
          </a:stretch>
        </p:blipFill>
        <p:spPr>
          <a:xfrm>
            <a:off x="2766111" y="3769164"/>
            <a:ext cx="2034436" cy="1980697"/>
          </a:xfrm>
          <a:prstGeom prst="rect">
            <a:avLst/>
          </a:prstGeom>
        </p:spPr>
      </p:pic>
      <p:sp>
        <p:nvSpPr>
          <p:cNvPr id="14" name="TextBox 13">
            <a:extLst>
              <a:ext uri="{FF2B5EF4-FFF2-40B4-BE49-F238E27FC236}">
                <a16:creationId xmlns:a16="http://schemas.microsoft.com/office/drawing/2014/main" id="{F21F81E2-2E10-304A-AE4B-DE182E7EBA42}"/>
              </a:ext>
            </a:extLst>
          </p:cNvPr>
          <p:cNvSpPr txBox="1"/>
          <p:nvPr/>
        </p:nvSpPr>
        <p:spPr>
          <a:xfrm>
            <a:off x="7315200" y="1897191"/>
            <a:ext cx="3833246" cy="2954655"/>
          </a:xfrm>
          <a:prstGeom prst="rect">
            <a:avLst/>
          </a:prstGeom>
          <a:solidFill>
            <a:schemeClr val="accent3">
              <a:lumMod val="20000"/>
              <a:lumOff val="80000"/>
            </a:schemeClr>
          </a:solidFill>
        </p:spPr>
        <p:txBody>
          <a:bodyPr wrap="square" rtlCol="0">
            <a:spAutoFit/>
          </a:bodyPr>
          <a:lstStyle/>
          <a:p>
            <a:pPr algn="ctr"/>
            <a:r>
              <a:rPr lang="en-US" sz="2400" b="1" dirty="0">
                <a:hlinkClick r:id="rId5"/>
              </a:rPr>
              <a:t>ECU Intercultural Resources</a:t>
            </a:r>
            <a:endParaRPr lang="en-US" sz="2400" b="1"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7" name="Picture 16">
            <a:extLst>
              <a:ext uri="{FF2B5EF4-FFF2-40B4-BE49-F238E27FC236}">
                <a16:creationId xmlns:a16="http://schemas.microsoft.com/office/drawing/2014/main" id="{AF744416-BAF8-57A2-66EF-64DAE077CD56}"/>
              </a:ext>
            </a:extLst>
          </p:cNvPr>
          <p:cNvPicPr>
            <a:picLocks noChangeAspect="1"/>
          </p:cNvPicPr>
          <p:nvPr/>
        </p:nvPicPr>
        <p:blipFill>
          <a:blip r:embed="rId6"/>
          <a:stretch>
            <a:fillRect/>
          </a:stretch>
        </p:blipFill>
        <p:spPr>
          <a:xfrm>
            <a:off x="8245662" y="2659776"/>
            <a:ext cx="1719745" cy="1752564"/>
          </a:xfrm>
          <a:prstGeom prst="rect">
            <a:avLst/>
          </a:prstGeom>
        </p:spPr>
      </p:pic>
    </p:spTree>
    <p:extLst>
      <p:ext uri="{BB962C8B-B14F-4D97-AF65-F5344CB8AC3E}">
        <p14:creationId xmlns:p14="http://schemas.microsoft.com/office/powerpoint/2010/main" val="2568988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E23E7-7378-E7B9-3137-437C8380C17A}"/>
              </a:ext>
            </a:extLst>
          </p:cNvPr>
          <p:cNvSpPr>
            <a:spLocks noGrp="1"/>
          </p:cNvSpPr>
          <p:nvPr>
            <p:ph type="ctrTitle"/>
          </p:nvPr>
        </p:nvSpPr>
        <p:spPr/>
        <p:txBody>
          <a:bodyPr/>
          <a:lstStyle/>
          <a:p>
            <a:r>
              <a:rPr lang="en-US">
                <a:latin typeface="Acumin Pro ExtraCondensed"/>
              </a:rPr>
              <a:t>THANK YOU!</a:t>
            </a:r>
            <a:endParaRPr lang="en-US"/>
          </a:p>
        </p:txBody>
      </p:sp>
      <p:sp>
        <p:nvSpPr>
          <p:cNvPr id="3" name="Text Placeholder 2">
            <a:extLst>
              <a:ext uri="{FF2B5EF4-FFF2-40B4-BE49-F238E27FC236}">
                <a16:creationId xmlns:a16="http://schemas.microsoft.com/office/drawing/2014/main" id="{666D3868-7828-153B-0FAB-3D5AC73ED2E6}"/>
              </a:ext>
            </a:extLst>
          </p:cNvPr>
          <p:cNvSpPr>
            <a:spLocks noGrp="1"/>
          </p:cNvSpPr>
          <p:nvPr>
            <p:ph type="body" sz="quarter" idx="14"/>
          </p:nvPr>
        </p:nvSpPr>
        <p:spPr/>
        <p:txBody>
          <a:bodyPr vert="horz" lIns="0" tIns="0" rIns="0" bIns="0" rtlCol="0" anchor="t">
            <a:noAutofit/>
          </a:bodyPr>
          <a:lstStyle/>
          <a:p>
            <a:r>
              <a:rPr lang="en-US" sz="2000" dirty="0">
                <a:latin typeface="Acumin Pro"/>
              </a:rPr>
              <a:t>Let's connect!</a:t>
            </a:r>
          </a:p>
          <a:p>
            <a:r>
              <a:rPr lang="en-US" sz="2000" dirty="0">
                <a:latin typeface="Acumin Pro"/>
              </a:rPr>
              <a:t>Aletha Stahl </a:t>
            </a:r>
            <a:r>
              <a:rPr lang="en-US" sz="2000" dirty="0">
                <a:solidFill>
                  <a:schemeClr val="bg2"/>
                </a:solidFill>
                <a:latin typeface="Acumin Pro"/>
                <a:hlinkClick r:id="rId2">
                  <a:extLst>
                    <a:ext uri="{A12FA001-AC4F-418D-AE19-62706E023703}">
                      <ahyp:hlinkClr xmlns:ahyp="http://schemas.microsoft.com/office/drawing/2018/hyperlinkcolor" val="tx"/>
                    </a:ext>
                  </a:extLst>
                </a:hlinkClick>
              </a:rPr>
              <a:t>stahl23@purdue.edu</a:t>
            </a:r>
          </a:p>
          <a:p>
            <a:endParaRPr lang="en-US" sz="2000" dirty="0"/>
          </a:p>
        </p:txBody>
      </p:sp>
      <p:sp>
        <p:nvSpPr>
          <p:cNvPr id="4" name="Date Placeholder 3">
            <a:extLst>
              <a:ext uri="{FF2B5EF4-FFF2-40B4-BE49-F238E27FC236}">
                <a16:creationId xmlns:a16="http://schemas.microsoft.com/office/drawing/2014/main" id="{0FC691C8-F30F-401E-2776-F9E43F5BA825}"/>
              </a:ext>
            </a:extLst>
          </p:cNvPr>
          <p:cNvSpPr>
            <a:spLocks noGrp="1"/>
          </p:cNvSpPr>
          <p:nvPr>
            <p:ph type="dt" sz="half" idx="10"/>
          </p:nvPr>
        </p:nvSpPr>
        <p:spPr/>
        <p:txBody>
          <a:bodyPr/>
          <a:lstStyle/>
          <a:p>
            <a:fld id="{049DC8E1-D369-0F48-9062-BB068AFD07CE}" type="datetime1">
              <a:rPr lang="en-US" smtClean="0"/>
              <a:pPr/>
              <a:t>8/25/2023</a:t>
            </a:fld>
            <a:endParaRPr lang="en-US"/>
          </a:p>
        </p:txBody>
      </p:sp>
      <p:sp>
        <p:nvSpPr>
          <p:cNvPr id="5" name="Slide Number Placeholder 4">
            <a:extLst>
              <a:ext uri="{FF2B5EF4-FFF2-40B4-BE49-F238E27FC236}">
                <a16:creationId xmlns:a16="http://schemas.microsoft.com/office/drawing/2014/main" id="{7881EBDB-3F9F-948E-9EA1-D0C9B8DC83BA}"/>
              </a:ext>
            </a:extLst>
          </p:cNvPr>
          <p:cNvSpPr>
            <a:spLocks noGrp="1"/>
          </p:cNvSpPr>
          <p:nvPr>
            <p:ph type="sldNum" sz="quarter" idx="12"/>
          </p:nvPr>
        </p:nvSpPr>
        <p:spPr/>
        <p:txBody>
          <a:bodyPr/>
          <a:lstStyle/>
          <a:p>
            <a:fld id="{8A7A6979-0714-4377-B894-6BE4C2D6E202}" type="slidenum">
              <a:rPr lang="en-US" smtClean="0"/>
              <a:pPr/>
              <a:t>32</a:t>
            </a:fld>
            <a:endParaRPr lang="en-US"/>
          </a:p>
        </p:txBody>
      </p:sp>
    </p:spTree>
    <p:extLst>
      <p:ext uri="{BB962C8B-B14F-4D97-AF65-F5344CB8AC3E}">
        <p14:creationId xmlns:p14="http://schemas.microsoft.com/office/powerpoint/2010/main" val="2632709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3BD524-D5E9-51D4-FF3D-8B53CB65C4E3}"/>
              </a:ext>
            </a:extLst>
          </p:cNvPr>
          <p:cNvSpPr>
            <a:spLocks noGrp="1"/>
          </p:cNvSpPr>
          <p:nvPr>
            <p:ph type="dt" sz="half" idx="10"/>
          </p:nvPr>
        </p:nvSpPr>
        <p:spPr/>
        <p:txBody>
          <a:bodyPr/>
          <a:lstStyle/>
          <a:p>
            <a:fld id="{11E6B635-B44A-4419-9980-E8B601C9103E}" type="datetime1">
              <a:rPr lang="en-US" smtClean="0"/>
              <a:t>8/25/2023</a:t>
            </a:fld>
            <a:endParaRPr lang="en-US"/>
          </a:p>
        </p:txBody>
      </p:sp>
      <p:sp>
        <p:nvSpPr>
          <p:cNvPr id="3" name="Slide Number Placeholder 2">
            <a:extLst>
              <a:ext uri="{FF2B5EF4-FFF2-40B4-BE49-F238E27FC236}">
                <a16:creationId xmlns:a16="http://schemas.microsoft.com/office/drawing/2014/main" id="{1E3009C8-D535-E7FC-8CCF-66C60DA4F163}"/>
              </a:ext>
            </a:extLst>
          </p:cNvPr>
          <p:cNvSpPr>
            <a:spLocks noGrp="1"/>
          </p:cNvSpPr>
          <p:nvPr>
            <p:ph type="sldNum" sz="quarter" idx="12"/>
          </p:nvPr>
        </p:nvSpPr>
        <p:spPr/>
        <p:txBody>
          <a:bodyPr/>
          <a:lstStyle/>
          <a:p>
            <a:fld id="{E6500474-5069-4EA1-8F41-0761ED11FFE1}" type="slidenum">
              <a:rPr lang="en-US" smtClean="0"/>
              <a:t>4</a:t>
            </a:fld>
            <a:endParaRPr lang="en-US"/>
          </a:p>
        </p:txBody>
      </p:sp>
      <p:pic>
        <p:nvPicPr>
          <p:cNvPr id="4" name="Picture 3">
            <a:extLst>
              <a:ext uri="{FF2B5EF4-FFF2-40B4-BE49-F238E27FC236}">
                <a16:creationId xmlns:a16="http://schemas.microsoft.com/office/drawing/2014/main" id="{5033C82B-7E23-063A-FCAC-F824D589E920}"/>
              </a:ext>
            </a:extLst>
          </p:cNvPr>
          <p:cNvPicPr>
            <a:picLocks noChangeAspect="1"/>
          </p:cNvPicPr>
          <p:nvPr/>
        </p:nvPicPr>
        <p:blipFill>
          <a:blip r:embed="rId3"/>
          <a:stretch>
            <a:fillRect/>
          </a:stretch>
        </p:blipFill>
        <p:spPr>
          <a:xfrm>
            <a:off x="228544" y="11055"/>
            <a:ext cx="2977860" cy="3133904"/>
          </a:xfrm>
          <a:prstGeom prst="rect">
            <a:avLst/>
          </a:prstGeom>
        </p:spPr>
      </p:pic>
      <p:pic>
        <p:nvPicPr>
          <p:cNvPr id="5" name="Picture 4" descr="A group of people posing for a photo&#10;&#10;Description automatically generated">
            <a:extLst>
              <a:ext uri="{FF2B5EF4-FFF2-40B4-BE49-F238E27FC236}">
                <a16:creationId xmlns:a16="http://schemas.microsoft.com/office/drawing/2014/main" id="{DEF19781-F399-67C1-8D3A-F3ADE460B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7413" y="3101135"/>
            <a:ext cx="4026922" cy="3020192"/>
          </a:xfrm>
          <a:prstGeom prst="rect">
            <a:avLst/>
          </a:prstGeom>
        </p:spPr>
      </p:pic>
      <p:sp>
        <p:nvSpPr>
          <p:cNvPr id="7" name="TextBox 6">
            <a:extLst>
              <a:ext uri="{FF2B5EF4-FFF2-40B4-BE49-F238E27FC236}">
                <a16:creationId xmlns:a16="http://schemas.microsoft.com/office/drawing/2014/main" id="{11255DF7-67EA-210F-2E7D-23147E4F6AF0}"/>
              </a:ext>
            </a:extLst>
          </p:cNvPr>
          <p:cNvSpPr txBox="1"/>
          <p:nvPr/>
        </p:nvSpPr>
        <p:spPr>
          <a:xfrm>
            <a:off x="9527919" y="3918733"/>
            <a:ext cx="2537300" cy="2246769"/>
          </a:xfrm>
          <a:prstGeom prst="rect">
            <a:avLst/>
          </a:prstGeom>
          <a:noFill/>
        </p:spPr>
        <p:txBody>
          <a:bodyPr wrap="square">
            <a:spAutoFit/>
          </a:bodyPr>
          <a:lstStyle/>
          <a:p>
            <a:r>
              <a:rPr lang="en-US" sz="1400" b="1" dirty="0"/>
              <a:t>Earlham College, 1996-2018</a:t>
            </a:r>
          </a:p>
          <a:p>
            <a:pPr marL="285750" indent="-285750">
              <a:buFont typeface="Arial" panose="020B0604020202020204" pitchFamily="34" charset="0"/>
              <a:buChar char="•"/>
            </a:pPr>
            <a:r>
              <a:rPr lang="en-US" sz="1400" dirty="0"/>
              <a:t>French and Francophone Studies: Professor, 2010-18; Associate, 2003-10; Assistant, 1997-2003; Visiting Assistant, 1996-97</a:t>
            </a:r>
          </a:p>
          <a:p>
            <a:pPr marL="285750" indent="-285750">
              <a:buFont typeface="Arial" panose="020B0604020202020204" pitchFamily="34" charset="0"/>
              <a:buChar char="•"/>
            </a:pPr>
            <a:r>
              <a:rPr lang="en-US" sz="1400" dirty="0"/>
              <a:t>Co-Director, Center for Social Justice, 2017-18</a:t>
            </a:r>
          </a:p>
          <a:p>
            <a:pPr marL="285750" indent="-285750">
              <a:buFont typeface="Arial" panose="020B0604020202020204" pitchFamily="34" charset="0"/>
              <a:buChar char="•"/>
            </a:pPr>
            <a:r>
              <a:rPr lang="en-US" sz="1400" dirty="0"/>
              <a:t>Teaching and Learning Consultant, 2012-14</a:t>
            </a:r>
          </a:p>
        </p:txBody>
      </p:sp>
      <p:pic>
        <p:nvPicPr>
          <p:cNvPr id="8" name="Picture 2" descr="No photo description available.">
            <a:extLst>
              <a:ext uri="{FF2B5EF4-FFF2-40B4-BE49-F238E27FC236}">
                <a16:creationId xmlns:a16="http://schemas.microsoft.com/office/drawing/2014/main" id="{320BF81C-A5E3-BA54-E566-E94EC5CE548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095" r="1610"/>
          <a:stretch/>
        </p:blipFill>
        <p:spPr bwMode="auto">
          <a:xfrm>
            <a:off x="0" y="4692508"/>
            <a:ext cx="5125983" cy="204187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4D8E68E-4C50-605C-2B9A-3BFEA261F7D0}"/>
              </a:ext>
            </a:extLst>
          </p:cNvPr>
          <p:cNvSpPr txBox="1"/>
          <p:nvPr/>
        </p:nvSpPr>
        <p:spPr>
          <a:xfrm>
            <a:off x="0" y="3239299"/>
            <a:ext cx="5125983" cy="1384995"/>
          </a:xfrm>
          <a:prstGeom prst="rect">
            <a:avLst/>
          </a:prstGeom>
          <a:noFill/>
        </p:spPr>
        <p:txBody>
          <a:bodyPr wrap="square">
            <a:spAutoFit/>
          </a:bodyPr>
          <a:lstStyle/>
          <a:p>
            <a:r>
              <a:rPr lang="en-US" sz="1400" b="1" dirty="0"/>
              <a:t>Purdue University, 2018-present</a:t>
            </a:r>
          </a:p>
          <a:p>
            <a:pPr marL="285750" indent="-285750">
              <a:buFont typeface="Arial" panose="020B0604020202020204" pitchFamily="34" charset="0"/>
              <a:buChar char="•"/>
            </a:pPr>
            <a:r>
              <a:rPr lang="en-US" sz="1400" dirty="0"/>
              <a:t>Senior Intercultural Learning Specialist, CILMAR (Center for Intercultural Learning, Mentorship, Assessment and Research) </a:t>
            </a:r>
            <a:endParaRPr lang="en-US" sz="1400" b="1" dirty="0"/>
          </a:p>
          <a:p>
            <a:pPr marL="285750" indent="-285750">
              <a:buFont typeface="Arial" panose="020B0604020202020204" pitchFamily="34" charset="0"/>
              <a:buChar char="•"/>
            </a:pPr>
            <a:r>
              <a:rPr lang="en-US" sz="1400" dirty="0"/>
              <a:t>Conduct curricular needs assessment and design interventions, manage and facilitate faculty and staff PD programs, mentor, develop and edit curricula and assessments, consult.</a:t>
            </a:r>
          </a:p>
        </p:txBody>
      </p:sp>
      <p:pic>
        <p:nvPicPr>
          <p:cNvPr id="11" name="Picture 2">
            <a:extLst>
              <a:ext uri="{FF2B5EF4-FFF2-40B4-BE49-F238E27FC236}">
                <a16:creationId xmlns:a16="http://schemas.microsoft.com/office/drawing/2014/main" id="{56CDF43A-DB41-4B35-D47C-3B03E88875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191730"/>
            <a:ext cx="2216729" cy="2216729"/>
          </a:xfrm>
          <a:prstGeom prst="rect">
            <a:avLst/>
          </a:prstGeom>
          <a:noFill/>
          <a:extLst>
            <a:ext uri="{909E8E84-426E-40DD-AFC4-6F175D3DCCD1}">
              <a14:hiddenFill xmlns:a14="http://schemas.microsoft.com/office/drawing/2010/main">
                <a:solidFill>
                  <a:srgbClr val="FFFFFF"/>
                </a:solidFill>
              </a14:hiddenFill>
            </a:ext>
          </a:extLst>
        </p:spPr>
      </p:pic>
      <p:pic>
        <p:nvPicPr>
          <p:cNvPr id="13" name="Content Placeholder 5">
            <a:extLst>
              <a:ext uri="{FF2B5EF4-FFF2-40B4-BE49-F238E27FC236}">
                <a16:creationId xmlns:a16="http://schemas.microsoft.com/office/drawing/2014/main" id="{0B4FEA74-6EDF-F3B8-9616-A7E7AF1EACDB}"/>
              </a:ext>
            </a:extLst>
          </p:cNvPr>
          <p:cNvPicPr>
            <a:picLocks noGrp="1" noChangeAspect="1"/>
          </p:cNvPicPr>
          <p:nvPr/>
        </p:nvPicPr>
        <p:blipFill>
          <a:blip r:embed="rId7"/>
          <a:srcRect l="3040" r="3040"/>
          <a:stretch>
            <a:fillRect/>
          </a:stretch>
        </p:blipFill>
        <p:spPr>
          <a:xfrm>
            <a:off x="8528091" y="0"/>
            <a:ext cx="3349621" cy="2408459"/>
          </a:xfrm>
          <a:prstGeom prst="rect">
            <a:avLst/>
          </a:prstGeom>
        </p:spPr>
      </p:pic>
      <p:sp>
        <p:nvSpPr>
          <p:cNvPr id="15" name="TextBox 14">
            <a:extLst>
              <a:ext uri="{FF2B5EF4-FFF2-40B4-BE49-F238E27FC236}">
                <a16:creationId xmlns:a16="http://schemas.microsoft.com/office/drawing/2014/main" id="{225212AE-49EB-ED54-D4DC-E0DBEE305440}"/>
              </a:ext>
            </a:extLst>
          </p:cNvPr>
          <p:cNvSpPr txBox="1"/>
          <p:nvPr/>
        </p:nvSpPr>
        <p:spPr>
          <a:xfrm>
            <a:off x="8518729" y="2512084"/>
            <a:ext cx="4291280" cy="276999"/>
          </a:xfrm>
          <a:prstGeom prst="rect">
            <a:avLst/>
          </a:prstGeom>
          <a:noFill/>
        </p:spPr>
        <p:txBody>
          <a:bodyPr wrap="square">
            <a:spAutoFit/>
          </a:bodyPr>
          <a:lstStyle/>
          <a:p>
            <a:r>
              <a:rPr lang="en-US" sz="1200" dirty="0" err="1"/>
              <a:t>Eltis</a:t>
            </a:r>
            <a:r>
              <a:rPr lang="en-US" sz="1200" dirty="0"/>
              <a:t> et al (2015). </a:t>
            </a:r>
            <a:r>
              <a:rPr lang="en-US" sz="1200" i="1" dirty="0"/>
              <a:t>Atlas of the Transatlantic</a:t>
            </a:r>
            <a:r>
              <a:rPr lang="en-US" sz="1200" i="1" baseline="0" dirty="0"/>
              <a:t> Slave Trade.</a:t>
            </a:r>
            <a:endParaRPr lang="en-US" sz="1200" i="1" dirty="0"/>
          </a:p>
        </p:txBody>
      </p:sp>
      <p:sp>
        <p:nvSpPr>
          <p:cNvPr id="16" name="TextBox 15">
            <a:extLst>
              <a:ext uri="{FF2B5EF4-FFF2-40B4-BE49-F238E27FC236}">
                <a16:creationId xmlns:a16="http://schemas.microsoft.com/office/drawing/2014/main" id="{5183E410-4E4C-91A2-C835-FAFD5824D366}"/>
              </a:ext>
            </a:extLst>
          </p:cNvPr>
          <p:cNvSpPr txBox="1"/>
          <p:nvPr/>
        </p:nvSpPr>
        <p:spPr>
          <a:xfrm>
            <a:off x="3478075" y="480954"/>
            <a:ext cx="4163412" cy="1446550"/>
          </a:xfrm>
          <a:prstGeom prst="rect">
            <a:avLst/>
          </a:prstGeom>
          <a:noFill/>
        </p:spPr>
        <p:txBody>
          <a:bodyPr wrap="square" rtlCol="0">
            <a:spAutoFit/>
          </a:bodyPr>
          <a:lstStyle/>
          <a:p>
            <a:r>
              <a:rPr lang="en-US" sz="4400" b="1" dirty="0"/>
              <a:t>Lenses</a:t>
            </a:r>
          </a:p>
          <a:p>
            <a:r>
              <a:rPr lang="en-US" sz="4400" b="1" dirty="0"/>
              <a:t>Distillation</a:t>
            </a:r>
          </a:p>
        </p:txBody>
      </p:sp>
    </p:spTree>
    <p:extLst>
      <p:ext uri="{BB962C8B-B14F-4D97-AF65-F5344CB8AC3E}">
        <p14:creationId xmlns:p14="http://schemas.microsoft.com/office/powerpoint/2010/main" val="2482932228"/>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endParaRPr lang="en-US" dirty="0">
              <a:solidFill>
                <a:schemeClr val="bg2"/>
              </a:solidFill>
            </a:endParaRPr>
          </a:p>
        </p:txBody>
      </p:sp>
      <p:sp>
        <p:nvSpPr>
          <p:cNvPr id="3" name="Subtitle">
            <a:extLst>
              <a:ext uri="{FF2B5EF4-FFF2-40B4-BE49-F238E27FC236}">
                <a16:creationId xmlns:a16="http://schemas.microsoft.com/office/drawing/2014/main" id="{9A551606-6DE1-BD45-B8A4-1DCA2AC5D6EC}"/>
              </a:ext>
            </a:extLst>
          </p:cNvPr>
          <p:cNvSpPr>
            <a:spLocks noGrp="1"/>
          </p:cNvSpPr>
          <p:nvPr>
            <p:ph type="subTitle" idx="1"/>
          </p:nvPr>
        </p:nvSpPr>
        <p:spPr>
          <a:xfrm>
            <a:off x="1797977" y="2347543"/>
            <a:ext cx="9010436" cy="1231106"/>
          </a:xfrm>
        </p:spPr>
        <p:txBody>
          <a:bodyPr/>
          <a:lstStyle/>
          <a:p>
            <a:r>
              <a:rPr lang="en-US" sz="4000" dirty="0">
                <a:solidFill>
                  <a:schemeClr val="accent3">
                    <a:lumMod val="75000"/>
                  </a:schemeClr>
                </a:solidFill>
              </a:rPr>
              <a:t>What shapes your reasons for being here today?</a:t>
            </a:r>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E0C8DACD-4E35-4E4C-AC75-C3DE50F04E7E}" type="datetime1">
              <a:rPr lang="en-US" smtClean="0"/>
              <a:pPr/>
              <a:t>8/25/2023</a:t>
            </a:fld>
            <a:endParaRPr lang="en-US"/>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5</a:t>
            </a:fld>
            <a:endParaRPr lang="en-US"/>
          </a:p>
        </p:txBody>
      </p:sp>
    </p:spTree>
    <p:extLst>
      <p:ext uri="{BB962C8B-B14F-4D97-AF65-F5344CB8AC3E}">
        <p14:creationId xmlns:p14="http://schemas.microsoft.com/office/powerpoint/2010/main" val="1007443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4C4DF-C3CE-9F3F-6CDC-E57758D1D21D}"/>
              </a:ext>
            </a:extLst>
          </p:cNvPr>
          <p:cNvSpPr>
            <a:spLocks noGrp="1"/>
          </p:cNvSpPr>
          <p:nvPr>
            <p:ph type="ctrTitle"/>
          </p:nvPr>
        </p:nvSpPr>
        <p:spPr>
          <a:xfrm>
            <a:off x="1935351" y="1557666"/>
            <a:ext cx="7742905" cy="1329595"/>
          </a:xfrm>
        </p:spPr>
        <p:txBody>
          <a:bodyPr/>
          <a:lstStyle/>
          <a:p>
            <a:r>
              <a:rPr lang="en-US" sz="4800" dirty="0"/>
              <a:t>What Is Intercultural Learning?</a:t>
            </a:r>
          </a:p>
        </p:txBody>
      </p:sp>
      <p:sp>
        <p:nvSpPr>
          <p:cNvPr id="3" name="Text Placeholder 2">
            <a:extLst>
              <a:ext uri="{FF2B5EF4-FFF2-40B4-BE49-F238E27FC236}">
                <a16:creationId xmlns:a16="http://schemas.microsoft.com/office/drawing/2014/main" id="{3E08ADAD-ACEF-B6A5-EAF7-A4FD573A2FE5}"/>
              </a:ext>
            </a:extLst>
          </p:cNvPr>
          <p:cNvSpPr>
            <a:spLocks noGrp="1"/>
          </p:cNvSpPr>
          <p:nvPr>
            <p:ph type="body" sz="quarter" idx="14"/>
          </p:nvPr>
        </p:nvSpPr>
        <p:spPr>
          <a:xfrm>
            <a:off x="1935351" y="3194938"/>
            <a:ext cx="7615941" cy="1024867"/>
          </a:xfrm>
        </p:spPr>
        <p:txBody>
          <a:bodyPr/>
          <a:lstStyle/>
          <a:p>
            <a:r>
              <a:rPr lang="en-US" sz="4000" dirty="0"/>
              <a:t>Definitions, Models, Frameworks</a:t>
            </a:r>
          </a:p>
        </p:txBody>
      </p:sp>
      <p:sp>
        <p:nvSpPr>
          <p:cNvPr id="4" name="Date Placeholder 3">
            <a:extLst>
              <a:ext uri="{FF2B5EF4-FFF2-40B4-BE49-F238E27FC236}">
                <a16:creationId xmlns:a16="http://schemas.microsoft.com/office/drawing/2014/main" id="{564E1F47-FCCE-4B52-9846-97F604B35CFC}"/>
              </a:ext>
            </a:extLst>
          </p:cNvPr>
          <p:cNvSpPr>
            <a:spLocks noGrp="1"/>
          </p:cNvSpPr>
          <p:nvPr>
            <p:ph type="dt" sz="half" idx="10"/>
          </p:nvPr>
        </p:nvSpPr>
        <p:spPr/>
        <p:txBody>
          <a:bodyPr/>
          <a:lstStyle/>
          <a:p>
            <a:fld id="{049DC8E1-D369-0F48-9062-BB068AFD07CE}" type="datetime1">
              <a:rPr lang="en-US" smtClean="0"/>
              <a:pPr/>
              <a:t>8/25/2023</a:t>
            </a:fld>
            <a:endParaRPr lang="en-US"/>
          </a:p>
        </p:txBody>
      </p:sp>
      <p:sp>
        <p:nvSpPr>
          <p:cNvPr id="5" name="Slide Number Placeholder 4">
            <a:extLst>
              <a:ext uri="{FF2B5EF4-FFF2-40B4-BE49-F238E27FC236}">
                <a16:creationId xmlns:a16="http://schemas.microsoft.com/office/drawing/2014/main" id="{1A2FA366-9E0B-F605-F717-E077D77D51DC}"/>
              </a:ext>
            </a:extLst>
          </p:cNvPr>
          <p:cNvSpPr>
            <a:spLocks noGrp="1"/>
          </p:cNvSpPr>
          <p:nvPr>
            <p:ph type="sldNum" sz="quarter" idx="12"/>
          </p:nvPr>
        </p:nvSpPr>
        <p:spPr/>
        <p:txBody>
          <a:bodyPr/>
          <a:lstStyle/>
          <a:p>
            <a:fld id="{8A7A6979-0714-4377-B894-6BE4C2D6E202}" type="slidenum">
              <a:rPr lang="en-US" smtClean="0"/>
              <a:pPr/>
              <a:t>6</a:t>
            </a:fld>
            <a:endParaRPr lang="en-US"/>
          </a:p>
        </p:txBody>
      </p:sp>
    </p:spTree>
    <p:extLst>
      <p:ext uri="{BB962C8B-B14F-4D97-AF65-F5344CB8AC3E}">
        <p14:creationId xmlns:p14="http://schemas.microsoft.com/office/powerpoint/2010/main" val="2360386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actfl 5 cs">
            <a:extLst>
              <a:ext uri="{FF2B5EF4-FFF2-40B4-BE49-F238E27FC236}">
                <a16:creationId xmlns:a16="http://schemas.microsoft.com/office/drawing/2014/main" id="{AEFB5AC0-7840-4EEA-A67D-919603D03E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666" y="1054350"/>
            <a:ext cx="2686619" cy="26866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byram intercultural competence">
            <a:extLst>
              <a:ext uri="{FF2B5EF4-FFF2-40B4-BE49-F238E27FC236}">
                <a16:creationId xmlns:a16="http://schemas.microsoft.com/office/drawing/2014/main" id="{CB899FA3-3248-429C-8585-E6FE5A94CB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5615" y="990190"/>
            <a:ext cx="2290592" cy="33373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deardorff intercultural competence model">
            <a:extLst>
              <a:ext uri="{FF2B5EF4-FFF2-40B4-BE49-F238E27FC236}">
                <a16:creationId xmlns:a16="http://schemas.microsoft.com/office/drawing/2014/main" id="{B85197D0-E99C-4453-91B9-06EB71952D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7789" y="975261"/>
            <a:ext cx="2981231" cy="28895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1AB12DD3-D3D5-4432-AC6E-4FEEDD3E7822}"/>
              </a:ext>
            </a:extLst>
          </p:cNvPr>
          <p:cNvPicPr>
            <a:picLocks noChangeAspect="1"/>
          </p:cNvPicPr>
          <p:nvPr/>
        </p:nvPicPr>
        <p:blipFill>
          <a:blip r:embed="rId6"/>
          <a:stretch>
            <a:fillRect/>
          </a:stretch>
        </p:blipFill>
        <p:spPr>
          <a:xfrm>
            <a:off x="9026407" y="4555283"/>
            <a:ext cx="2209800" cy="1276350"/>
          </a:xfrm>
          <a:prstGeom prst="rect">
            <a:avLst/>
          </a:prstGeom>
        </p:spPr>
      </p:pic>
      <p:sp>
        <p:nvSpPr>
          <p:cNvPr id="2" name="Rectangle 1">
            <a:extLst>
              <a:ext uri="{FF2B5EF4-FFF2-40B4-BE49-F238E27FC236}">
                <a16:creationId xmlns:a16="http://schemas.microsoft.com/office/drawing/2014/main" id="{A6A2520A-5187-4B57-8092-9CDDD38C3C0D}"/>
              </a:ext>
            </a:extLst>
          </p:cNvPr>
          <p:cNvSpPr/>
          <p:nvPr/>
        </p:nvSpPr>
        <p:spPr>
          <a:xfrm>
            <a:off x="4530903" y="3853846"/>
            <a:ext cx="3634631" cy="523220"/>
          </a:xfrm>
          <a:prstGeom prst="rect">
            <a:avLst/>
          </a:prstGeom>
          <a:solidFill>
            <a:schemeClr val="accent3">
              <a:lumMod val="60000"/>
              <a:lumOff val="4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ea typeface="+mn-ea"/>
                <a:cs typeface="+mn-cs"/>
              </a:rPr>
              <a:t>Process Model of Intercultural Competence,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ea typeface="+mn-ea"/>
                <a:cs typeface="+mn-cs"/>
              </a:rPr>
              <a:t>(Deardorff, 2006)</a:t>
            </a:r>
          </a:p>
        </p:txBody>
      </p:sp>
      <p:sp>
        <p:nvSpPr>
          <p:cNvPr id="13" name="Rectangle 12">
            <a:extLst>
              <a:ext uri="{FF2B5EF4-FFF2-40B4-BE49-F238E27FC236}">
                <a16:creationId xmlns:a16="http://schemas.microsoft.com/office/drawing/2014/main" id="{7CEC526F-A908-4FF0-8469-E0ADAA916DF7}"/>
              </a:ext>
            </a:extLst>
          </p:cNvPr>
          <p:cNvSpPr/>
          <p:nvPr/>
        </p:nvSpPr>
        <p:spPr>
          <a:xfrm>
            <a:off x="1074792" y="4130837"/>
            <a:ext cx="2785834" cy="523220"/>
          </a:xfrm>
          <a:prstGeom prst="rect">
            <a:avLst/>
          </a:prstGeom>
          <a:solidFill>
            <a:schemeClr val="accent3">
              <a:lumMod val="60000"/>
              <a:lumOff val="4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ea typeface="+mn-ea"/>
                <a:cs typeface="+mn-cs"/>
              </a:rPr>
              <a:t>Intercultural Praxis Model,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ea typeface="+mn-ea"/>
                <a:cs typeface="+mn-cs"/>
              </a:rPr>
              <a:t>(Sorrells, 2021)</a:t>
            </a:r>
          </a:p>
        </p:txBody>
      </p:sp>
      <p:sp>
        <p:nvSpPr>
          <p:cNvPr id="3" name="Rectangle 2">
            <a:extLst>
              <a:ext uri="{FF2B5EF4-FFF2-40B4-BE49-F238E27FC236}">
                <a16:creationId xmlns:a16="http://schemas.microsoft.com/office/drawing/2014/main" id="{EC39A467-A56C-4AF0-B9AA-B4C25A5AB2D5}"/>
              </a:ext>
            </a:extLst>
          </p:cNvPr>
          <p:cNvSpPr/>
          <p:nvPr/>
        </p:nvSpPr>
        <p:spPr>
          <a:xfrm>
            <a:off x="10744093" y="3100367"/>
            <a:ext cx="1414170" cy="523220"/>
          </a:xfrm>
          <a:prstGeom prst="rect">
            <a:avLst/>
          </a:prstGeom>
          <a:solidFill>
            <a:schemeClr val="accent3">
              <a:lumMod val="60000"/>
              <a:lumOff val="40000"/>
            </a:schemeClr>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rPr>
              <a:t>Five “</a:t>
            </a:r>
            <a:r>
              <a:rPr kumimoji="0" lang="en-US" sz="1400" b="1" i="0" u="none" strike="noStrike" kern="0" cap="none" spc="0" normalizeH="0" baseline="0" noProof="0" err="1">
                <a:ln>
                  <a:noFill/>
                </a:ln>
                <a:solidFill>
                  <a:prstClr val="black"/>
                </a:solidFill>
                <a:effectLst/>
                <a:uLnTx/>
                <a:uFillTx/>
              </a:rPr>
              <a:t>Savoirs</a:t>
            </a:r>
            <a:r>
              <a:rPr kumimoji="0" lang="en-US" sz="1400" b="1" i="0" u="none" strike="noStrike" kern="0" cap="none" spc="0" normalizeH="0" baseline="0" noProof="0">
                <a:ln>
                  <a:noFill/>
                </a:ln>
                <a:solidFill>
                  <a:prstClr val="black"/>
                </a:solidFill>
                <a:effectLst/>
                <a:uLnTx/>
                <a:uFillTx/>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solidFill>
                <a:effectLst/>
                <a:uLnTx/>
                <a:uFillTx/>
              </a:rPr>
              <a:t>(Byram, 1997)</a:t>
            </a:r>
          </a:p>
        </p:txBody>
      </p:sp>
      <p:sp>
        <p:nvSpPr>
          <p:cNvPr id="6" name="Title 5">
            <a:extLst>
              <a:ext uri="{FF2B5EF4-FFF2-40B4-BE49-F238E27FC236}">
                <a16:creationId xmlns:a16="http://schemas.microsoft.com/office/drawing/2014/main" id="{67E277BB-C973-F731-ED1E-894586C76509}"/>
              </a:ext>
            </a:extLst>
          </p:cNvPr>
          <p:cNvSpPr>
            <a:spLocks noGrp="1"/>
          </p:cNvSpPr>
          <p:nvPr>
            <p:ph type="ctrTitle"/>
          </p:nvPr>
        </p:nvSpPr>
        <p:spPr>
          <a:xfrm>
            <a:off x="1043554" y="442674"/>
            <a:ext cx="9234309" cy="498598"/>
          </a:xfrm>
        </p:spPr>
        <p:txBody>
          <a:bodyPr/>
          <a:lstStyle/>
          <a:p>
            <a:r>
              <a:rPr lang="en-US" dirty="0"/>
              <a:t>Frameworks and Models</a:t>
            </a:r>
            <a:endParaRPr lang="en-US" dirty="0">
              <a:solidFill>
                <a:schemeClr val="bg2"/>
              </a:solidFill>
            </a:endParaRPr>
          </a:p>
        </p:txBody>
      </p:sp>
      <p:sp>
        <p:nvSpPr>
          <p:cNvPr id="15" name="Rectangle 14">
            <a:extLst>
              <a:ext uri="{FF2B5EF4-FFF2-40B4-BE49-F238E27FC236}">
                <a16:creationId xmlns:a16="http://schemas.microsoft.com/office/drawing/2014/main" id="{C7895674-064D-BC0E-046D-2046EFE89297}"/>
              </a:ext>
            </a:extLst>
          </p:cNvPr>
          <p:cNvSpPr/>
          <p:nvPr/>
        </p:nvSpPr>
        <p:spPr>
          <a:xfrm>
            <a:off x="8793691" y="5946265"/>
            <a:ext cx="2675231" cy="523220"/>
          </a:xfrm>
          <a:prstGeom prst="rect">
            <a:avLst/>
          </a:prstGeom>
          <a:solidFill>
            <a:schemeClr val="accent3">
              <a:lumMod val="60000"/>
              <a:lumOff val="4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ea typeface="Ebrima" panose="02000000000000000000" pitchFamily="2" charset="0"/>
                <a:cs typeface="Ebrima" panose="02000000000000000000" pitchFamily="2" charset="0"/>
              </a:rPr>
              <a:t>Intercultural Knowledge and Competence VALUE Rubric</a:t>
            </a:r>
            <a:endParaRPr kumimoji="0" lang="en-US" sz="1400" b="0" i="0" u="none" strike="noStrike" kern="0" cap="none" spc="0" normalizeH="0" baseline="0" noProof="0">
              <a:ln>
                <a:noFill/>
              </a:ln>
              <a:solidFill>
                <a:prstClr val="black"/>
              </a:solidFill>
              <a:effectLst/>
              <a:uLnTx/>
              <a:uFillTx/>
              <a:ea typeface="Ebrima" panose="02000000000000000000" pitchFamily="2" charset="0"/>
              <a:cs typeface="Ebrima" panose="02000000000000000000" pitchFamily="2" charset="0"/>
            </a:endParaRPr>
          </a:p>
        </p:txBody>
      </p:sp>
      <p:sp>
        <p:nvSpPr>
          <p:cNvPr id="16" name="Rectangle 15">
            <a:extLst>
              <a:ext uri="{FF2B5EF4-FFF2-40B4-BE49-F238E27FC236}">
                <a16:creationId xmlns:a16="http://schemas.microsoft.com/office/drawing/2014/main" id="{EEC19783-0279-039F-0B0C-D45E3B32E830}"/>
              </a:ext>
            </a:extLst>
          </p:cNvPr>
          <p:cNvSpPr/>
          <p:nvPr/>
        </p:nvSpPr>
        <p:spPr>
          <a:xfrm>
            <a:off x="3445195" y="1367379"/>
            <a:ext cx="1262385" cy="523220"/>
          </a:xfrm>
          <a:prstGeom prst="rect">
            <a:avLst/>
          </a:prstGeom>
          <a:solidFill>
            <a:schemeClr val="accent3">
              <a:lumMod val="60000"/>
              <a:lumOff val="4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ea typeface="+mn-ea"/>
                <a:cs typeface="+mn-cs"/>
              </a:rPr>
              <a:t>ACTFL,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ea typeface="+mn-ea"/>
                <a:cs typeface="+mn-cs"/>
              </a:rPr>
              <a:t> 5Cs</a:t>
            </a:r>
          </a:p>
        </p:txBody>
      </p:sp>
      <p:sp>
        <p:nvSpPr>
          <p:cNvPr id="5" name="TextBox 4">
            <a:extLst>
              <a:ext uri="{FF2B5EF4-FFF2-40B4-BE49-F238E27FC236}">
                <a16:creationId xmlns:a16="http://schemas.microsoft.com/office/drawing/2014/main" id="{EC924907-208E-E326-81B9-002E9D369C01}"/>
              </a:ext>
            </a:extLst>
          </p:cNvPr>
          <p:cNvSpPr txBox="1"/>
          <p:nvPr/>
        </p:nvSpPr>
        <p:spPr>
          <a:xfrm>
            <a:off x="3048856" y="3200736"/>
            <a:ext cx="6097712" cy="461665"/>
          </a:xfrm>
          <a:prstGeom prst="rect">
            <a:avLst/>
          </a:prstGeom>
          <a:noFill/>
        </p:spPr>
        <p:txBody>
          <a:bodyPr wrap="square">
            <a:spAutoFit/>
          </a:bodyPr>
          <a:lstStyle/>
          <a:p>
            <a:r>
              <a:rPr kumimoji="0" lang="en-US" sz="2400" b="0" i="0" u="none" strike="noStrike" kern="1200" cap="none" spc="0" normalizeH="0" baseline="0" noProof="0" dirty="0">
                <a:ln>
                  <a:noFill/>
                </a:ln>
                <a:solidFill>
                  <a:srgbClr val="000000"/>
                </a:solidFill>
                <a:effectLst/>
                <a:uLnTx/>
                <a:uFillTx/>
                <a:latin typeface="Acumin Pro"/>
                <a:ea typeface="+mn-ea"/>
                <a:cs typeface="Arial"/>
              </a:rPr>
              <a:t> </a:t>
            </a:r>
            <a:endParaRPr lang="en-US" dirty="0"/>
          </a:p>
        </p:txBody>
      </p:sp>
      <p:pic>
        <p:nvPicPr>
          <p:cNvPr id="14" name="Picture 13">
            <a:extLst>
              <a:ext uri="{FF2B5EF4-FFF2-40B4-BE49-F238E27FC236}">
                <a16:creationId xmlns:a16="http://schemas.microsoft.com/office/drawing/2014/main" id="{158501D3-9B84-62B0-2C32-3D39DC30AC2A}"/>
              </a:ext>
            </a:extLst>
          </p:cNvPr>
          <p:cNvPicPr>
            <a:picLocks noChangeAspect="1"/>
          </p:cNvPicPr>
          <p:nvPr/>
        </p:nvPicPr>
        <p:blipFill>
          <a:blip r:embed="rId7"/>
          <a:stretch>
            <a:fillRect/>
          </a:stretch>
        </p:blipFill>
        <p:spPr>
          <a:xfrm>
            <a:off x="723078" y="4657436"/>
            <a:ext cx="4234251" cy="2082907"/>
          </a:xfrm>
          <a:prstGeom prst="rect">
            <a:avLst/>
          </a:prstGeom>
        </p:spPr>
      </p:pic>
      <p:pic>
        <p:nvPicPr>
          <p:cNvPr id="17" name="Picture 16">
            <a:extLst>
              <a:ext uri="{FF2B5EF4-FFF2-40B4-BE49-F238E27FC236}">
                <a16:creationId xmlns:a16="http://schemas.microsoft.com/office/drawing/2014/main" id="{76AA0D19-5BAC-260F-10AB-8E866B2A60E5}"/>
              </a:ext>
            </a:extLst>
          </p:cNvPr>
          <p:cNvPicPr>
            <a:picLocks noChangeAspect="1"/>
          </p:cNvPicPr>
          <p:nvPr/>
        </p:nvPicPr>
        <p:blipFill>
          <a:blip r:embed="rId8"/>
          <a:stretch>
            <a:fillRect/>
          </a:stretch>
        </p:blipFill>
        <p:spPr>
          <a:xfrm>
            <a:off x="4877789" y="4445313"/>
            <a:ext cx="3112131" cy="2298409"/>
          </a:xfrm>
          <a:prstGeom prst="rect">
            <a:avLst/>
          </a:prstGeom>
        </p:spPr>
      </p:pic>
    </p:spTree>
    <p:extLst>
      <p:ext uri="{BB962C8B-B14F-4D97-AF65-F5344CB8AC3E}">
        <p14:creationId xmlns:p14="http://schemas.microsoft.com/office/powerpoint/2010/main" val="4106377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043554" y="442674"/>
            <a:ext cx="9234309" cy="498598"/>
          </a:xfrm>
        </p:spPr>
        <p:txBody>
          <a:bodyPr/>
          <a:lstStyle/>
          <a:p>
            <a:r>
              <a:rPr lang="en-US" dirty="0">
                <a:latin typeface="Acumin Pro ExtraCondensed"/>
              </a:rPr>
              <a:t>Intercultural Competence or ???</a:t>
            </a:r>
            <a:endParaRPr lang="en-US" dirty="0"/>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1278385" y="1171852"/>
            <a:ext cx="9534618" cy="4643022"/>
          </a:xfrm>
        </p:spPr>
        <p:txBody>
          <a:bodyPr vert="horz" lIns="0" tIns="0" rIns="0" bIns="0" rtlCol="0" anchor="t">
            <a:normAutofit fontScale="85000" lnSpcReduction="20000"/>
          </a:bodyPr>
          <a:lstStyle/>
          <a:p>
            <a:pPr marL="0" lvl="0" indent="0">
              <a:spcAft>
                <a:spcPts val="1200"/>
              </a:spcAft>
              <a:buNone/>
            </a:pPr>
            <a:r>
              <a:rPr lang="en-US" sz="2600" dirty="0">
                <a:latin typeface="Acumin Pro"/>
              </a:rPr>
              <a:t>Intercultural praxis</a:t>
            </a:r>
          </a:p>
          <a:p>
            <a:pPr marL="0" lvl="0" indent="0">
              <a:spcAft>
                <a:spcPts val="1200"/>
              </a:spcAft>
              <a:buNone/>
            </a:pPr>
            <a:r>
              <a:rPr lang="en-US" sz="2600" dirty="0">
                <a:latin typeface="Acumin Pro"/>
              </a:rPr>
              <a:t>Intercultural communicative competence</a:t>
            </a:r>
          </a:p>
          <a:p>
            <a:pPr marL="0" indent="0">
              <a:spcAft>
                <a:spcPts val="1200"/>
              </a:spcAft>
              <a:buNone/>
            </a:pPr>
            <a:r>
              <a:rPr lang="en-US" sz="2600" dirty="0">
                <a:latin typeface="Acumin Pro"/>
              </a:rPr>
              <a:t>Cultural intelligence</a:t>
            </a:r>
          </a:p>
          <a:p>
            <a:pPr marL="0" lvl="0" indent="0">
              <a:spcAft>
                <a:spcPts val="1200"/>
              </a:spcAft>
              <a:buNone/>
            </a:pPr>
            <a:r>
              <a:rPr lang="en-US" sz="2600" dirty="0">
                <a:latin typeface="Acumin Pro"/>
              </a:rPr>
              <a:t>Cultural humility</a:t>
            </a:r>
          </a:p>
          <a:p>
            <a:pPr marL="0" lvl="0" indent="0">
              <a:spcAft>
                <a:spcPts val="1200"/>
              </a:spcAft>
              <a:buNone/>
            </a:pPr>
            <a:r>
              <a:rPr lang="en-US" sz="2600" dirty="0">
                <a:latin typeface="Acumin Pro"/>
              </a:rPr>
              <a:t>Cultural competence</a:t>
            </a:r>
          </a:p>
          <a:p>
            <a:pPr marL="0" lvl="0" indent="0">
              <a:spcAft>
                <a:spcPts val="1200"/>
              </a:spcAft>
              <a:buNone/>
            </a:pPr>
            <a:r>
              <a:rPr lang="en-US" sz="2600" dirty="0">
                <a:latin typeface="Acumin Pro"/>
              </a:rPr>
              <a:t>Global awareness</a:t>
            </a:r>
          </a:p>
          <a:p>
            <a:pPr marL="0" lvl="0" indent="0">
              <a:spcAft>
                <a:spcPts val="1200"/>
              </a:spcAft>
              <a:buNone/>
            </a:pPr>
            <a:r>
              <a:rPr lang="en-US" sz="2600" dirty="0">
                <a:latin typeface="Acumin Pro"/>
              </a:rPr>
              <a:t>Global teaming</a:t>
            </a:r>
          </a:p>
          <a:p>
            <a:pPr marL="0" lvl="0" indent="0">
              <a:spcAft>
                <a:spcPts val="1200"/>
              </a:spcAft>
              <a:buNone/>
            </a:pPr>
            <a:r>
              <a:rPr lang="en-US" sz="2600" dirty="0">
                <a:latin typeface="Acumin Pro"/>
              </a:rPr>
              <a:t>Global learning</a:t>
            </a:r>
          </a:p>
          <a:p>
            <a:pPr marL="0" lvl="0" indent="0">
              <a:spcAft>
                <a:spcPts val="1200"/>
              </a:spcAft>
              <a:buNone/>
            </a:pPr>
            <a:r>
              <a:rPr lang="en-US" sz="2600" dirty="0">
                <a:latin typeface="Acumin Pro"/>
              </a:rPr>
              <a:t>Cross-cultural skills/competency</a:t>
            </a:r>
          </a:p>
          <a:p>
            <a:pPr marL="0" lvl="0" indent="0">
              <a:spcAft>
                <a:spcPts val="1200"/>
              </a:spcAft>
              <a:buNone/>
            </a:pPr>
            <a:r>
              <a:rPr lang="en-US" sz="2600" dirty="0">
                <a:latin typeface="Acumin Pro"/>
              </a:rPr>
              <a:t>Culturally responsive X</a:t>
            </a:r>
          </a:p>
          <a:p>
            <a:pPr marL="0" lvl="0" indent="0">
              <a:spcAft>
                <a:spcPts val="1200"/>
              </a:spcAft>
              <a:buNone/>
            </a:pPr>
            <a:r>
              <a:rPr lang="en-US" sz="2600" dirty="0">
                <a:latin typeface="Acumin Pro"/>
              </a:rPr>
              <a:t>Culturally sustainable X</a:t>
            </a:r>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E0C8DACD-4E35-4E4C-AC75-C3DE50F04E7E}" type="datetime1">
              <a:rPr lang="en-US" smtClean="0"/>
              <a:pPr/>
              <a:t>8/25/2023</a:t>
            </a:fld>
            <a:endParaRPr lang="en-US"/>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8</a:t>
            </a:fld>
            <a:endParaRPr lang="en-US"/>
          </a:p>
        </p:txBody>
      </p:sp>
      <p:pic>
        <p:nvPicPr>
          <p:cNvPr id="7" name="Picture 6">
            <a:extLst>
              <a:ext uri="{FF2B5EF4-FFF2-40B4-BE49-F238E27FC236}">
                <a16:creationId xmlns:a16="http://schemas.microsoft.com/office/drawing/2014/main" id="{80F27F02-306D-48E2-38F6-4D65A3F093B5}"/>
              </a:ext>
            </a:extLst>
          </p:cNvPr>
          <p:cNvPicPr>
            <a:picLocks noChangeAspect="1"/>
          </p:cNvPicPr>
          <p:nvPr/>
        </p:nvPicPr>
        <p:blipFill>
          <a:blip r:embed="rId3"/>
          <a:stretch>
            <a:fillRect/>
          </a:stretch>
        </p:blipFill>
        <p:spPr>
          <a:xfrm>
            <a:off x="1278385" y="1024587"/>
            <a:ext cx="9340164" cy="4661561"/>
          </a:xfrm>
          <a:prstGeom prst="rect">
            <a:avLst/>
          </a:prstGeom>
        </p:spPr>
      </p:pic>
    </p:spTree>
    <p:extLst>
      <p:ext uri="{BB962C8B-B14F-4D97-AF65-F5344CB8AC3E}">
        <p14:creationId xmlns:p14="http://schemas.microsoft.com/office/powerpoint/2010/main" val="1018187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CA5715F-3B7D-4997-9BEE-94C6DF1F34C0}"/>
              </a:ext>
            </a:extLst>
          </p:cNvPr>
          <p:cNvSpPr>
            <a:spLocks noGrp="1"/>
          </p:cNvSpPr>
          <p:nvPr>
            <p:ph type="ctrTitle"/>
          </p:nvPr>
        </p:nvSpPr>
        <p:spPr>
          <a:xfrm>
            <a:off x="1043554" y="442674"/>
            <a:ext cx="9674065" cy="498598"/>
          </a:xfrm>
        </p:spPr>
        <p:txBody>
          <a:bodyPr/>
          <a:lstStyle/>
          <a:p>
            <a:r>
              <a:rPr lang="en-US" dirty="0"/>
              <a:t>Intercultural Competence</a:t>
            </a:r>
          </a:p>
        </p:txBody>
      </p:sp>
      <p:sp>
        <p:nvSpPr>
          <p:cNvPr id="8" name="Text Placeholder 7">
            <a:extLst>
              <a:ext uri="{FF2B5EF4-FFF2-40B4-BE49-F238E27FC236}">
                <a16:creationId xmlns:a16="http://schemas.microsoft.com/office/drawing/2014/main" id="{AD39CF24-E10A-4C3B-9C06-D159EB8B065C}"/>
              </a:ext>
            </a:extLst>
          </p:cNvPr>
          <p:cNvSpPr>
            <a:spLocks noGrp="1"/>
          </p:cNvSpPr>
          <p:nvPr>
            <p:ph type="body" sz="quarter" idx="14"/>
          </p:nvPr>
        </p:nvSpPr>
        <p:spPr>
          <a:xfrm>
            <a:off x="1234440" y="1188720"/>
            <a:ext cx="9188389" cy="5226605"/>
          </a:xfrm>
        </p:spPr>
        <p:txBody>
          <a:bodyPr vert="horz" lIns="0" tIns="0" rIns="0" bIns="0" rtlCol="0" anchor="t">
            <a:normAutofit fontScale="92500" lnSpcReduction="10000"/>
          </a:bodyPr>
          <a:lstStyle/>
          <a:p>
            <a:pPr marL="0" indent="0">
              <a:lnSpc>
                <a:spcPct val="120000"/>
              </a:lnSpc>
              <a:spcAft>
                <a:spcPts val="1200"/>
              </a:spcAft>
              <a:buNone/>
            </a:pPr>
            <a:r>
              <a:rPr lang="en-US" sz="2600" u="sng" dirty="0">
                <a:solidFill>
                  <a:schemeClr val="tx1"/>
                </a:solidFill>
                <a:latin typeface="Acumin Pro"/>
              </a:rPr>
              <a:t>All Models</a:t>
            </a:r>
          </a:p>
          <a:p>
            <a:pPr>
              <a:lnSpc>
                <a:spcPct val="120000"/>
              </a:lnSpc>
              <a:spcAft>
                <a:spcPts val="1200"/>
              </a:spcAft>
            </a:pPr>
            <a:r>
              <a:rPr lang="en-US" sz="2600" dirty="0">
                <a:solidFill>
                  <a:schemeClr val="tx1"/>
                </a:solidFill>
                <a:latin typeface="Acumin Pro"/>
              </a:rPr>
              <a:t>ABCs (affective, behavioral, cognitive skills), ASKs (attitudes, skills, knowledge), Mindset + Heart set + Skillset</a:t>
            </a:r>
          </a:p>
          <a:p>
            <a:pPr>
              <a:lnSpc>
                <a:spcPct val="120000"/>
              </a:lnSpc>
              <a:spcAft>
                <a:spcPts val="1200"/>
              </a:spcAft>
            </a:pPr>
            <a:r>
              <a:rPr lang="en-US" sz="2600" dirty="0">
                <a:solidFill>
                  <a:schemeClr val="tx1"/>
                </a:solidFill>
                <a:latin typeface="Acumin Pro"/>
                <a:cs typeface="Arial"/>
              </a:rPr>
              <a:t>Culture general, not culture specific: transferable</a:t>
            </a:r>
          </a:p>
          <a:p>
            <a:pPr>
              <a:lnSpc>
                <a:spcPct val="120000"/>
              </a:lnSpc>
              <a:spcAft>
                <a:spcPts val="1200"/>
              </a:spcAft>
            </a:pPr>
            <a:r>
              <a:rPr lang="en-US" sz="2600" dirty="0">
                <a:solidFill>
                  <a:schemeClr val="tx1"/>
                </a:solidFill>
                <a:latin typeface="Acumin Pro"/>
                <a:cs typeface="Arial"/>
              </a:rPr>
              <a:t>Learnable, therefore teachable</a:t>
            </a:r>
          </a:p>
          <a:p>
            <a:pPr>
              <a:lnSpc>
                <a:spcPct val="120000"/>
              </a:lnSpc>
              <a:spcAft>
                <a:spcPts val="1200"/>
              </a:spcAft>
            </a:pPr>
            <a:r>
              <a:rPr lang="en-US" sz="2600" dirty="0">
                <a:solidFill>
                  <a:schemeClr val="tx1"/>
                </a:solidFill>
                <a:latin typeface="Acumin Pro"/>
                <a:cs typeface="Arial"/>
              </a:rPr>
              <a:t>A life-long process</a:t>
            </a:r>
          </a:p>
          <a:p>
            <a:pPr marL="0" indent="0">
              <a:lnSpc>
                <a:spcPct val="120000"/>
              </a:lnSpc>
              <a:spcAft>
                <a:spcPts val="1200"/>
              </a:spcAft>
              <a:buNone/>
            </a:pPr>
            <a:r>
              <a:rPr lang="en-US" sz="2600" u="sng" dirty="0">
                <a:solidFill>
                  <a:schemeClr val="tx1"/>
                </a:solidFill>
                <a:latin typeface="Acumin Pro"/>
              </a:rPr>
              <a:t>Intercultural competence</a:t>
            </a:r>
            <a:r>
              <a:rPr lang="en-US" sz="2600" dirty="0">
                <a:solidFill>
                  <a:schemeClr val="tx1"/>
                </a:solidFill>
                <a:latin typeface="Acumin Pro"/>
              </a:rPr>
              <a:t>: the attitudes, skills, and knowledge that support effective, appropriate, and authentic interaction in a variety of cultural contexts.</a:t>
            </a:r>
          </a:p>
          <a:p>
            <a:pPr marL="0" indent="0">
              <a:lnSpc>
                <a:spcPct val="120000"/>
              </a:lnSpc>
              <a:spcAft>
                <a:spcPts val="1200"/>
              </a:spcAft>
              <a:buNone/>
            </a:pPr>
            <a:r>
              <a:rPr lang="en-US" sz="1500" i="1" dirty="0">
                <a:solidFill>
                  <a:schemeClr val="tx1"/>
                </a:solidFill>
                <a:latin typeface="Acumin Pro"/>
              </a:rPr>
              <a:t>Definition adapted from AAC&amp;U Intercultural Knowledge and VALUE Rubric, 2009, which cites Bennett, 2008</a:t>
            </a:r>
            <a:endParaRPr lang="en-US" sz="2400" dirty="0">
              <a:solidFill>
                <a:schemeClr val="tx1"/>
              </a:solidFill>
              <a:latin typeface="Acumin Pro"/>
            </a:endParaRPr>
          </a:p>
          <a:p>
            <a:pPr>
              <a:lnSpc>
                <a:spcPct val="120000"/>
              </a:lnSpc>
              <a:spcAft>
                <a:spcPts val="1200"/>
              </a:spcAft>
            </a:pPr>
            <a:endParaRPr lang="en-US" sz="2400" dirty="0">
              <a:solidFill>
                <a:schemeClr val="tx1"/>
              </a:solidFill>
              <a:latin typeface="Acumin Pro"/>
            </a:endParaRPr>
          </a:p>
          <a:p>
            <a:pPr marL="0" indent="0" algn="r">
              <a:buNone/>
            </a:pPr>
            <a:endParaRPr lang="en-US" sz="1400" dirty="0">
              <a:solidFill>
                <a:schemeClr val="tx1"/>
              </a:solidFill>
            </a:endParaRPr>
          </a:p>
          <a:p>
            <a:endParaRPr lang="en-US" dirty="0">
              <a:solidFill>
                <a:schemeClr val="tx1"/>
              </a:solidFill>
            </a:endParaRPr>
          </a:p>
        </p:txBody>
      </p:sp>
      <p:sp>
        <p:nvSpPr>
          <p:cNvPr id="4" name="Date Placeholder 3">
            <a:extLst>
              <a:ext uri="{FF2B5EF4-FFF2-40B4-BE49-F238E27FC236}">
                <a16:creationId xmlns:a16="http://schemas.microsoft.com/office/drawing/2014/main" id="{BB0CFE36-DC0D-4F6B-A1B7-4323ABF51009}"/>
              </a:ext>
            </a:extLst>
          </p:cNvPr>
          <p:cNvSpPr>
            <a:spLocks noGrp="1"/>
          </p:cNvSpPr>
          <p:nvPr>
            <p:ph type="dt" sz="half" idx="2"/>
          </p:nvPr>
        </p:nvSpPr>
        <p:spPr/>
        <p:txBody>
          <a:bodyPr/>
          <a:lstStyle/>
          <a:p>
            <a:fld id="{049DC8E1-D369-0F48-9062-BB068AFD07CE}" type="datetime1">
              <a:rPr lang="en-US" smtClean="0"/>
              <a:pPr/>
              <a:t>8/25/2023</a:t>
            </a:fld>
            <a:endParaRPr lang="en-US"/>
          </a:p>
        </p:txBody>
      </p:sp>
      <p:sp>
        <p:nvSpPr>
          <p:cNvPr id="5" name="Slide Number Placeholder 4">
            <a:extLst>
              <a:ext uri="{FF2B5EF4-FFF2-40B4-BE49-F238E27FC236}">
                <a16:creationId xmlns:a16="http://schemas.microsoft.com/office/drawing/2014/main" id="{E50C272D-512A-4E8A-948C-5E660E0DE2DE}"/>
              </a:ext>
            </a:extLst>
          </p:cNvPr>
          <p:cNvSpPr>
            <a:spLocks noGrp="1"/>
          </p:cNvSpPr>
          <p:nvPr>
            <p:ph type="sldNum" sz="quarter" idx="4"/>
          </p:nvPr>
        </p:nvSpPr>
        <p:spPr/>
        <p:txBody>
          <a:bodyPr/>
          <a:lstStyle/>
          <a:p>
            <a:fld id="{8A7A6979-0714-4377-B894-6BE4C2D6E202}" type="slidenum">
              <a:rPr lang="en-US" smtClean="0"/>
              <a:pPr/>
              <a:t>9</a:t>
            </a:fld>
            <a:endParaRPr lang="en-US"/>
          </a:p>
        </p:txBody>
      </p:sp>
    </p:spTree>
    <p:extLst>
      <p:ext uri="{BB962C8B-B14F-4D97-AF65-F5344CB8AC3E}">
        <p14:creationId xmlns:p14="http://schemas.microsoft.com/office/powerpoint/2010/main" val="109743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urdue1">
  <a:themeElements>
    <a:clrScheme name="Custom 1">
      <a:dk1>
        <a:srgbClr val="000000"/>
      </a:dk1>
      <a:lt1>
        <a:sysClr val="window" lastClr="FFFFFF"/>
      </a:lt1>
      <a:dk2>
        <a:srgbClr val="555960"/>
      </a:dk2>
      <a:lt2>
        <a:srgbClr val="CFB991"/>
      </a:lt2>
      <a:accent1>
        <a:srgbClr val="8E6F3E"/>
      </a:accent1>
      <a:accent2>
        <a:srgbClr val="DAAA00"/>
      </a:accent2>
      <a:accent3>
        <a:srgbClr val="A5A5A5"/>
      </a:accent3>
      <a:accent4>
        <a:srgbClr val="FFC000"/>
      </a:accent4>
      <a:accent5>
        <a:srgbClr val="DDB945"/>
      </a:accent5>
      <a:accent6>
        <a:srgbClr val="EBD99F"/>
      </a:accent6>
      <a:hlink>
        <a:srgbClr val="6F727B"/>
      </a:hlink>
      <a:folHlink>
        <a:srgbClr val="9D9795"/>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Brand_Template_Gold_Theme_Wide_Screen_2.pptx" id="{79312AD8-AB1D-BE41-87BA-13411FCD6206}" vid="{977CCD2D-F0C3-D34E-BA2E-92BBCAAE8E4E}"/>
    </a:ext>
  </a:extLst>
</a:theme>
</file>

<file path=ppt/theme/theme2.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Brand_Template_Gold_Theme_Wide_Screen_2.pptx" id="{79312AD8-AB1D-BE41-87BA-13411FCD6206}" vid="{977CCD2D-F0C3-D34E-BA2E-92BBCAAE8E4E}"/>
    </a:ext>
  </a:extLst>
</a:theme>
</file>

<file path=ppt/theme/theme3.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23876</TotalTime>
  <Words>5737</Words>
  <Application>Microsoft Office PowerPoint</Application>
  <PresentationFormat>Widescreen</PresentationFormat>
  <Paragraphs>433</Paragraphs>
  <Slides>32</Slides>
  <Notes>26</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32</vt:i4>
      </vt:variant>
    </vt:vector>
  </HeadingPairs>
  <TitlesOfParts>
    <vt:vector size="49" baseType="lpstr">
      <vt:lpstr>Acumin Pro</vt:lpstr>
      <vt:lpstr>Acumin Pro ExtraCondensed</vt:lpstr>
      <vt:lpstr>Acumin Pro ExtraCondensed Smbd</vt:lpstr>
      <vt:lpstr>Acumin Pro Medium</vt:lpstr>
      <vt:lpstr>Acumin Pro Semibold</vt:lpstr>
      <vt:lpstr>Acumin Pro SemiCondensed</vt:lpstr>
      <vt:lpstr>Arial</vt:lpstr>
      <vt:lpstr>Arial,Sans-Serif</vt:lpstr>
      <vt:lpstr>Calibri</vt:lpstr>
      <vt:lpstr>Times New Roman</vt:lpstr>
      <vt:lpstr>United Sans Cd Md</vt:lpstr>
      <vt:lpstr>United Sans Cond Medium</vt:lpstr>
      <vt:lpstr>United Sans Reg Medium</vt:lpstr>
      <vt:lpstr>Wingdings</vt:lpstr>
      <vt:lpstr>Wingdings,Sans-Serif</vt:lpstr>
      <vt:lpstr>Purdue1</vt:lpstr>
      <vt:lpstr>Purdue1</vt:lpstr>
      <vt:lpstr>Beyond the Global Clichés:  Intercultural Learning for  Equity &amp; Inclusion</vt:lpstr>
      <vt:lpstr>Kudos!</vt:lpstr>
      <vt:lpstr>Framing Our Time Together</vt:lpstr>
      <vt:lpstr>PowerPoint Presentation</vt:lpstr>
      <vt:lpstr>PowerPoint Presentation</vt:lpstr>
      <vt:lpstr>What Is Intercultural Learning?</vt:lpstr>
      <vt:lpstr>Frameworks and Models</vt:lpstr>
      <vt:lpstr>Intercultural Competence or ???</vt:lpstr>
      <vt:lpstr>Intercultural Competence</vt:lpstr>
      <vt:lpstr>PowerPoint Presentation</vt:lpstr>
      <vt:lpstr>AAC&amp;U Intercultural Knowledge and Competence VALUE Rubric</vt:lpstr>
      <vt:lpstr>PowerPoint Presentation</vt:lpstr>
      <vt:lpstr> Additional Resources for Concepts, Outcomes, Assessment</vt:lpstr>
      <vt:lpstr> From Frameworks to Student Learning</vt:lpstr>
      <vt:lpstr>A Word on Assessment</vt:lpstr>
      <vt:lpstr> The Easy Lift?</vt:lpstr>
      <vt:lpstr>Why is Intercultural Learning Important?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Intercultural  Learning?</vt:lpstr>
      <vt:lpstr>Global Workforce Preparation</vt:lpstr>
      <vt:lpstr>Equity</vt:lpstr>
      <vt:lpstr>Inclusion</vt:lpstr>
      <vt:lpstr>Sense of Belonging: The Research </vt:lpstr>
      <vt:lpstr>Resources</vt:lpstr>
      <vt:lpstr>Key Resources for Intercultural Learning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Stahl, Aletha D</dc:creator>
  <cp:lastModifiedBy>Stahl, Aletha D</cp:lastModifiedBy>
  <cp:revision>3</cp:revision>
  <dcterms:created xsi:type="dcterms:W3CDTF">2023-01-05T18:44:47Z</dcterms:created>
  <dcterms:modified xsi:type="dcterms:W3CDTF">2023-08-25T17:36:44Z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2023-01-05T18:44:52Z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3d5f87de-bd08-4dda-a0af-9525b0fe8d94</vt:lpwstr>
  </property>
  <property fmtid="{D5CDD505-2E9C-101B-9397-08002B2CF9AE}" pid="8" name="MSIP_Label_4044bd30-2ed7-4c9d-9d12-46200872a97b_ContentBits">
    <vt:lpwstr>0</vt:lpwstr>
  </property>
</Properties>
</file>