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8"/>
  </p:notesMasterIdLst>
  <p:sldIdLst>
    <p:sldId id="299" r:id="rId3"/>
    <p:sldId id="294" r:id="rId4"/>
    <p:sldId id="296" r:id="rId5"/>
    <p:sldId id="256" r:id="rId6"/>
    <p:sldId id="257" r:id="rId7"/>
    <p:sldId id="258" r:id="rId8"/>
    <p:sldId id="259" r:id="rId9"/>
    <p:sldId id="260" r:id="rId10"/>
    <p:sldId id="261" r:id="rId11"/>
    <p:sldId id="262" r:id="rId12"/>
    <p:sldId id="263" r:id="rId13"/>
    <p:sldId id="264" r:id="rId14"/>
    <p:sldId id="265" r:id="rId15"/>
    <p:sldId id="266" r:id="rId16"/>
    <p:sldId id="267" r:id="rId17"/>
    <p:sldId id="309" r:id="rId18"/>
    <p:sldId id="307" r:id="rId19"/>
    <p:sldId id="268" r:id="rId20"/>
    <p:sldId id="269" r:id="rId21"/>
    <p:sldId id="291" r:id="rId22"/>
    <p:sldId id="292" r:id="rId23"/>
    <p:sldId id="270" r:id="rId24"/>
    <p:sldId id="293" r:id="rId25"/>
    <p:sldId id="272" r:id="rId26"/>
    <p:sldId id="273" r:id="rId27"/>
    <p:sldId id="274" r:id="rId28"/>
    <p:sldId id="276" r:id="rId29"/>
    <p:sldId id="277" r:id="rId30"/>
    <p:sldId id="278" r:id="rId31"/>
    <p:sldId id="279" r:id="rId32"/>
    <p:sldId id="290" r:id="rId33"/>
    <p:sldId id="300" r:id="rId34"/>
    <p:sldId id="301" r:id="rId35"/>
    <p:sldId id="303" r:id="rId36"/>
    <p:sldId id="304" r:id="rId37"/>
    <p:sldId id="305" r:id="rId38"/>
    <p:sldId id="306" r:id="rId39"/>
    <p:sldId id="288" r:id="rId40"/>
    <p:sldId id="289" r:id="rId41"/>
    <p:sldId id="313" r:id="rId42"/>
    <p:sldId id="286" r:id="rId43"/>
    <p:sldId id="312" r:id="rId44"/>
    <p:sldId id="311" r:id="rId45"/>
    <p:sldId id="308" r:id="rId46"/>
    <p:sldId id="310"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54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51" autoAdjust="0"/>
    <p:restoredTop sz="94660"/>
  </p:normalViewPr>
  <p:slideViewPr>
    <p:cSldViewPr snapToGrid="0">
      <p:cViewPr varScale="1">
        <p:scale>
          <a:sx n="105" d="100"/>
          <a:sy n="105" d="100"/>
        </p:scale>
        <p:origin x="82" y="13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92BA58-B424-4639-AE56-E330B6074FAE}" type="datetimeFigureOut">
              <a:rPr lang="en-US" smtClean="0"/>
              <a:t>10/23/2018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DC6A34-468C-467E-847E-B577938F1FA3}" type="slidenum">
              <a:rPr lang="en-US" smtClean="0"/>
              <a:t>‹#›</a:t>
            </a:fld>
            <a:endParaRPr lang="en-US"/>
          </a:p>
        </p:txBody>
      </p:sp>
    </p:spTree>
    <p:extLst>
      <p:ext uri="{BB962C8B-B14F-4D97-AF65-F5344CB8AC3E}">
        <p14:creationId xmlns:p14="http://schemas.microsoft.com/office/powerpoint/2010/main" val="1299825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BA49E8-968B-4182-BF69-3CD17E319F59}" type="slidenum">
              <a:rPr lang="en-US" smtClean="0"/>
              <a:t>24</a:t>
            </a:fld>
            <a:endParaRPr lang="en-US"/>
          </a:p>
        </p:txBody>
      </p:sp>
    </p:spTree>
    <p:extLst>
      <p:ext uri="{BB962C8B-B14F-4D97-AF65-F5344CB8AC3E}">
        <p14:creationId xmlns:p14="http://schemas.microsoft.com/office/powerpoint/2010/main" val="3080772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a:t>
            </a:r>
          </a:p>
        </p:txBody>
      </p:sp>
      <p:sp>
        <p:nvSpPr>
          <p:cNvPr id="4" name="Slide Number Placeholder 3"/>
          <p:cNvSpPr>
            <a:spLocks noGrp="1"/>
          </p:cNvSpPr>
          <p:nvPr>
            <p:ph type="sldNum" sz="quarter" idx="10"/>
          </p:nvPr>
        </p:nvSpPr>
        <p:spPr/>
        <p:txBody>
          <a:bodyPr/>
          <a:lstStyle/>
          <a:p>
            <a:fld id="{CB8F7EE0-95D9-4F83-8606-DCDF8E4EA63C}" type="slidenum">
              <a:rPr lang="en-US" smtClean="0"/>
              <a:t>27</a:t>
            </a:fld>
            <a:endParaRPr lang="en-US"/>
          </a:p>
        </p:txBody>
      </p:sp>
    </p:spTree>
    <p:extLst>
      <p:ext uri="{BB962C8B-B14F-4D97-AF65-F5344CB8AC3E}">
        <p14:creationId xmlns:p14="http://schemas.microsoft.com/office/powerpoint/2010/main" val="1788281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a:t>
            </a:r>
          </a:p>
        </p:txBody>
      </p:sp>
      <p:sp>
        <p:nvSpPr>
          <p:cNvPr id="4" name="Slide Number Placeholder 3"/>
          <p:cNvSpPr>
            <a:spLocks noGrp="1"/>
          </p:cNvSpPr>
          <p:nvPr>
            <p:ph type="sldNum" sz="quarter" idx="10"/>
          </p:nvPr>
        </p:nvSpPr>
        <p:spPr/>
        <p:txBody>
          <a:bodyPr/>
          <a:lstStyle/>
          <a:p>
            <a:fld id="{CB8F7EE0-95D9-4F83-8606-DCDF8E4EA63C}" type="slidenum">
              <a:rPr lang="en-US" smtClean="0"/>
              <a:t>42</a:t>
            </a:fld>
            <a:endParaRPr lang="en-US"/>
          </a:p>
        </p:txBody>
      </p:sp>
    </p:spTree>
    <p:extLst>
      <p:ext uri="{BB962C8B-B14F-4D97-AF65-F5344CB8AC3E}">
        <p14:creationId xmlns:p14="http://schemas.microsoft.com/office/powerpoint/2010/main" val="170882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05D778-233F-414F-9622-75C78E931DEE}"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92DF5A-265D-4143-A73C-08172ABE4B13}" type="slidenum">
              <a:rPr lang="en-US" smtClean="0"/>
              <a:t>‹#›</a:t>
            </a:fld>
            <a:endParaRPr lang="en-US"/>
          </a:p>
        </p:txBody>
      </p:sp>
    </p:spTree>
    <p:extLst>
      <p:ext uri="{BB962C8B-B14F-4D97-AF65-F5344CB8AC3E}">
        <p14:creationId xmlns:p14="http://schemas.microsoft.com/office/powerpoint/2010/main" val="1666516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05D778-233F-414F-9622-75C78E931DEE}"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92DF5A-265D-4143-A73C-08172ABE4B13}" type="slidenum">
              <a:rPr lang="en-US" smtClean="0"/>
              <a:t>‹#›</a:t>
            </a:fld>
            <a:endParaRPr lang="en-US"/>
          </a:p>
        </p:txBody>
      </p:sp>
    </p:spTree>
    <p:extLst>
      <p:ext uri="{BB962C8B-B14F-4D97-AF65-F5344CB8AC3E}">
        <p14:creationId xmlns:p14="http://schemas.microsoft.com/office/powerpoint/2010/main" val="41171556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05D778-233F-414F-9622-75C78E931DEE}"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92DF5A-265D-4143-A73C-08172ABE4B13}" type="slidenum">
              <a:rPr lang="en-US" smtClean="0"/>
              <a:t>‹#›</a:t>
            </a:fld>
            <a:endParaRPr lang="en-US"/>
          </a:p>
        </p:txBody>
      </p:sp>
    </p:spTree>
    <p:extLst>
      <p:ext uri="{BB962C8B-B14F-4D97-AF65-F5344CB8AC3E}">
        <p14:creationId xmlns:p14="http://schemas.microsoft.com/office/powerpoint/2010/main" val="3615632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169CF73-3EF9-4AAE-B9DC-58AC1BFB309C}" type="datetimeFigureOut">
              <a:rPr lang="en-US" smtClean="0"/>
              <a:t>10/23/2018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81F4C42-2980-43DC-AA5A-CCE33585FC7A}" type="slidenum">
              <a:rPr lang="en-US" smtClean="0"/>
              <a:t>‹#›</a:t>
            </a:fld>
            <a:endParaRPr lang="en-US"/>
          </a:p>
        </p:txBody>
      </p:sp>
    </p:spTree>
    <p:extLst>
      <p:ext uri="{BB962C8B-B14F-4D97-AF65-F5344CB8AC3E}">
        <p14:creationId xmlns:p14="http://schemas.microsoft.com/office/powerpoint/2010/main" val="11478027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EFF3B2-B1BB-EF41-A26F-DC25E8ACF37E}" type="datetimeFigureOut">
              <a:rPr lang="en-US" smtClean="0"/>
              <a:t>10/23/2018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4822120-412C-EE43-866A-09521D40A4DE}" type="slidenum">
              <a:rPr lang="en-US" smtClean="0"/>
              <a:t>‹#›</a:t>
            </a:fld>
            <a:endParaRPr lang="en-US"/>
          </a:p>
        </p:txBody>
      </p:sp>
    </p:spTree>
    <p:extLst>
      <p:ext uri="{BB962C8B-B14F-4D97-AF65-F5344CB8AC3E}">
        <p14:creationId xmlns:p14="http://schemas.microsoft.com/office/powerpoint/2010/main" val="26144933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EFF3B2-B1BB-EF41-A26F-DC25E8ACF37E}" type="datetimeFigureOut">
              <a:rPr lang="en-US" smtClean="0"/>
              <a:t>10/23/2018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4822120-412C-EE43-866A-09521D40A4DE}" type="slidenum">
              <a:rPr lang="en-US" smtClean="0"/>
              <a:t>‹#›</a:t>
            </a:fld>
            <a:endParaRPr lang="en-US"/>
          </a:p>
        </p:txBody>
      </p:sp>
    </p:spTree>
    <p:extLst>
      <p:ext uri="{BB962C8B-B14F-4D97-AF65-F5344CB8AC3E}">
        <p14:creationId xmlns:p14="http://schemas.microsoft.com/office/powerpoint/2010/main" val="13647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169CF73-3EF9-4AAE-B9DC-58AC1BFB309C}" type="datetimeFigureOut">
              <a:rPr lang="en-US" smtClean="0"/>
              <a:t>10/23/2018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81F4C42-2980-43DC-AA5A-CCE33585FC7A}" type="slidenum">
              <a:rPr lang="en-US" smtClean="0"/>
              <a:t>‹#›</a:t>
            </a:fld>
            <a:endParaRPr lang="en-US"/>
          </a:p>
        </p:txBody>
      </p:sp>
    </p:spTree>
    <p:extLst>
      <p:ext uri="{BB962C8B-B14F-4D97-AF65-F5344CB8AC3E}">
        <p14:creationId xmlns:p14="http://schemas.microsoft.com/office/powerpoint/2010/main" val="29707645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05D778-233F-414F-9622-75C78E931DEE}"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92DF5A-265D-4143-A73C-08172ABE4B13}" type="slidenum">
              <a:rPr lang="en-US" smtClean="0"/>
              <a:t>‹#›</a:t>
            </a:fld>
            <a:endParaRPr lang="en-US"/>
          </a:p>
        </p:txBody>
      </p:sp>
    </p:spTree>
    <p:extLst>
      <p:ext uri="{BB962C8B-B14F-4D97-AF65-F5344CB8AC3E}">
        <p14:creationId xmlns:p14="http://schemas.microsoft.com/office/powerpoint/2010/main" val="319575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D05D778-233F-414F-9622-75C78E931DEE}"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92DF5A-265D-4143-A73C-08172ABE4B13}" type="slidenum">
              <a:rPr lang="en-US" smtClean="0"/>
              <a:t>‹#›</a:t>
            </a:fld>
            <a:endParaRPr lang="en-US"/>
          </a:p>
        </p:txBody>
      </p:sp>
    </p:spTree>
    <p:extLst>
      <p:ext uri="{BB962C8B-B14F-4D97-AF65-F5344CB8AC3E}">
        <p14:creationId xmlns:p14="http://schemas.microsoft.com/office/powerpoint/2010/main" val="3214119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05D778-233F-414F-9622-75C78E931DEE}"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92DF5A-265D-4143-A73C-08172ABE4B13}" type="slidenum">
              <a:rPr lang="en-US" smtClean="0"/>
              <a:t>‹#›</a:t>
            </a:fld>
            <a:endParaRPr lang="en-US"/>
          </a:p>
        </p:txBody>
      </p:sp>
    </p:spTree>
    <p:extLst>
      <p:ext uri="{BB962C8B-B14F-4D97-AF65-F5344CB8AC3E}">
        <p14:creationId xmlns:p14="http://schemas.microsoft.com/office/powerpoint/2010/main" val="13306423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05D778-233F-414F-9622-75C78E931DEE}" type="datetimeFigureOut">
              <a:rPr lang="en-US" smtClean="0"/>
              <a:t>10/23/2018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92DF5A-265D-4143-A73C-08172ABE4B13}" type="slidenum">
              <a:rPr lang="en-US" smtClean="0"/>
              <a:t>‹#›</a:t>
            </a:fld>
            <a:endParaRPr lang="en-US"/>
          </a:p>
        </p:txBody>
      </p:sp>
    </p:spTree>
    <p:extLst>
      <p:ext uri="{BB962C8B-B14F-4D97-AF65-F5344CB8AC3E}">
        <p14:creationId xmlns:p14="http://schemas.microsoft.com/office/powerpoint/2010/main" val="3277156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05D778-233F-414F-9622-75C78E931DEE}" type="datetimeFigureOut">
              <a:rPr lang="en-US" smtClean="0"/>
              <a:t>10/23/2018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92DF5A-265D-4143-A73C-08172ABE4B13}" type="slidenum">
              <a:rPr lang="en-US" smtClean="0"/>
              <a:t>‹#›</a:t>
            </a:fld>
            <a:endParaRPr lang="en-US"/>
          </a:p>
        </p:txBody>
      </p:sp>
    </p:spTree>
    <p:extLst>
      <p:ext uri="{BB962C8B-B14F-4D97-AF65-F5344CB8AC3E}">
        <p14:creationId xmlns:p14="http://schemas.microsoft.com/office/powerpoint/2010/main" val="1872365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05D778-233F-414F-9622-75C78E931DEE}" type="datetimeFigureOut">
              <a:rPr lang="en-US" smtClean="0"/>
              <a:t>10/23/2018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92DF5A-265D-4143-A73C-08172ABE4B13}" type="slidenum">
              <a:rPr lang="en-US" smtClean="0"/>
              <a:t>‹#›</a:t>
            </a:fld>
            <a:endParaRPr lang="en-US"/>
          </a:p>
        </p:txBody>
      </p:sp>
    </p:spTree>
    <p:extLst>
      <p:ext uri="{BB962C8B-B14F-4D97-AF65-F5344CB8AC3E}">
        <p14:creationId xmlns:p14="http://schemas.microsoft.com/office/powerpoint/2010/main" val="19328588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D05D778-233F-414F-9622-75C78E931DEE}"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92DF5A-265D-4143-A73C-08172ABE4B13}" type="slidenum">
              <a:rPr lang="en-US" smtClean="0"/>
              <a:t>‹#›</a:t>
            </a:fld>
            <a:endParaRPr lang="en-US"/>
          </a:p>
        </p:txBody>
      </p:sp>
    </p:spTree>
    <p:extLst>
      <p:ext uri="{BB962C8B-B14F-4D97-AF65-F5344CB8AC3E}">
        <p14:creationId xmlns:p14="http://schemas.microsoft.com/office/powerpoint/2010/main" val="35874072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D05D778-233F-414F-9622-75C78E931DEE}"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92DF5A-265D-4143-A73C-08172ABE4B13}" type="slidenum">
              <a:rPr lang="en-US" smtClean="0"/>
              <a:t>‹#›</a:t>
            </a:fld>
            <a:endParaRPr lang="en-US"/>
          </a:p>
        </p:txBody>
      </p:sp>
    </p:spTree>
    <p:extLst>
      <p:ext uri="{BB962C8B-B14F-4D97-AF65-F5344CB8AC3E}">
        <p14:creationId xmlns:p14="http://schemas.microsoft.com/office/powerpoint/2010/main" val="990791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05D778-233F-414F-9622-75C78E931DEE}" type="datetimeFigureOut">
              <a:rPr lang="en-US" smtClean="0"/>
              <a:t>10/23/2018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92DF5A-265D-4143-A73C-08172ABE4B13}" type="slidenum">
              <a:rPr lang="en-US" smtClean="0"/>
              <a:t>‹#›</a:t>
            </a:fld>
            <a:endParaRPr lang="en-US"/>
          </a:p>
        </p:txBody>
      </p:sp>
    </p:spTree>
    <p:extLst>
      <p:ext uri="{BB962C8B-B14F-4D97-AF65-F5344CB8AC3E}">
        <p14:creationId xmlns:p14="http://schemas.microsoft.com/office/powerpoint/2010/main" val="2043955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4781688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ytimes.com/2010/08/22/magazine/22Adulthood-t.html"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eople.com/archive/the-generation-that-gave-us-spock-and-rock-now-faces-a-brave-new-cause-midlife-vol-14-no-26/"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washingtonpost.com/local/social-issues/self-absorbed-millennials-not-the-ones-who-are-caregivers-for-their-elders/2015/10/24/32e474c0-7903-11e5-b9c1-f03c48c96ac2_story.html?utm_term=.78c4946c5994"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lsay.org/GenX_Rept_Iss1.pd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esquire.com/news-politics/a1451/worst-generation-0400/"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https://www.youtube.com/embed/ngt1JK3DyOU" TargetMode="Externa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https://www.youtube.com/embed/rwDbOmPQNx0?rel=0" TargetMode="Externa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openforest.net/understanding-common-lack-empathy-millennials/"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btrtoday.com/read/lifeandtimes/misc-lifeandtimes/tuesday-life-times-70/"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hyperlink" Target="http://www.thecultureblend.com/scenery-machinery-people-rethinking-our-view-of-humans/" TargetMode="Externa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hyperlink" Target="https://www.facebook.com/PurdueCILMAR/" TargetMode="External"/><Relationship Id="rId2" Type="http://schemas.openxmlformats.org/officeDocument/2006/relationships/hyperlink" Target="mailto:cilmar@purdue.edu" TargetMode="External"/><Relationship Id="rId1" Type="http://schemas.openxmlformats.org/officeDocument/2006/relationships/slideLayout" Target="../slideLayouts/slideLayout15.xml"/><Relationship Id="rId5" Type="http://schemas.openxmlformats.org/officeDocument/2006/relationships/hyperlink" Target="http://www.hubicl.org/" TargetMode="External"/><Relationship Id="rId4" Type="http://schemas.openxmlformats.org/officeDocument/2006/relationships/hyperlink" Target="http://www.purdue.edu/ippu/cilmar"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ocplayer.net/10451025-Factoring-for-x-an-empirical-study-of-generation-x-s-materialistic-attributes.html"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washingtonpost.com/opinions/five-myths-about-millennials/2013/08/30/a6d9a854-ff6c-11e2-9711-3708310f6f4d_story.html?utm_term=.47266fed4b90"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esquire.com/news-politics/a1451/worst-generation-0400/"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p:cNvSpPr>
            <a:spLocks noGrp="1"/>
          </p:cNvSpPr>
          <p:nvPr>
            <p:ph type="ctrTitle"/>
          </p:nvPr>
        </p:nvSpPr>
        <p:spPr>
          <a:xfrm>
            <a:off x="2563089" y="1212379"/>
            <a:ext cx="8218792" cy="3600781"/>
          </a:xfrm>
        </p:spPr>
        <p:txBody>
          <a:bodyPr>
            <a:noAutofit/>
          </a:bodyPr>
          <a:lstStyle/>
          <a:p>
            <a:pPr algn="l"/>
            <a:r>
              <a:rPr lang="en-US" sz="5400" b="1" dirty="0" smtClean="0">
                <a:solidFill>
                  <a:srgbClr val="4B5459"/>
                </a:solidFill>
                <a:latin typeface="Myriad Pro Cond" panose="020B0506030403020204" pitchFamily="34" charset="0"/>
              </a:rPr>
              <a:t>TEACHING THE SKILL </a:t>
            </a:r>
            <a:br>
              <a:rPr lang="en-US" sz="5400" b="1" dirty="0" smtClean="0">
                <a:solidFill>
                  <a:srgbClr val="4B5459"/>
                </a:solidFill>
                <a:latin typeface="Myriad Pro Cond" panose="020B0506030403020204" pitchFamily="34" charset="0"/>
              </a:rPr>
            </a:br>
            <a:r>
              <a:rPr lang="en-US" sz="5400" b="1" dirty="0" smtClean="0">
                <a:solidFill>
                  <a:srgbClr val="4B5459"/>
                </a:solidFill>
                <a:latin typeface="Myriad Pro Cond" panose="020B0506030403020204" pitchFamily="34" charset="0"/>
              </a:rPr>
              <a:t>OF INTERCULTURAL EMPATHY ACROSS THE GENERATIONS</a:t>
            </a:r>
            <a:r>
              <a:rPr lang="en-US" b="1" dirty="0" smtClean="0">
                <a:solidFill>
                  <a:srgbClr val="4A5358"/>
                </a:solidFill>
                <a:latin typeface="Myriad Pro" panose="020B0503030403020204" pitchFamily="34" charset="0"/>
              </a:rPr>
              <a:t/>
            </a:r>
            <a:br>
              <a:rPr lang="en-US" b="1" dirty="0" smtClean="0">
                <a:solidFill>
                  <a:srgbClr val="4A5358"/>
                </a:solidFill>
                <a:latin typeface="Myriad Pro" panose="020B0503030403020204" pitchFamily="34" charset="0"/>
              </a:rPr>
            </a:br>
            <a:r>
              <a:rPr lang="en-US" sz="1600" b="1" dirty="0" smtClean="0">
                <a:solidFill>
                  <a:srgbClr val="4A5358"/>
                </a:solidFill>
                <a:latin typeface="Myriad Pro" panose="020B0503030403020204" pitchFamily="34" charset="0"/>
              </a:rPr>
              <a:t/>
            </a:r>
            <a:br>
              <a:rPr lang="en-US" sz="1600" b="1" dirty="0" smtClean="0">
                <a:solidFill>
                  <a:srgbClr val="4A5358"/>
                </a:solidFill>
                <a:latin typeface="Myriad Pro" panose="020B0503030403020204" pitchFamily="34" charset="0"/>
              </a:rPr>
            </a:br>
            <a:r>
              <a:rPr lang="en-US" sz="1600" b="1" dirty="0" smtClean="0">
                <a:solidFill>
                  <a:srgbClr val="4A5358"/>
                </a:solidFill>
                <a:latin typeface="Myriad Pro" panose="020B0503030403020204" pitchFamily="34" charset="0"/>
              </a:rPr>
              <a:t>	</a:t>
            </a:r>
            <a:r>
              <a:rPr lang="en-US" sz="1800" dirty="0" smtClean="0">
                <a:solidFill>
                  <a:srgbClr val="4A5358"/>
                </a:solidFill>
                <a:latin typeface="Myriad Pro" panose="020B0503030403020204" pitchFamily="34" charset="0"/>
              </a:rPr>
              <a:t>Annette Benson</a:t>
            </a:r>
            <a:r>
              <a:rPr lang="en-US" sz="1800" b="1" i="1" dirty="0" smtClean="0">
                <a:solidFill>
                  <a:srgbClr val="4A5358"/>
                </a:solidFill>
                <a:latin typeface="Myriad Pro" panose="020B0503030403020204" pitchFamily="34" charset="0"/>
              </a:rPr>
              <a:t/>
            </a:r>
            <a:br>
              <a:rPr lang="en-US" sz="1800" b="1" i="1" dirty="0" smtClean="0">
                <a:solidFill>
                  <a:srgbClr val="4A5358"/>
                </a:solidFill>
                <a:latin typeface="Myriad Pro" panose="020B0503030403020204" pitchFamily="34" charset="0"/>
              </a:rPr>
            </a:br>
            <a:r>
              <a:rPr lang="en-US" sz="1800" b="1" i="1" dirty="0" smtClean="0">
                <a:solidFill>
                  <a:srgbClr val="4A5358"/>
                </a:solidFill>
                <a:latin typeface="Myriad Pro" panose="020B0503030403020204" pitchFamily="34" charset="0"/>
              </a:rPr>
              <a:t>	</a:t>
            </a:r>
            <a:r>
              <a:rPr lang="en-US" sz="1800" i="1" dirty="0" smtClean="0">
                <a:solidFill>
                  <a:srgbClr val="4A5358"/>
                </a:solidFill>
                <a:latin typeface="Myriad Pro" panose="020B0503030403020204" pitchFamily="34" charset="0"/>
              </a:rPr>
              <a:t>Communication Strategist &amp; Intercultural Learning Specialist</a:t>
            </a:r>
            <a:r>
              <a:rPr lang="en-US" sz="1800" b="1" i="1" dirty="0" smtClean="0">
                <a:solidFill>
                  <a:srgbClr val="4A5358"/>
                </a:solidFill>
                <a:latin typeface="Myriad Pro" panose="020B0503030403020204" pitchFamily="34" charset="0"/>
              </a:rPr>
              <a:t/>
            </a:r>
            <a:br>
              <a:rPr lang="en-US" sz="1800" b="1" i="1" dirty="0" smtClean="0">
                <a:solidFill>
                  <a:srgbClr val="4A5358"/>
                </a:solidFill>
                <a:latin typeface="Myriad Pro" panose="020B0503030403020204" pitchFamily="34" charset="0"/>
              </a:rPr>
            </a:br>
            <a:r>
              <a:rPr lang="en-US" sz="1800" b="1" i="1" dirty="0" smtClean="0">
                <a:solidFill>
                  <a:srgbClr val="4A5358"/>
                </a:solidFill>
                <a:latin typeface="Myriad Pro" panose="020B0503030403020204" pitchFamily="34" charset="0"/>
              </a:rPr>
              <a:t>	Center for Intercultural Learning, Mentorship, Assessment and Research</a:t>
            </a:r>
            <a:br>
              <a:rPr lang="en-US" sz="1800" b="1" i="1" dirty="0" smtClean="0">
                <a:solidFill>
                  <a:srgbClr val="4A5358"/>
                </a:solidFill>
                <a:latin typeface="Myriad Pro" panose="020B0503030403020204" pitchFamily="34" charset="0"/>
              </a:rPr>
            </a:br>
            <a:r>
              <a:rPr lang="en-US" sz="1800" b="1" i="1" dirty="0" smtClean="0">
                <a:solidFill>
                  <a:srgbClr val="4A5358"/>
                </a:solidFill>
                <a:latin typeface="Myriad Pro" panose="020B0503030403020204" pitchFamily="34" charset="0"/>
              </a:rPr>
              <a:t>	</a:t>
            </a:r>
            <a:r>
              <a:rPr lang="en-US" sz="1800" b="1" dirty="0" smtClean="0">
                <a:solidFill>
                  <a:srgbClr val="4A5358"/>
                </a:solidFill>
                <a:latin typeface="Myriad Pro" panose="020B0503030403020204" pitchFamily="34" charset="0"/>
              </a:rPr>
              <a:t>Purdue University</a:t>
            </a:r>
            <a:endParaRPr lang="en-US" sz="1800" b="1" dirty="0">
              <a:solidFill>
                <a:srgbClr val="4A5358"/>
              </a:solidFill>
              <a:latin typeface="Myriad Pro" panose="020B0503030403020204" pitchFamily="34" charset="0"/>
            </a:endParaRPr>
          </a:p>
        </p:txBody>
      </p:sp>
    </p:spTree>
    <p:extLst>
      <p:ext uri="{BB962C8B-B14F-4D97-AF65-F5344CB8AC3E}">
        <p14:creationId xmlns:p14="http://schemas.microsoft.com/office/powerpoint/2010/main" val="284045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3172179" y="5979790"/>
            <a:ext cx="8794043" cy="685188"/>
          </a:xfrm>
          <a:prstGeom prst="rect">
            <a:avLst/>
          </a:prstGeom>
        </p:spPr>
        <p:txBody>
          <a:bodyPr wrap="square">
            <a:spAutoFit/>
          </a:bodyPr>
          <a:lstStyle/>
          <a:p>
            <a:pPr marL="457200" marR="0" indent="-457200">
              <a:lnSpc>
                <a:spcPct val="107000"/>
              </a:lnSpc>
              <a:spcBef>
                <a:spcPts val="0"/>
              </a:spcBef>
              <a:spcAft>
                <a:spcPts val="800"/>
              </a:spcAft>
            </a:pPr>
            <a:r>
              <a:rPr lang="en-US" sz="1200" dirty="0" err="1">
                <a:solidFill>
                  <a:srgbClr val="4B5459"/>
                </a:solidFill>
                <a:latin typeface="Myriad Pro" panose="020B0503030403020204" pitchFamily="34" charset="0"/>
                <a:ea typeface="Calibri" panose="020F0502020204030204" pitchFamily="34" charset="0"/>
                <a:cs typeface="Times New Roman" panose="02020603050405020304" pitchFamily="18" charset="0"/>
              </a:rPr>
              <a:t>Bellack</a:t>
            </a:r>
            <a:r>
              <a:rPr lang="en-US" sz="1200"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 M.  (2015, December 3).  Quiz:  Talking ‘bout my generation?  </a:t>
            </a:r>
            <a:r>
              <a:rPr lang="en-US" sz="1200" i="1"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The Washington Post</a:t>
            </a:r>
            <a:r>
              <a:rPr lang="en-US" sz="1200"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  Retrieved from https://www.washingtonpost.com/quiz-talking-bout-my-generation/f2eb1164-5fa3-4d77-ad53-53546e02edae_quiz.html?utm_term=.a57ba31b87ce</a:t>
            </a:r>
          </a:p>
        </p:txBody>
      </p:sp>
      <p:sp>
        <p:nvSpPr>
          <p:cNvPr id="12" name="Rectangle 11"/>
          <p:cNvSpPr/>
          <p:nvPr/>
        </p:nvSpPr>
        <p:spPr>
          <a:xfrm>
            <a:off x="2631924" y="417756"/>
            <a:ext cx="9052076" cy="2200089"/>
          </a:xfrm>
          <a:prstGeom prst="rect">
            <a:avLst/>
          </a:prstGeom>
        </p:spPr>
        <p:txBody>
          <a:bodyPr wrap="square">
            <a:spAutoFit/>
          </a:bodyPr>
          <a:lstStyle/>
          <a:p>
            <a:pPr marR="0" lvl="0">
              <a:lnSpc>
                <a:spcPct val="107000"/>
              </a:lnSpc>
              <a:spcBef>
                <a:spcPts val="0"/>
              </a:spcBef>
              <a:spcAft>
                <a:spcPts val="800"/>
              </a:spcAft>
            </a:pPr>
            <a:r>
              <a:rPr lang="en-US" sz="3200" b="1" dirty="0" smtClean="0">
                <a:solidFill>
                  <a:srgbClr val="4B5459"/>
                </a:solidFill>
                <a:effectLst/>
                <a:latin typeface="Myriad Pro" panose="020B0503030403020204" pitchFamily="34" charset="0"/>
                <a:ea typeface="Calibri" panose="020F0502020204030204" pitchFamily="34" charset="0"/>
                <a:cs typeface="Times New Roman" panose="02020603050405020304" pitchFamily="18" charset="0"/>
              </a:rPr>
              <a:t>6.	“The traditional cycle seems to have gone off course, as young people remain untethered to romantic partners or to permanent homes…forestalling the beginning of adult life.”</a:t>
            </a:r>
            <a:endParaRPr lang="en-US" sz="3200" b="1" dirty="0">
              <a:solidFill>
                <a:srgbClr val="4B5459"/>
              </a:solidFill>
              <a:effectLst/>
              <a:latin typeface="Myriad Pro" panose="020B050303040302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2631924" y="2701102"/>
            <a:ext cx="8950476" cy="619272"/>
          </a:xfrm>
          <a:prstGeom prst="rect">
            <a:avLst/>
          </a:prstGeom>
        </p:spPr>
        <p:txBody>
          <a:bodyPr wrap="square">
            <a:spAutoFit/>
          </a:bodyPr>
          <a:lstStyle/>
          <a:p>
            <a:pPr marL="457200" marR="0" indent="-457200">
              <a:lnSpc>
                <a:spcPct val="107000"/>
              </a:lnSpc>
              <a:spcBef>
                <a:spcPts val="0"/>
              </a:spcBef>
              <a:spcAft>
                <a:spcPts val="800"/>
              </a:spcAft>
            </a:pPr>
            <a:r>
              <a:rPr lang="en-US" sz="1600"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Marantz Henig, R.  (2010, August 18).  What is it about 20-somethings?  </a:t>
            </a:r>
            <a:r>
              <a:rPr lang="en-US" sz="1600" i="1"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The New York Times Magazine</a:t>
            </a:r>
            <a:r>
              <a:rPr lang="en-US" sz="1600"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  Retrieved from </a:t>
            </a:r>
            <a:r>
              <a:rPr lang="en-US" sz="1600" u="sng" dirty="0">
                <a:solidFill>
                  <a:srgbClr val="4B5459"/>
                </a:solidFill>
                <a:latin typeface="Myriad Pro" panose="020B0503030403020204" pitchFamily="34" charset="0"/>
                <a:ea typeface="Calibri" panose="020F0502020204030204" pitchFamily="34" charset="0"/>
                <a:cs typeface="Times New Roman" panose="02020603050405020304" pitchFamily="18" charset="0"/>
                <a:hlinkClick r:id="rId3"/>
              </a:rPr>
              <a:t>https://www.nytimes.com/2010/08/22/magazine/22Adulthood-t.html</a:t>
            </a:r>
            <a:endParaRPr lang="en-US" sz="1600" dirty="0">
              <a:solidFill>
                <a:srgbClr val="4B5459"/>
              </a:solidFill>
              <a:latin typeface="Myriad Pro" panose="020B0503030403020204" pitchFamily="34" charset="0"/>
              <a:ea typeface="Calibri" panose="020F0502020204030204" pitchFamily="34" charset="0"/>
              <a:cs typeface="Times New Roman" panose="02020603050405020304" pitchFamily="18" charset="0"/>
            </a:endParaRPr>
          </a:p>
        </p:txBody>
      </p:sp>
      <p:cxnSp>
        <p:nvCxnSpPr>
          <p:cNvPr id="10" name="Straight Connector 9"/>
          <p:cNvCxnSpPr/>
          <p:nvPr/>
        </p:nvCxnSpPr>
        <p:spPr>
          <a:xfrm>
            <a:off x="3014635" y="5191827"/>
            <a:ext cx="8091217" cy="0"/>
          </a:xfrm>
          <a:prstGeom prst="line">
            <a:avLst/>
          </a:prstGeom>
          <a:ln w="22225">
            <a:solidFill>
              <a:srgbClr val="4B5459"/>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19604925">
            <a:off x="8071335" y="4124834"/>
            <a:ext cx="1927407" cy="461665"/>
          </a:xfrm>
          <a:prstGeom prst="rect">
            <a:avLst/>
          </a:prstGeom>
          <a:noFill/>
        </p:spPr>
        <p:txBody>
          <a:bodyPr wrap="square" rtlCol="0">
            <a:spAutoFit/>
          </a:bodyPr>
          <a:lstStyle/>
          <a:p>
            <a:r>
              <a:rPr lang="en-US" sz="2400" b="1" dirty="0" smtClean="0">
                <a:solidFill>
                  <a:srgbClr val="4B5459"/>
                </a:solidFill>
                <a:latin typeface="Myriad Pro Cond" panose="020B0506030403020204" pitchFamily="34" charset="0"/>
              </a:rPr>
              <a:t>MILLENNIALS</a:t>
            </a:r>
            <a:endParaRPr lang="en-US" sz="3200" b="1" dirty="0">
              <a:solidFill>
                <a:srgbClr val="4B5459"/>
              </a:solidFill>
              <a:latin typeface="Myriad Pro Cond" panose="020B0506030403020204" pitchFamily="34" charset="0"/>
            </a:endParaRPr>
          </a:p>
        </p:txBody>
      </p:sp>
      <p:sp>
        <p:nvSpPr>
          <p:cNvPr id="15" name="Rectangle 14"/>
          <p:cNvSpPr/>
          <p:nvPr/>
        </p:nvSpPr>
        <p:spPr>
          <a:xfrm>
            <a:off x="7799758" y="5296613"/>
            <a:ext cx="1144865" cy="369332"/>
          </a:xfrm>
          <a:prstGeom prst="rect">
            <a:avLst/>
          </a:prstGeom>
        </p:spPr>
        <p:txBody>
          <a:bodyPr wrap="none">
            <a:spAutoFit/>
          </a:bodyPr>
          <a:lstStyle/>
          <a:p>
            <a:r>
              <a:rPr lang="en-US" b="1" dirty="0">
                <a:solidFill>
                  <a:srgbClr val="4B5459"/>
                </a:solidFill>
                <a:latin typeface="Myriad Pro Cond" panose="020B0506030403020204" pitchFamily="34" charset="0"/>
              </a:rPr>
              <a:t>(1981-1997)</a:t>
            </a:r>
            <a:endParaRPr lang="en-US" dirty="0"/>
          </a:p>
        </p:txBody>
      </p:sp>
      <p:sp>
        <p:nvSpPr>
          <p:cNvPr id="16" name="Oval 15"/>
          <p:cNvSpPr/>
          <p:nvPr/>
        </p:nvSpPr>
        <p:spPr>
          <a:xfrm>
            <a:off x="8269227" y="5095542"/>
            <a:ext cx="204537" cy="204537"/>
          </a:xfrm>
          <a:prstGeom prst="ellipse">
            <a:avLst/>
          </a:prstGeom>
          <a:solidFill>
            <a:srgbClr val="4B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p:cNvGrpSpPr/>
          <p:nvPr/>
        </p:nvGrpSpPr>
        <p:grpSpPr>
          <a:xfrm>
            <a:off x="3014635" y="4025267"/>
            <a:ext cx="8440288" cy="1640678"/>
            <a:chOff x="3037213" y="4090475"/>
            <a:chExt cx="8440288" cy="1640678"/>
          </a:xfrm>
        </p:grpSpPr>
        <p:sp>
          <p:nvSpPr>
            <p:cNvPr id="18" name="Rectangle 17"/>
            <p:cNvSpPr/>
            <p:nvPr/>
          </p:nvSpPr>
          <p:spPr>
            <a:xfrm>
              <a:off x="6315868" y="5361821"/>
              <a:ext cx="1144865" cy="369332"/>
            </a:xfrm>
            <a:prstGeom prst="rect">
              <a:avLst/>
            </a:prstGeom>
          </p:spPr>
          <p:txBody>
            <a:bodyPr wrap="none">
              <a:spAutoFit/>
            </a:bodyPr>
            <a:lstStyle/>
            <a:p>
              <a:r>
                <a:rPr lang="en-US" b="1" dirty="0">
                  <a:solidFill>
                    <a:srgbClr val="4B5459"/>
                  </a:solidFill>
                  <a:latin typeface="Myriad Pro Cond" panose="020B0506030403020204" pitchFamily="34" charset="0"/>
                </a:rPr>
                <a:t>(1965-1980)</a:t>
              </a:r>
            </a:p>
          </p:txBody>
        </p:sp>
        <p:sp>
          <p:nvSpPr>
            <p:cNvPr id="24" name="Rectangle 23"/>
            <p:cNvSpPr/>
            <p:nvPr/>
          </p:nvSpPr>
          <p:spPr>
            <a:xfrm rot="19655218">
              <a:off x="6606382" y="4266121"/>
              <a:ext cx="1680909" cy="461665"/>
            </a:xfrm>
            <a:prstGeom prst="rect">
              <a:avLst/>
            </a:prstGeom>
          </p:spPr>
          <p:txBody>
            <a:bodyPr wrap="none">
              <a:spAutoFit/>
            </a:bodyPr>
            <a:lstStyle/>
            <a:p>
              <a:r>
                <a:rPr lang="en-US" sz="2400" b="1" dirty="0">
                  <a:solidFill>
                    <a:srgbClr val="4B5459"/>
                  </a:solidFill>
                  <a:latin typeface="Myriad Pro Cond" panose="020B0506030403020204" pitchFamily="34" charset="0"/>
                </a:rPr>
                <a:t>GENERATION X</a:t>
              </a:r>
            </a:p>
          </p:txBody>
        </p:sp>
        <p:sp>
          <p:nvSpPr>
            <p:cNvPr id="25" name="Oval 24"/>
            <p:cNvSpPr/>
            <p:nvPr/>
          </p:nvSpPr>
          <p:spPr>
            <a:xfrm>
              <a:off x="6786031" y="5154766"/>
              <a:ext cx="204537" cy="204537"/>
            </a:xfrm>
            <a:prstGeom prst="ellipse">
              <a:avLst/>
            </a:prstGeom>
            <a:solidFill>
              <a:srgbClr val="4B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rot="19687119">
              <a:off x="9753959" y="4260326"/>
              <a:ext cx="1723542" cy="461665"/>
            </a:xfrm>
            <a:prstGeom prst="rect">
              <a:avLst/>
            </a:prstGeom>
            <a:noFill/>
          </p:spPr>
          <p:txBody>
            <a:bodyPr wrap="square" rtlCol="0">
              <a:spAutoFit/>
            </a:bodyPr>
            <a:lstStyle/>
            <a:p>
              <a:r>
                <a:rPr lang="en-US" sz="2400" b="1" dirty="0" smtClean="0">
                  <a:solidFill>
                    <a:srgbClr val="4B5459"/>
                  </a:solidFill>
                  <a:latin typeface="Myriad Pro Cond" panose="020B0506030403020204" pitchFamily="34" charset="0"/>
                </a:rPr>
                <a:t>GENERATION Z</a:t>
              </a:r>
              <a:endParaRPr lang="en-US" sz="2400" b="1" dirty="0">
                <a:solidFill>
                  <a:srgbClr val="4B5459"/>
                </a:solidFill>
                <a:latin typeface="Myriad Pro Cond" panose="020B0506030403020204" pitchFamily="34" charset="0"/>
              </a:endParaRPr>
            </a:p>
          </p:txBody>
        </p:sp>
        <p:sp>
          <p:nvSpPr>
            <p:cNvPr id="27" name="Rectangle 26"/>
            <p:cNvSpPr/>
            <p:nvPr/>
          </p:nvSpPr>
          <p:spPr>
            <a:xfrm>
              <a:off x="3037213" y="5361821"/>
              <a:ext cx="1144865" cy="369332"/>
            </a:xfrm>
            <a:prstGeom prst="rect">
              <a:avLst/>
            </a:prstGeom>
          </p:spPr>
          <p:txBody>
            <a:bodyPr wrap="none">
              <a:spAutoFit/>
            </a:bodyPr>
            <a:lstStyle/>
            <a:p>
              <a:r>
                <a:rPr lang="en-US" b="1" dirty="0">
                  <a:solidFill>
                    <a:srgbClr val="4B5459"/>
                  </a:solidFill>
                  <a:latin typeface="Myriad Pro Cond" panose="020B0506030403020204" pitchFamily="34" charset="0"/>
                </a:rPr>
                <a:t>(1928-1945)</a:t>
              </a:r>
            </a:p>
          </p:txBody>
        </p:sp>
        <p:sp>
          <p:nvSpPr>
            <p:cNvPr id="28" name="Rectangle 27"/>
            <p:cNvSpPr/>
            <p:nvPr/>
          </p:nvSpPr>
          <p:spPr>
            <a:xfrm rot="19800000">
              <a:off x="3470569" y="4090475"/>
              <a:ext cx="2272417" cy="461665"/>
            </a:xfrm>
            <a:prstGeom prst="rect">
              <a:avLst/>
            </a:prstGeom>
          </p:spPr>
          <p:txBody>
            <a:bodyPr wrap="none">
              <a:spAutoFit/>
            </a:bodyPr>
            <a:lstStyle/>
            <a:p>
              <a:r>
                <a:rPr lang="en-US" sz="2400" b="1" dirty="0" smtClean="0">
                  <a:solidFill>
                    <a:srgbClr val="4B5459"/>
                  </a:solidFill>
                  <a:latin typeface="Myriad Pro Cond" panose="020B0506030403020204" pitchFamily="34" charset="0"/>
                </a:rPr>
                <a:t>SILENT </a:t>
              </a:r>
              <a:r>
                <a:rPr lang="en-US" sz="2400" b="1" dirty="0">
                  <a:solidFill>
                    <a:srgbClr val="4B5459"/>
                  </a:solidFill>
                  <a:latin typeface="Myriad Pro Cond" panose="020B0506030403020204" pitchFamily="34" charset="0"/>
                </a:rPr>
                <a:t>GENERATION</a:t>
              </a:r>
              <a:endParaRPr lang="en-US" sz="2400" dirty="0"/>
            </a:p>
          </p:txBody>
        </p:sp>
        <p:sp>
          <p:nvSpPr>
            <p:cNvPr id="29" name="Rectangle 28"/>
            <p:cNvSpPr/>
            <p:nvPr/>
          </p:nvSpPr>
          <p:spPr>
            <a:xfrm>
              <a:off x="4747403" y="5361821"/>
              <a:ext cx="1144865" cy="369332"/>
            </a:xfrm>
            <a:prstGeom prst="rect">
              <a:avLst/>
            </a:prstGeom>
          </p:spPr>
          <p:txBody>
            <a:bodyPr wrap="none">
              <a:spAutoFit/>
            </a:bodyPr>
            <a:lstStyle/>
            <a:p>
              <a:r>
                <a:rPr lang="en-US" b="1" dirty="0">
                  <a:solidFill>
                    <a:srgbClr val="4B5459"/>
                  </a:solidFill>
                  <a:latin typeface="Myriad Pro Cond" panose="020B0506030403020204" pitchFamily="34" charset="0"/>
                </a:rPr>
                <a:t>(1946-1964)</a:t>
              </a:r>
              <a:endParaRPr lang="en-US" dirty="0"/>
            </a:p>
          </p:txBody>
        </p:sp>
        <p:sp>
          <p:nvSpPr>
            <p:cNvPr id="30" name="Rectangle 29"/>
            <p:cNvSpPr/>
            <p:nvPr/>
          </p:nvSpPr>
          <p:spPr>
            <a:xfrm rot="19747754">
              <a:off x="5000585" y="4245503"/>
              <a:ext cx="1823641" cy="461665"/>
            </a:xfrm>
            <a:prstGeom prst="rect">
              <a:avLst/>
            </a:prstGeom>
          </p:spPr>
          <p:txBody>
            <a:bodyPr wrap="none">
              <a:spAutoFit/>
            </a:bodyPr>
            <a:lstStyle/>
            <a:p>
              <a:r>
                <a:rPr lang="en-US" sz="2400" b="1" dirty="0">
                  <a:solidFill>
                    <a:srgbClr val="4B5459"/>
                  </a:solidFill>
                  <a:latin typeface="Myriad Pro Cond" panose="020B0506030403020204" pitchFamily="34" charset="0"/>
                </a:rPr>
                <a:t>BABY </a:t>
              </a:r>
              <a:r>
                <a:rPr lang="en-US" sz="2400" b="1" dirty="0" smtClean="0">
                  <a:solidFill>
                    <a:srgbClr val="4B5459"/>
                  </a:solidFill>
                  <a:latin typeface="Myriad Pro Cond" panose="020B0506030403020204" pitchFamily="34" charset="0"/>
                </a:rPr>
                <a:t>BOOMERS</a:t>
              </a:r>
              <a:endParaRPr lang="en-US" sz="2400" b="1" dirty="0">
                <a:solidFill>
                  <a:srgbClr val="4B5459"/>
                </a:solidFill>
                <a:latin typeface="Myriad Pro Cond" panose="020B0506030403020204" pitchFamily="34" charset="0"/>
              </a:endParaRPr>
            </a:p>
          </p:txBody>
        </p:sp>
        <p:sp>
          <p:nvSpPr>
            <p:cNvPr id="31" name="Rectangle 30"/>
            <p:cNvSpPr/>
            <p:nvPr/>
          </p:nvSpPr>
          <p:spPr>
            <a:xfrm>
              <a:off x="9327414" y="5361821"/>
              <a:ext cx="1377300" cy="369332"/>
            </a:xfrm>
            <a:prstGeom prst="rect">
              <a:avLst/>
            </a:prstGeom>
          </p:spPr>
          <p:txBody>
            <a:bodyPr wrap="none">
              <a:spAutoFit/>
            </a:bodyPr>
            <a:lstStyle/>
            <a:p>
              <a:r>
                <a:rPr lang="en-US" b="1" dirty="0">
                  <a:solidFill>
                    <a:srgbClr val="4B5459"/>
                  </a:solidFill>
                  <a:latin typeface="Myriad Pro Cond" panose="020B0506030403020204" pitchFamily="34" charset="0"/>
                </a:rPr>
                <a:t>(</a:t>
              </a:r>
              <a:r>
                <a:rPr lang="en-US" b="1" dirty="0" smtClean="0">
                  <a:solidFill>
                    <a:srgbClr val="4B5459"/>
                  </a:solidFill>
                  <a:latin typeface="Myriad Pro Cond" panose="020B0506030403020204" pitchFamily="34" charset="0"/>
                </a:rPr>
                <a:t>1996ish-2010</a:t>
              </a:r>
              <a:r>
                <a:rPr lang="en-US" b="1" dirty="0">
                  <a:solidFill>
                    <a:srgbClr val="4B5459"/>
                  </a:solidFill>
                  <a:latin typeface="Myriad Pro Cond" panose="020B0506030403020204" pitchFamily="34" charset="0"/>
                </a:rPr>
                <a:t>)</a:t>
              </a:r>
              <a:endParaRPr lang="en-US" dirty="0"/>
            </a:p>
          </p:txBody>
        </p:sp>
        <p:sp>
          <p:nvSpPr>
            <p:cNvPr id="32" name="Oval 31"/>
            <p:cNvSpPr/>
            <p:nvPr/>
          </p:nvSpPr>
          <p:spPr>
            <a:xfrm>
              <a:off x="3507376" y="5157284"/>
              <a:ext cx="204537" cy="204537"/>
            </a:xfrm>
            <a:prstGeom prst="ellipse">
              <a:avLst/>
            </a:prstGeom>
            <a:solidFill>
              <a:srgbClr val="4B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5217566" y="5167223"/>
              <a:ext cx="204537" cy="204537"/>
            </a:xfrm>
            <a:prstGeom prst="ellipse">
              <a:avLst/>
            </a:prstGeom>
            <a:solidFill>
              <a:srgbClr val="4B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p:cNvSpPr/>
            <p:nvPr/>
          </p:nvSpPr>
          <p:spPr>
            <a:xfrm>
              <a:off x="9931428" y="5157284"/>
              <a:ext cx="204537" cy="204537"/>
            </a:xfrm>
            <a:prstGeom prst="ellipse">
              <a:avLst/>
            </a:prstGeom>
            <a:solidFill>
              <a:srgbClr val="4B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2674968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3138312" y="5979789"/>
            <a:ext cx="8737599" cy="685188"/>
          </a:xfrm>
          <a:prstGeom prst="rect">
            <a:avLst/>
          </a:prstGeom>
        </p:spPr>
        <p:txBody>
          <a:bodyPr wrap="square">
            <a:spAutoFit/>
          </a:bodyPr>
          <a:lstStyle/>
          <a:p>
            <a:pPr marL="457200" marR="0" indent="-457200">
              <a:lnSpc>
                <a:spcPct val="107000"/>
              </a:lnSpc>
              <a:spcBef>
                <a:spcPts val="0"/>
              </a:spcBef>
              <a:spcAft>
                <a:spcPts val="800"/>
              </a:spcAft>
            </a:pPr>
            <a:r>
              <a:rPr lang="en-US" sz="1200" dirty="0" err="1">
                <a:solidFill>
                  <a:srgbClr val="4B5459"/>
                </a:solidFill>
                <a:latin typeface="Myriad Pro" panose="020B0503030403020204" pitchFamily="34" charset="0"/>
                <a:ea typeface="Calibri" panose="020F0502020204030204" pitchFamily="34" charset="0"/>
                <a:cs typeface="Times New Roman" panose="02020603050405020304" pitchFamily="18" charset="0"/>
              </a:rPr>
              <a:t>Bellack</a:t>
            </a:r>
            <a:r>
              <a:rPr lang="en-US" sz="1200"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 M.  (2015, December 3).  Quiz:  Talking ‘bout my generation?  </a:t>
            </a:r>
            <a:r>
              <a:rPr lang="en-US" sz="1200" i="1"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The Washington Post</a:t>
            </a:r>
            <a:r>
              <a:rPr lang="en-US" sz="1200"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  Retrieved from https://www.washingtonpost.com/quiz-talking-bout-my-generation/f2eb1164-5fa3-4d77-ad53-53546e02edae_quiz.html?utm_term=.a57ba31b87ce</a:t>
            </a:r>
          </a:p>
        </p:txBody>
      </p:sp>
      <p:sp>
        <p:nvSpPr>
          <p:cNvPr id="12" name="Rectangle 11"/>
          <p:cNvSpPr/>
          <p:nvPr/>
        </p:nvSpPr>
        <p:spPr>
          <a:xfrm>
            <a:off x="2598057" y="406467"/>
            <a:ext cx="9277854" cy="1277914"/>
          </a:xfrm>
          <a:prstGeom prst="rect">
            <a:avLst/>
          </a:prstGeom>
        </p:spPr>
        <p:txBody>
          <a:bodyPr wrap="square">
            <a:spAutoFit/>
          </a:bodyPr>
          <a:lstStyle/>
          <a:p>
            <a:pPr marR="0" lvl="0">
              <a:lnSpc>
                <a:spcPct val="107000"/>
              </a:lnSpc>
              <a:spcBef>
                <a:spcPts val="0"/>
              </a:spcBef>
              <a:spcAft>
                <a:spcPts val="800"/>
              </a:spcAft>
            </a:pPr>
            <a:r>
              <a:rPr lang="en-US" sz="3600" b="1" dirty="0" smtClean="0">
                <a:solidFill>
                  <a:srgbClr val="4B5459"/>
                </a:solidFill>
                <a:effectLst/>
                <a:latin typeface="Myriad Pro" panose="020B0503030403020204" pitchFamily="34" charset="0"/>
                <a:ea typeface="Calibri" panose="020F0502020204030204" pitchFamily="34" charset="0"/>
                <a:cs typeface="Times New Roman" panose="02020603050405020304" pitchFamily="18" charset="0"/>
              </a:rPr>
              <a:t>7.	“Couples with one or no children worry that time is running out.  Job or family?”</a:t>
            </a:r>
            <a:endParaRPr lang="en-US" sz="3600" b="1" dirty="0">
              <a:solidFill>
                <a:srgbClr val="4B5459"/>
              </a:solidFill>
              <a:effectLst/>
              <a:latin typeface="Myriad Pro" panose="020B050303040302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2598057" y="1809540"/>
            <a:ext cx="9277854" cy="981423"/>
          </a:xfrm>
          <a:prstGeom prst="rect">
            <a:avLst/>
          </a:prstGeom>
        </p:spPr>
        <p:txBody>
          <a:bodyPr wrap="square">
            <a:spAutoFit/>
          </a:bodyPr>
          <a:lstStyle/>
          <a:p>
            <a:pPr marL="457200" marR="0" indent="-457200">
              <a:lnSpc>
                <a:spcPct val="107000"/>
              </a:lnSpc>
              <a:spcBef>
                <a:spcPts val="0"/>
              </a:spcBef>
              <a:spcAft>
                <a:spcPts val="800"/>
              </a:spcAft>
            </a:pPr>
            <a:r>
              <a:rPr lang="en-US"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Jones, L. Y.  (1980, December 29).  The generation that gave us Spock and rock now faces a brave new cause:  Midlife.  </a:t>
            </a:r>
            <a:r>
              <a:rPr lang="en-US" i="1"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People</a:t>
            </a:r>
            <a:r>
              <a:rPr lang="en-US"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  Retrieved from </a:t>
            </a:r>
            <a:r>
              <a:rPr lang="en-US" u="sng" dirty="0">
                <a:solidFill>
                  <a:srgbClr val="4B5459"/>
                </a:solidFill>
                <a:latin typeface="Myriad Pro" panose="020B0503030403020204" pitchFamily="34" charset="0"/>
                <a:ea typeface="Calibri" panose="020F0502020204030204" pitchFamily="34" charset="0"/>
                <a:cs typeface="Times New Roman" panose="02020603050405020304" pitchFamily="18" charset="0"/>
                <a:hlinkClick r:id="rId3"/>
              </a:rPr>
              <a:t>https://people.com/archive/the-generation-that-gave-us-spock-and-rock-now-faces-a-brave-new-cause-midlife-vol-14-no-26/</a:t>
            </a:r>
            <a:endParaRPr lang="en-US" dirty="0">
              <a:solidFill>
                <a:srgbClr val="4B5459"/>
              </a:solidFill>
              <a:latin typeface="Myriad Pro" panose="020B0503030403020204" pitchFamily="34" charset="0"/>
              <a:ea typeface="Calibri" panose="020F0502020204030204" pitchFamily="34" charset="0"/>
              <a:cs typeface="Times New Roman" panose="02020603050405020304" pitchFamily="18" charset="0"/>
            </a:endParaRPr>
          </a:p>
        </p:txBody>
      </p:sp>
      <p:cxnSp>
        <p:nvCxnSpPr>
          <p:cNvPr id="10" name="Straight Connector 9"/>
          <p:cNvCxnSpPr/>
          <p:nvPr/>
        </p:nvCxnSpPr>
        <p:spPr>
          <a:xfrm>
            <a:off x="2998007" y="4990202"/>
            <a:ext cx="8091217" cy="0"/>
          </a:xfrm>
          <a:prstGeom prst="line">
            <a:avLst/>
          </a:prstGeom>
          <a:ln w="22225">
            <a:solidFill>
              <a:srgbClr val="4B5459"/>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708197" y="5094988"/>
            <a:ext cx="1144865" cy="369332"/>
          </a:xfrm>
          <a:prstGeom prst="rect">
            <a:avLst/>
          </a:prstGeom>
        </p:spPr>
        <p:txBody>
          <a:bodyPr wrap="none">
            <a:spAutoFit/>
          </a:bodyPr>
          <a:lstStyle/>
          <a:p>
            <a:r>
              <a:rPr lang="en-US" b="1" dirty="0">
                <a:solidFill>
                  <a:srgbClr val="4B5459"/>
                </a:solidFill>
                <a:latin typeface="Myriad Pro Cond" panose="020B0506030403020204" pitchFamily="34" charset="0"/>
              </a:rPr>
              <a:t>(1946-1964)</a:t>
            </a:r>
            <a:endParaRPr lang="en-US" dirty="0"/>
          </a:p>
        </p:txBody>
      </p:sp>
      <p:sp>
        <p:nvSpPr>
          <p:cNvPr id="15" name="Rectangle 14"/>
          <p:cNvSpPr/>
          <p:nvPr/>
        </p:nvSpPr>
        <p:spPr>
          <a:xfrm rot="19747754">
            <a:off x="4961379" y="3978670"/>
            <a:ext cx="1823641" cy="461665"/>
          </a:xfrm>
          <a:prstGeom prst="rect">
            <a:avLst/>
          </a:prstGeom>
        </p:spPr>
        <p:txBody>
          <a:bodyPr wrap="none">
            <a:spAutoFit/>
          </a:bodyPr>
          <a:lstStyle/>
          <a:p>
            <a:r>
              <a:rPr lang="en-US" sz="2400" b="1" dirty="0">
                <a:solidFill>
                  <a:srgbClr val="4B5459"/>
                </a:solidFill>
                <a:latin typeface="Myriad Pro Cond" panose="020B0506030403020204" pitchFamily="34" charset="0"/>
              </a:rPr>
              <a:t>BABY </a:t>
            </a:r>
            <a:r>
              <a:rPr lang="en-US" sz="2400" b="1" dirty="0" smtClean="0">
                <a:solidFill>
                  <a:srgbClr val="4B5459"/>
                </a:solidFill>
                <a:latin typeface="Myriad Pro Cond" panose="020B0506030403020204" pitchFamily="34" charset="0"/>
              </a:rPr>
              <a:t>BOOMERS</a:t>
            </a:r>
            <a:endParaRPr lang="en-US" sz="2400" b="1" dirty="0">
              <a:solidFill>
                <a:srgbClr val="4B5459"/>
              </a:solidFill>
              <a:latin typeface="Myriad Pro Cond" panose="020B0506030403020204" pitchFamily="34" charset="0"/>
            </a:endParaRPr>
          </a:p>
        </p:txBody>
      </p:sp>
      <p:sp>
        <p:nvSpPr>
          <p:cNvPr id="16" name="Oval 15"/>
          <p:cNvSpPr/>
          <p:nvPr/>
        </p:nvSpPr>
        <p:spPr>
          <a:xfrm>
            <a:off x="5178360" y="4900390"/>
            <a:ext cx="204537" cy="204537"/>
          </a:xfrm>
          <a:prstGeom prst="ellipse">
            <a:avLst/>
          </a:prstGeom>
          <a:solidFill>
            <a:srgbClr val="4B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p:cNvGrpSpPr/>
          <p:nvPr/>
        </p:nvGrpSpPr>
        <p:grpSpPr>
          <a:xfrm>
            <a:off x="2998007" y="3841732"/>
            <a:ext cx="8440288" cy="1622588"/>
            <a:chOff x="2930274" y="3898177"/>
            <a:chExt cx="8440288" cy="1622588"/>
          </a:xfrm>
        </p:grpSpPr>
        <p:sp>
          <p:nvSpPr>
            <p:cNvPr id="18" name="TextBox 17"/>
            <p:cNvSpPr txBox="1"/>
            <p:nvPr/>
          </p:nvSpPr>
          <p:spPr>
            <a:xfrm rot="19604925">
              <a:off x="7986974" y="3979654"/>
              <a:ext cx="1927407" cy="461665"/>
            </a:xfrm>
            <a:prstGeom prst="rect">
              <a:avLst/>
            </a:prstGeom>
            <a:noFill/>
          </p:spPr>
          <p:txBody>
            <a:bodyPr wrap="square" rtlCol="0">
              <a:spAutoFit/>
            </a:bodyPr>
            <a:lstStyle/>
            <a:p>
              <a:r>
                <a:rPr lang="en-US" sz="2400" b="1" dirty="0" smtClean="0">
                  <a:solidFill>
                    <a:srgbClr val="4B5459"/>
                  </a:solidFill>
                  <a:latin typeface="Myriad Pro Cond" panose="020B0506030403020204" pitchFamily="34" charset="0"/>
                </a:rPr>
                <a:t>MILLENNIALS</a:t>
              </a:r>
              <a:endParaRPr lang="en-US" sz="3200" b="1" dirty="0">
                <a:solidFill>
                  <a:srgbClr val="4B5459"/>
                </a:solidFill>
                <a:latin typeface="Myriad Pro Cond" panose="020B0506030403020204" pitchFamily="34" charset="0"/>
              </a:endParaRPr>
            </a:p>
          </p:txBody>
        </p:sp>
        <p:sp>
          <p:nvSpPr>
            <p:cNvPr id="24" name="Rectangle 23"/>
            <p:cNvSpPr/>
            <p:nvPr/>
          </p:nvSpPr>
          <p:spPr>
            <a:xfrm>
              <a:off x="7715397" y="5151433"/>
              <a:ext cx="1144865" cy="369332"/>
            </a:xfrm>
            <a:prstGeom prst="rect">
              <a:avLst/>
            </a:prstGeom>
          </p:spPr>
          <p:txBody>
            <a:bodyPr wrap="none">
              <a:spAutoFit/>
            </a:bodyPr>
            <a:lstStyle/>
            <a:p>
              <a:r>
                <a:rPr lang="en-US" b="1" dirty="0">
                  <a:solidFill>
                    <a:srgbClr val="4B5459"/>
                  </a:solidFill>
                  <a:latin typeface="Myriad Pro Cond" panose="020B0506030403020204" pitchFamily="34" charset="0"/>
                </a:rPr>
                <a:t>(1981-1997)</a:t>
              </a:r>
              <a:endParaRPr lang="en-US" dirty="0"/>
            </a:p>
          </p:txBody>
        </p:sp>
        <p:sp>
          <p:nvSpPr>
            <p:cNvPr id="25" name="Oval 24"/>
            <p:cNvSpPr/>
            <p:nvPr/>
          </p:nvSpPr>
          <p:spPr>
            <a:xfrm>
              <a:off x="8184866" y="4950362"/>
              <a:ext cx="204537" cy="204537"/>
            </a:xfrm>
            <a:prstGeom prst="ellipse">
              <a:avLst/>
            </a:prstGeom>
            <a:solidFill>
              <a:srgbClr val="4B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6208929" y="5151433"/>
              <a:ext cx="1144865" cy="369332"/>
            </a:xfrm>
            <a:prstGeom prst="rect">
              <a:avLst/>
            </a:prstGeom>
          </p:spPr>
          <p:txBody>
            <a:bodyPr wrap="none">
              <a:spAutoFit/>
            </a:bodyPr>
            <a:lstStyle/>
            <a:p>
              <a:r>
                <a:rPr lang="en-US" b="1" dirty="0">
                  <a:solidFill>
                    <a:srgbClr val="4B5459"/>
                  </a:solidFill>
                  <a:latin typeface="Myriad Pro Cond" panose="020B0506030403020204" pitchFamily="34" charset="0"/>
                </a:rPr>
                <a:t>(1965-1980)</a:t>
              </a:r>
            </a:p>
          </p:txBody>
        </p:sp>
        <p:sp>
          <p:nvSpPr>
            <p:cNvPr id="27" name="Rectangle 26"/>
            <p:cNvSpPr/>
            <p:nvPr/>
          </p:nvSpPr>
          <p:spPr>
            <a:xfrm rot="19655218">
              <a:off x="6499443" y="4055733"/>
              <a:ext cx="1680909" cy="461665"/>
            </a:xfrm>
            <a:prstGeom prst="rect">
              <a:avLst/>
            </a:prstGeom>
          </p:spPr>
          <p:txBody>
            <a:bodyPr wrap="none">
              <a:spAutoFit/>
            </a:bodyPr>
            <a:lstStyle/>
            <a:p>
              <a:r>
                <a:rPr lang="en-US" sz="2400" b="1" dirty="0">
                  <a:solidFill>
                    <a:srgbClr val="4B5459"/>
                  </a:solidFill>
                  <a:latin typeface="Myriad Pro Cond" panose="020B0506030403020204" pitchFamily="34" charset="0"/>
                </a:rPr>
                <a:t>GENERATION X</a:t>
              </a:r>
            </a:p>
          </p:txBody>
        </p:sp>
        <p:sp>
          <p:nvSpPr>
            <p:cNvPr id="28" name="Oval 27"/>
            <p:cNvSpPr/>
            <p:nvPr/>
          </p:nvSpPr>
          <p:spPr>
            <a:xfrm>
              <a:off x="6679092" y="4944378"/>
              <a:ext cx="204537" cy="204537"/>
            </a:xfrm>
            <a:prstGeom prst="ellipse">
              <a:avLst/>
            </a:prstGeom>
            <a:solidFill>
              <a:srgbClr val="4B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rot="19687119">
              <a:off x="9647020" y="4049938"/>
              <a:ext cx="1723542" cy="461665"/>
            </a:xfrm>
            <a:prstGeom prst="rect">
              <a:avLst/>
            </a:prstGeom>
            <a:noFill/>
          </p:spPr>
          <p:txBody>
            <a:bodyPr wrap="square" rtlCol="0">
              <a:spAutoFit/>
            </a:bodyPr>
            <a:lstStyle/>
            <a:p>
              <a:r>
                <a:rPr lang="en-US" sz="2400" b="1" dirty="0" smtClean="0">
                  <a:solidFill>
                    <a:srgbClr val="4B5459"/>
                  </a:solidFill>
                  <a:latin typeface="Myriad Pro Cond" panose="020B0506030403020204" pitchFamily="34" charset="0"/>
                </a:rPr>
                <a:t>GENERATION Z</a:t>
              </a:r>
              <a:endParaRPr lang="en-US" sz="2400" b="1" dirty="0">
                <a:solidFill>
                  <a:srgbClr val="4B5459"/>
                </a:solidFill>
                <a:latin typeface="Myriad Pro Cond" panose="020B0506030403020204" pitchFamily="34" charset="0"/>
              </a:endParaRPr>
            </a:p>
          </p:txBody>
        </p:sp>
        <p:sp>
          <p:nvSpPr>
            <p:cNvPr id="30" name="Rectangle 29"/>
            <p:cNvSpPr/>
            <p:nvPr/>
          </p:nvSpPr>
          <p:spPr>
            <a:xfrm>
              <a:off x="2930274" y="5151433"/>
              <a:ext cx="1144865" cy="369332"/>
            </a:xfrm>
            <a:prstGeom prst="rect">
              <a:avLst/>
            </a:prstGeom>
          </p:spPr>
          <p:txBody>
            <a:bodyPr wrap="none">
              <a:spAutoFit/>
            </a:bodyPr>
            <a:lstStyle/>
            <a:p>
              <a:r>
                <a:rPr lang="en-US" b="1" dirty="0">
                  <a:solidFill>
                    <a:srgbClr val="4B5459"/>
                  </a:solidFill>
                  <a:latin typeface="Myriad Pro Cond" panose="020B0506030403020204" pitchFamily="34" charset="0"/>
                </a:rPr>
                <a:t>(1928-1945)</a:t>
              </a:r>
            </a:p>
          </p:txBody>
        </p:sp>
        <p:sp>
          <p:nvSpPr>
            <p:cNvPr id="31" name="Rectangle 30"/>
            <p:cNvSpPr/>
            <p:nvPr/>
          </p:nvSpPr>
          <p:spPr>
            <a:xfrm rot="19800000">
              <a:off x="3363630" y="3898177"/>
              <a:ext cx="2272417" cy="461665"/>
            </a:xfrm>
            <a:prstGeom prst="rect">
              <a:avLst/>
            </a:prstGeom>
          </p:spPr>
          <p:txBody>
            <a:bodyPr wrap="none">
              <a:spAutoFit/>
            </a:bodyPr>
            <a:lstStyle/>
            <a:p>
              <a:r>
                <a:rPr lang="en-US" sz="2400" b="1" dirty="0" smtClean="0">
                  <a:solidFill>
                    <a:srgbClr val="4B5459"/>
                  </a:solidFill>
                  <a:latin typeface="Myriad Pro Cond" panose="020B0506030403020204" pitchFamily="34" charset="0"/>
                </a:rPr>
                <a:t>SILENT </a:t>
              </a:r>
              <a:r>
                <a:rPr lang="en-US" sz="2400" b="1" dirty="0">
                  <a:solidFill>
                    <a:srgbClr val="4B5459"/>
                  </a:solidFill>
                  <a:latin typeface="Myriad Pro Cond" panose="020B0506030403020204" pitchFamily="34" charset="0"/>
                </a:rPr>
                <a:t>GENERATION</a:t>
              </a:r>
              <a:endParaRPr lang="en-US" sz="2400" dirty="0"/>
            </a:p>
          </p:txBody>
        </p:sp>
        <p:sp>
          <p:nvSpPr>
            <p:cNvPr id="32" name="Rectangle 31"/>
            <p:cNvSpPr/>
            <p:nvPr/>
          </p:nvSpPr>
          <p:spPr>
            <a:xfrm>
              <a:off x="9220475" y="5151433"/>
              <a:ext cx="1377300" cy="369332"/>
            </a:xfrm>
            <a:prstGeom prst="rect">
              <a:avLst/>
            </a:prstGeom>
          </p:spPr>
          <p:txBody>
            <a:bodyPr wrap="none">
              <a:spAutoFit/>
            </a:bodyPr>
            <a:lstStyle/>
            <a:p>
              <a:r>
                <a:rPr lang="en-US" b="1" dirty="0">
                  <a:solidFill>
                    <a:srgbClr val="4B5459"/>
                  </a:solidFill>
                  <a:latin typeface="Myriad Pro Cond" panose="020B0506030403020204" pitchFamily="34" charset="0"/>
                </a:rPr>
                <a:t>(</a:t>
              </a:r>
              <a:r>
                <a:rPr lang="en-US" b="1" dirty="0" smtClean="0">
                  <a:solidFill>
                    <a:srgbClr val="4B5459"/>
                  </a:solidFill>
                  <a:latin typeface="Myriad Pro Cond" panose="020B0506030403020204" pitchFamily="34" charset="0"/>
                </a:rPr>
                <a:t>1996ish-2010</a:t>
              </a:r>
              <a:r>
                <a:rPr lang="en-US" b="1" dirty="0">
                  <a:solidFill>
                    <a:srgbClr val="4B5459"/>
                  </a:solidFill>
                  <a:latin typeface="Myriad Pro Cond" panose="020B0506030403020204" pitchFamily="34" charset="0"/>
                </a:rPr>
                <a:t>)</a:t>
              </a:r>
              <a:endParaRPr lang="en-US" dirty="0"/>
            </a:p>
          </p:txBody>
        </p:sp>
        <p:sp>
          <p:nvSpPr>
            <p:cNvPr id="33" name="Oval 32"/>
            <p:cNvSpPr/>
            <p:nvPr/>
          </p:nvSpPr>
          <p:spPr>
            <a:xfrm>
              <a:off x="3400437" y="4946896"/>
              <a:ext cx="204537" cy="204537"/>
            </a:xfrm>
            <a:prstGeom prst="ellipse">
              <a:avLst/>
            </a:prstGeom>
            <a:solidFill>
              <a:srgbClr val="4B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p:cNvSpPr/>
            <p:nvPr/>
          </p:nvSpPr>
          <p:spPr>
            <a:xfrm>
              <a:off x="9824489" y="4946896"/>
              <a:ext cx="204537" cy="204537"/>
            </a:xfrm>
            <a:prstGeom prst="ellipse">
              <a:avLst/>
            </a:prstGeom>
            <a:solidFill>
              <a:srgbClr val="4B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2464489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3036711" y="6013656"/>
            <a:ext cx="9042399" cy="685188"/>
          </a:xfrm>
          <a:prstGeom prst="rect">
            <a:avLst/>
          </a:prstGeom>
        </p:spPr>
        <p:txBody>
          <a:bodyPr wrap="square">
            <a:spAutoFit/>
          </a:bodyPr>
          <a:lstStyle/>
          <a:p>
            <a:pPr marL="457200" marR="0" indent="-457200">
              <a:lnSpc>
                <a:spcPct val="107000"/>
              </a:lnSpc>
              <a:spcBef>
                <a:spcPts val="0"/>
              </a:spcBef>
              <a:spcAft>
                <a:spcPts val="800"/>
              </a:spcAft>
            </a:pPr>
            <a:r>
              <a:rPr lang="en-US" sz="1200" dirty="0" err="1">
                <a:solidFill>
                  <a:srgbClr val="4B5459"/>
                </a:solidFill>
                <a:latin typeface="Myriad Pro" panose="020B0503030403020204" pitchFamily="34" charset="0"/>
                <a:ea typeface="Calibri" panose="020F0502020204030204" pitchFamily="34" charset="0"/>
                <a:cs typeface="Times New Roman" panose="02020603050405020304" pitchFamily="18" charset="0"/>
              </a:rPr>
              <a:t>Bellack</a:t>
            </a:r>
            <a:r>
              <a:rPr lang="en-US" sz="1200"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 M.  (2015, December 3).  Quiz:  Talking ‘bout my generation?  </a:t>
            </a:r>
            <a:r>
              <a:rPr lang="en-US" sz="1200" i="1"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The Washington Post</a:t>
            </a:r>
            <a:r>
              <a:rPr lang="en-US" sz="1200"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  Retrieved from https://www.washingtonpost.com/quiz-talking-bout-my-generation/f2eb1164-5fa3-4d77-ad53-53546e02edae_quiz.html?utm_term=.a57ba31b87ce</a:t>
            </a:r>
          </a:p>
        </p:txBody>
      </p:sp>
      <p:sp>
        <p:nvSpPr>
          <p:cNvPr id="12" name="Rectangle 11"/>
          <p:cNvSpPr/>
          <p:nvPr/>
        </p:nvSpPr>
        <p:spPr>
          <a:xfrm>
            <a:off x="2682321" y="395179"/>
            <a:ext cx="8399740" cy="1277914"/>
          </a:xfrm>
          <a:prstGeom prst="rect">
            <a:avLst/>
          </a:prstGeom>
        </p:spPr>
        <p:txBody>
          <a:bodyPr wrap="square">
            <a:spAutoFit/>
          </a:bodyPr>
          <a:lstStyle/>
          <a:p>
            <a:pPr marR="0" lvl="0">
              <a:lnSpc>
                <a:spcPct val="107000"/>
              </a:lnSpc>
              <a:spcBef>
                <a:spcPts val="0"/>
              </a:spcBef>
              <a:spcAft>
                <a:spcPts val="800"/>
              </a:spcAft>
            </a:pPr>
            <a:r>
              <a:rPr lang="en-US" sz="3600" b="1" dirty="0" smtClean="0">
                <a:solidFill>
                  <a:srgbClr val="4B5459"/>
                </a:solidFill>
                <a:effectLst/>
                <a:latin typeface="Myriad Pro" panose="020B0503030403020204" pitchFamily="34" charset="0"/>
                <a:ea typeface="Calibri" panose="020F0502020204030204" pitchFamily="34" charset="0"/>
                <a:cs typeface="Times New Roman" panose="02020603050405020304" pitchFamily="18" charset="0"/>
              </a:rPr>
              <a:t>8.	They are “more willing to be caregivers than previous generations.”</a:t>
            </a:r>
            <a:endParaRPr lang="en-US" sz="3600" b="1" dirty="0">
              <a:solidFill>
                <a:srgbClr val="4B5459"/>
              </a:solidFill>
              <a:effectLst/>
              <a:latin typeface="Myriad Pro" panose="020B050303040302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2682321" y="1820520"/>
            <a:ext cx="8950476" cy="1574149"/>
          </a:xfrm>
          <a:prstGeom prst="rect">
            <a:avLst/>
          </a:prstGeom>
        </p:spPr>
        <p:txBody>
          <a:bodyPr wrap="square">
            <a:spAutoFit/>
          </a:bodyPr>
          <a:lstStyle/>
          <a:p>
            <a:pPr marL="457200" marR="0" indent="-457200">
              <a:lnSpc>
                <a:spcPct val="107000"/>
              </a:lnSpc>
              <a:spcBef>
                <a:spcPts val="0"/>
              </a:spcBef>
              <a:spcAft>
                <a:spcPts val="800"/>
              </a:spcAft>
            </a:pPr>
            <a:r>
              <a:rPr lang="en-US" dirty="0" err="1">
                <a:solidFill>
                  <a:srgbClr val="4B5459"/>
                </a:solidFill>
                <a:latin typeface="Myriad Pro" panose="020B0503030403020204" pitchFamily="34" charset="0"/>
                <a:ea typeface="Calibri" panose="020F0502020204030204" pitchFamily="34" charset="0"/>
                <a:cs typeface="Times New Roman" panose="02020603050405020304" pitchFamily="18" charset="0"/>
              </a:rPr>
              <a:t>Bahrampour</a:t>
            </a:r>
            <a:r>
              <a:rPr lang="en-US"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 T.  (2015, October 24).  Self-absorbed millennials?  Not the ones who are caregivers for their elders.  Retrieved from </a:t>
            </a:r>
            <a:r>
              <a:rPr lang="en-US" u="sng" dirty="0">
                <a:solidFill>
                  <a:srgbClr val="4B5459"/>
                </a:solidFill>
                <a:latin typeface="Myriad Pro" panose="020B0503030403020204" pitchFamily="34" charset="0"/>
                <a:ea typeface="Calibri" panose="020F0502020204030204" pitchFamily="34" charset="0"/>
                <a:cs typeface="Times New Roman" panose="02020603050405020304" pitchFamily="18" charset="0"/>
                <a:hlinkClick r:id="rId3"/>
              </a:rPr>
              <a:t>https://www.washingtonpost.com/local/social-issues/self-absorbed-millennials-not-the-ones-who-are-caregivers-for-their-elders/2015/10/24/32e474c0-7903-11e5-b9c1-f03c48c96ac2_story.html?utm_term=.78c4946c5994</a:t>
            </a:r>
            <a:endParaRPr lang="en-US" dirty="0">
              <a:solidFill>
                <a:srgbClr val="4B5459"/>
              </a:solidFill>
              <a:latin typeface="Myriad Pro" panose="020B0503030403020204" pitchFamily="34" charset="0"/>
              <a:ea typeface="Calibri" panose="020F0502020204030204" pitchFamily="34" charset="0"/>
              <a:cs typeface="Times New Roman" panose="02020603050405020304" pitchFamily="18" charset="0"/>
            </a:endParaRPr>
          </a:p>
        </p:txBody>
      </p:sp>
      <p:cxnSp>
        <p:nvCxnSpPr>
          <p:cNvPr id="34" name="Straight Connector 33"/>
          <p:cNvCxnSpPr/>
          <p:nvPr/>
        </p:nvCxnSpPr>
        <p:spPr>
          <a:xfrm>
            <a:off x="3036711" y="5245907"/>
            <a:ext cx="8091217" cy="0"/>
          </a:xfrm>
          <a:prstGeom prst="line">
            <a:avLst/>
          </a:prstGeom>
          <a:ln w="22225">
            <a:solidFill>
              <a:srgbClr val="4B5459"/>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rot="19604925">
            <a:off x="8093411" y="4178914"/>
            <a:ext cx="1927407" cy="461665"/>
          </a:xfrm>
          <a:prstGeom prst="rect">
            <a:avLst/>
          </a:prstGeom>
          <a:noFill/>
        </p:spPr>
        <p:txBody>
          <a:bodyPr wrap="square" rtlCol="0">
            <a:spAutoFit/>
          </a:bodyPr>
          <a:lstStyle/>
          <a:p>
            <a:r>
              <a:rPr lang="en-US" sz="2400" b="1" dirty="0" smtClean="0">
                <a:solidFill>
                  <a:srgbClr val="4B5459"/>
                </a:solidFill>
                <a:latin typeface="Myriad Pro Cond" panose="020B0506030403020204" pitchFamily="34" charset="0"/>
              </a:rPr>
              <a:t>MILLENNIALS</a:t>
            </a:r>
            <a:endParaRPr lang="en-US" sz="3200" b="1" dirty="0">
              <a:solidFill>
                <a:srgbClr val="4B5459"/>
              </a:solidFill>
              <a:latin typeface="Myriad Pro Cond" panose="020B0506030403020204" pitchFamily="34" charset="0"/>
            </a:endParaRPr>
          </a:p>
        </p:txBody>
      </p:sp>
      <p:sp>
        <p:nvSpPr>
          <p:cNvPr id="36" name="Rectangle 35"/>
          <p:cNvSpPr/>
          <p:nvPr/>
        </p:nvSpPr>
        <p:spPr>
          <a:xfrm>
            <a:off x="7821834" y="5350693"/>
            <a:ext cx="1144865" cy="369332"/>
          </a:xfrm>
          <a:prstGeom prst="rect">
            <a:avLst/>
          </a:prstGeom>
        </p:spPr>
        <p:txBody>
          <a:bodyPr wrap="none">
            <a:spAutoFit/>
          </a:bodyPr>
          <a:lstStyle/>
          <a:p>
            <a:r>
              <a:rPr lang="en-US" b="1" dirty="0">
                <a:solidFill>
                  <a:srgbClr val="4B5459"/>
                </a:solidFill>
                <a:latin typeface="Myriad Pro Cond" panose="020B0506030403020204" pitchFamily="34" charset="0"/>
              </a:rPr>
              <a:t>(1981-1997)</a:t>
            </a:r>
            <a:endParaRPr lang="en-US" dirty="0"/>
          </a:p>
        </p:txBody>
      </p:sp>
      <p:sp>
        <p:nvSpPr>
          <p:cNvPr id="37" name="Oval 36"/>
          <p:cNvSpPr/>
          <p:nvPr/>
        </p:nvSpPr>
        <p:spPr>
          <a:xfrm>
            <a:off x="8291303" y="5149622"/>
            <a:ext cx="204537" cy="204537"/>
          </a:xfrm>
          <a:prstGeom prst="ellipse">
            <a:avLst/>
          </a:prstGeom>
          <a:solidFill>
            <a:srgbClr val="4B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p:cNvGrpSpPr/>
          <p:nvPr/>
        </p:nvGrpSpPr>
        <p:grpSpPr>
          <a:xfrm>
            <a:off x="3036711" y="4132353"/>
            <a:ext cx="8440288" cy="1587672"/>
            <a:chOff x="3037213" y="4143481"/>
            <a:chExt cx="8440288" cy="1587672"/>
          </a:xfrm>
        </p:grpSpPr>
        <p:sp>
          <p:nvSpPr>
            <p:cNvPr id="39" name="Rectangle 38"/>
            <p:cNvSpPr/>
            <p:nvPr/>
          </p:nvSpPr>
          <p:spPr>
            <a:xfrm>
              <a:off x="6315868" y="5361821"/>
              <a:ext cx="1144865" cy="369332"/>
            </a:xfrm>
            <a:prstGeom prst="rect">
              <a:avLst/>
            </a:prstGeom>
          </p:spPr>
          <p:txBody>
            <a:bodyPr wrap="none">
              <a:spAutoFit/>
            </a:bodyPr>
            <a:lstStyle/>
            <a:p>
              <a:r>
                <a:rPr lang="en-US" b="1" dirty="0">
                  <a:solidFill>
                    <a:srgbClr val="4B5459"/>
                  </a:solidFill>
                  <a:latin typeface="Myriad Pro Cond" panose="020B0506030403020204" pitchFamily="34" charset="0"/>
                </a:rPr>
                <a:t>(1965-1980)</a:t>
              </a:r>
            </a:p>
          </p:txBody>
        </p:sp>
        <p:sp>
          <p:nvSpPr>
            <p:cNvPr id="40" name="Rectangle 39"/>
            <p:cNvSpPr/>
            <p:nvPr/>
          </p:nvSpPr>
          <p:spPr>
            <a:xfrm rot="19655218">
              <a:off x="6606382" y="4266121"/>
              <a:ext cx="1680909" cy="461665"/>
            </a:xfrm>
            <a:prstGeom prst="rect">
              <a:avLst/>
            </a:prstGeom>
          </p:spPr>
          <p:txBody>
            <a:bodyPr wrap="none">
              <a:spAutoFit/>
            </a:bodyPr>
            <a:lstStyle/>
            <a:p>
              <a:r>
                <a:rPr lang="en-US" sz="2400" b="1" dirty="0">
                  <a:solidFill>
                    <a:srgbClr val="4B5459"/>
                  </a:solidFill>
                  <a:latin typeface="Myriad Pro Cond" panose="020B0506030403020204" pitchFamily="34" charset="0"/>
                </a:rPr>
                <a:t>GENERATION X</a:t>
              </a:r>
            </a:p>
          </p:txBody>
        </p:sp>
        <p:sp>
          <p:nvSpPr>
            <p:cNvPr id="41" name="Oval 40"/>
            <p:cNvSpPr/>
            <p:nvPr/>
          </p:nvSpPr>
          <p:spPr>
            <a:xfrm>
              <a:off x="6786031" y="5154766"/>
              <a:ext cx="204537" cy="204537"/>
            </a:xfrm>
            <a:prstGeom prst="ellipse">
              <a:avLst/>
            </a:prstGeom>
            <a:solidFill>
              <a:srgbClr val="4B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rot="19687119">
              <a:off x="9753959" y="4260326"/>
              <a:ext cx="1723542" cy="461665"/>
            </a:xfrm>
            <a:prstGeom prst="rect">
              <a:avLst/>
            </a:prstGeom>
            <a:noFill/>
          </p:spPr>
          <p:txBody>
            <a:bodyPr wrap="square" rtlCol="0">
              <a:spAutoFit/>
            </a:bodyPr>
            <a:lstStyle/>
            <a:p>
              <a:r>
                <a:rPr lang="en-US" sz="2400" b="1" dirty="0" smtClean="0">
                  <a:solidFill>
                    <a:srgbClr val="4B5459"/>
                  </a:solidFill>
                  <a:latin typeface="Myriad Pro Cond" panose="020B0506030403020204" pitchFamily="34" charset="0"/>
                </a:rPr>
                <a:t>GENERATION Z</a:t>
              </a:r>
              <a:endParaRPr lang="en-US" sz="2400" b="1" dirty="0">
                <a:solidFill>
                  <a:srgbClr val="4B5459"/>
                </a:solidFill>
                <a:latin typeface="Myriad Pro Cond" panose="020B0506030403020204" pitchFamily="34" charset="0"/>
              </a:endParaRPr>
            </a:p>
          </p:txBody>
        </p:sp>
        <p:sp>
          <p:nvSpPr>
            <p:cNvPr id="43" name="Rectangle 42"/>
            <p:cNvSpPr/>
            <p:nvPr/>
          </p:nvSpPr>
          <p:spPr>
            <a:xfrm>
              <a:off x="3037213" y="5361821"/>
              <a:ext cx="1144865" cy="369332"/>
            </a:xfrm>
            <a:prstGeom prst="rect">
              <a:avLst/>
            </a:prstGeom>
          </p:spPr>
          <p:txBody>
            <a:bodyPr wrap="none">
              <a:spAutoFit/>
            </a:bodyPr>
            <a:lstStyle/>
            <a:p>
              <a:r>
                <a:rPr lang="en-US" b="1" dirty="0">
                  <a:solidFill>
                    <a:srgbClr val="4B5459"/>
                  </a:solidFill>
                  <a:latin typeface="Myriad Pro Cond" panose="020B0506030403020204" pitchFamily="34" charset="0"/>
                </a:rPr>
                <a:t>(1928-1945)</a:t>
              </a:r>
            </a:p>
          </p:txBody>
        </p:sp>
        <p:sp>
          <p:nvSpPr>
            <p:cNvPr id="44" name="Rectangle 43"/>
            <p:cNvSpPr/>
            <p:nvPr/>
          </p:nvSpPr>
          <p:spPr>
            <a:xfrm rot="19800000">
              <a:off x="3421623" y="4143481"/>
              <a:ext cx="2272417" cy="461665"/>
            </a:xfrm>
            <a:prstGeom prst="rect">
              <a:avLst/>
            </a:prstGeom>
          </p:spPr>
          <p:txBody>
            <a:bodyPr wrap="none">
              <a:spAutoFit/>
            </a:bodyPr>
            <a:lstStyle/>
            <a:p>
              <a:r>
                <a:rPr lang="en-US" sz="2400" b="1" dirty="0" smtClean="0">
                  <a:solidFill>
                    <a:srgbClr val="4B5459"/>
                  </a:solidFill>
                  <a:latin typeface="Myriad Pro Cond" panose="020B0506030403020204" pitchFamily="34" charset="0"/>
                </a:rPr>
                <a:t>SILENT </a:t>
              </a:r>
              <a:r>
                <a:rPr lang="en-US" sz="2400" b="1" dirty="0">
                  <a:solidFill>
                    <a:srgbClr val="4B5459"/>
                  </a:solidFill>
                  <a:latin typeface="Myriad Pro Cond" panose="020B0506030403020204" pitchFamily="34" charset="0"/>
                </a:rPr>
                <a:t>GENERATION</a:t>
              </a:r>
              <a:endParaRPr lang="en-US" sz="2400" dirty="0"/>
            </a:p>
          </p:txBody>
        </p:sp>
        <p:sp>
          <p:nvSpPr>
            <p:cNvPr id="45" name="Rectangle 44"/>
            <p:cNvSpPr/>
            <p:nvPr/>
          </p:nvSpPr>
          <p:spPr>
            <a:xfrm>
              <a:off x="4747403" y="5361821"/>
              <a:ext cx="1144865" cy="369332"/>
            </a:xfrm>
            <a:prstGeom prst="rect">
              <a:avLst/>
            </a:prstGeom>
          </p:spPr>
          <p:txBody>
            <a:bodyPr wrap="none">
              <a:spAutoFit/>
            </a:bodyPr>
            <a:lstStyle/>
            <a:p>
              <a:r>
                <a:rPr lang="en-US" b="1" dirty="0">
                  <a:solidFill>
                    <a:srgbClr val="4B5459"/>
                  </a:solidFill>
                  <a:latin typeface="Myriad Pro Cond" panose="020B0506030403020204" pitchFamily="34" charset="0"/>
                </a:rPr>
                <a:t>(1946-1964)</a:t>
              </a:r>
              <a:endParaRPr lang="en-US" dirty="0"/>
            </a:p>
          </p:txBody>
        </p:sp>
        <p:sp>
          <p:nvSpPr>
            <p:cNvPr id="46" name="Rectangle 45"/>
            <p:cNvSpPr/>
            <p:nvPr/>
          </p:nvSpPr>
          <p:spPr>
            <a:xfrm rot="19747754">
              <a:off x="5000585" y="4245503"/>
              <a:ext cx="1823641" cy="461665"/>
            </a:xfrm>
            <a:prstGeom prst="rect">
              <a:avLst/>
            </a:prstGeom>
          </p:spPr>
          <p:txBody>
            <a:bodyPr wrap="none">
              <a:spAutoFit/>
            </a:bodyPr>
            <a:lstStyle/>
            <a:p>
              <a:r>
                <a:rPr lang="en-US" sz="2400" b="1" dirty="0">
                  <a:solidFill>
                    <a:srgbClr val="4B5459"/>
                  </a:solidFill>
                  <a:latin typeface="Myriad Pro Cond" panose="020B0506030403020204" pitchFamily="34" charset="0"/>
                </a:rPr>
                <a:t>BABY </a:t>
              </a:r>
              <a:r>
                <a:rPr lang="en-US" sz="2400" b="1" dirty="0" smtClean="0">
                  <a:solidFill>
                    <a:srgbClr val="4B5459"/>
                  </a:solidFill>
                  <a:latin typeface="Myriad Pro Cond" panose="020B0506030403020204" pitchFamily="34" charset="0"/>
                </a:rPr>
                <a:t>BOOMERS</a:t>
              </a:r>
              <a:endParaRPr lang="en-US" sz="2400" b="1" dirty="0">
                <a:solidFill>
                  <a:srgbClr val="4B5459"/>
                </a:solidFill>
                <a:latin typeface="Myriad Pro Cond" panose="020B0506030403020204" pitchFamily="34" charset="0"/>
              </a:endParaRPr>
            </a:p>
          </p:txBody>
        </p:sp>
        <p:sp>
          <p:nvSpPr>
            <p:cNvPr id="47" name="Rectangle 46"/>
            <p:cNvSpPr/>
            <p:nvPr/>
          </p:nvSpPr>
          <p:spPr>
            <a:xfrm>
              <a:off x="9327414" y="5361821"/>
              <a:ext cx="1377300" cy="369332"/>
            </a:xfrm>
            <a:prstGeom prst="rect">
              <a:avLst/>
            </a:prstGeom>
          </p:spPr>
          <p:txBody>
            <a:bodyPr wrap="none">
              <a:spAutoFit/>
            </a:bodyPr>
            <a:lstStyle/>
            <a:p>
              <a:r>
                <a:rPr lang="en-US" b="1" dirty="0">
                  <a:solidFill>
                    <a:srgbClr val="4B5459"/>
                  </a:solidFill>
                  <a:latin typeface="Myriad Pro Cond" panose="020B0506030403020204" pitchFamily="34" charset="0"/>
                </a:rPr>
                <a:t>(</a:t>
              </a:r>
              <a:r>
                <a:rPr lang="en-US" b="1" dirty="0" smtClean="0">
                  <a:solidFill>
                    <a:srgbClr val="4B5459"/>
                  </a:solidFill>
                  <a:latin typeface="Myriad Pro Cond" panose="020B0506030403020204" pitchFamily="34" charset="0"/>
                </a:rPr>
                <a:t>1996ish-2010</a:t>
              </a:r>
              <a:r>
                <a:rPr lang="en-US" b="1" dirty="0">
                  <a:solidFill>
                    <a:srgbClr val="4B5459"/>
                  </a:solidFill>
                  <a:latin typeface="Myriad Pro Cond" panose="020B0506030403020204" pitchFamily="34" charset="0"/>
                </a:rPr>
                <a:t>)</a:t>
              </a:r>
              <a:endParaRPr lang="en-US" dirty="0"/>
            </a:p>
          </p:txBody>
        </p:sp>
        <p:sp>
          <p:nvSpPr>
            <p:cNvPr id="48" name="Oval 47"/>
            <p:cNvSpPr/>
            <p:nvPr/>
          </p:nvSpPr>
          <p:spPr>
            <a:xfrm>
              <a:off x="3507376" y="5157284"/>
              <a:ext cx="204537" cy="204537"/>
            </a:xfrm>
            <a:prstGeom prst="ellipse">
              <a:avLst/>
            </a:prstGeom>
            <a:solidFill>
              <a:srgbClr val="4B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p:cNvSpPr/>
            <p:nvPr/>
          </p:nvSpPr>
          <p:spPr>
            <a:xfrm>
              <a:off x="5217566" y="5167223"/>
              <a:ext cx="204537" cy="204537"/>
            </a:xfrm>
            <a:prstGeom prst="ellipse">
              <a:avLst/>
            </a:prstGeom>
            <a:solidFill>
              <a:srgbClr val="4B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p:cNvSpPr/>
            <p:nvPr/>
          </p:nvSpPr>
          <p:spPr>
            <a:xfrm>
              <a:off x="9931428" y="5157284"/>
              <a:ext cx="204537" cy="204537"/>
            </a:xfrm>
            <a:prstGeom prst="ellipse">
              <a:avLst/>
            </a:prstGeom>
            <a:solidFill>
              <a:srgbClr val="4B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462148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3014134" y="5912056"/>
            <a:ext cx="9177866" cy="685188"/>
          </a:xfrm>
          <a:prstGeom prst="rect">
            <a:avLst/>
          </a:prstGeom>
        </p:spPr>
        <p:txBody>
          <a:bodyPr wrap="square">
            <a:spAutoFit/>
          </a:bodyPr>
          <a:lstStyle/>
          <a:p>
            <a:pPr marL="457200" marR="0" indent="-457200">
              <a:lnSpc>
                <a:spcPct val="107000"/>
              </a:lnSpc>
              <a:spcBef>
                <a:spcPts val="0"/>
              </a:spcBef>
              <a:spcAft>
                <a:spcPts val="800"/>
              </a:spcAft>
            </a:pPr>
            <a:r>
              <a:rPr lang="en-US" sz="1200" dirty="0" err="1">
                <a:solidFill>
                  <a:srgbClr val="4B5459"/>
                </a:solidFill>
                <a:latin typeface="Myriad Pro" panose="020B0503030403020204" pitchFamily="34" charset="0"/>
                <a:ea typeface="Calibri" panose="020F0502020204030204" pitchFamily="34" charset="0"/>
                <a:cs typeface="Times New Roman" panose="02020603050405020304" pitchFamily="18" charset="0"/>
              </a:rPr>
              <a:t>Bellack</a:t>
            </a:r>
            <a:r>
              <a:rPr lang="en-US" sz="1200"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 M.  (2015, December 3).  Quiz:  Talking ‘bout my generation?  </a:t>
            </a:r>
            <a:r>
              <a:rPr lang="en-US" sz="1200" i="1"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The Washington Post</a:t>
            </a:r>
            <a:r>
              <a:rPr lang="en-US" sz="1200"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  Retrieved from https://www.washingtonpost.com/quiz-talking-bout-my-generation/f2eb1164-5fa3-4d77-ad53-53546e02edae_quiz.html?utm_term=.a57ba31b87ce</a:t>
            </a:r>
          </a:p>
        </p:txBody>
      </p:sp>
      <p:sp>
        <p:nvSpPr>
          <p:cNvPr id="12" name="Rectangle 11"/>
          <p:cNvSpPr/>
          <p:nvPr/>
        </p:nvSpPr>
        <p:spPr>
          <a:xfrm>
            <a:off x="2573867" y="462912"/>
            <a:ext cx="9131098" cy="2200089"/>
          </a:xfrm>
          <a:prstGeom prst="rect">
            <a:avLst/>
          </a:prstGeom>
        </p:spPr>
        <p:txBody>
          <a:bodyPr wrap="square">
            <a:spAutoFit/>
          </a:bodyPr>
          <a:lstStyle/>
          <a:p>
            <a:pPr marR="0" lvl="0">
              <a:lnSpc>
                <a:spcPct val="107000"/>
              </a:lnSpc>
              <a:spcBef>
                <a:spcPts val="0"/>
              </a:spcBef>
              <a:spcAft>
                <a:spcPts val="800"/>
              </a:spcAft>
            </a:pPr>
            <a:r>
              <a:rPr lang="en-US" sz="3200" b="1" dirty="0" smtClean="0">
                <a:solidFill>
                  <a:srgbClr val="4B5459"/>
                </a:solidFill>
                <a:effectLst/>
                <a:latin typeface="Myriad Pro" panose="020B0503030403020204" pitchFamily="34" charset="0"/>
                <a:ea typeface="Calibri" panose="020F0502020204030204" pitchFamily="34" charset="0"/>
                <a:cs typeface="Times New Roman" panose="02020603050405020304" pitchFamily="18" charset="0"/>
              </a:rPr>
              <a:t>9.	“Most of these busy mothers, fathers, and workers are able to balance those responsibilities and still find time to engage in numerous professional and community activities.”</a:t>
            </a:r>
            <a:endParaRPr lang="en-US" sz="3200" b="1" dirty="0">
              <a:solidFill>
                <a:srgbClr val="4B5459"/>
              </a:solidFill>
              <a:effectLst/>
              <a:latin typeface="Myriad Pro" panose="020B050303040302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2573867" y="2663001"/>
            <a:ext cx="9168190" cy="685059"/>
          </a:xfrm>
          <a:prstGeom prst="rect">
            <a:avLst/>
          </a:prstGeom>
        </p:spPr>
        <p:txBody>
          <a:bodyPr wrap="square">
            <a:spAutoFit/>
          </a:bodyPr>
          <a:lstStyle/>
          <a:p>
            <a:pPr marL="457200" marR="0" indent="-457200">
              <a:lnSpc>
                <a:spcPct val="107000"/>
              </a:lnSpc>
              <a:spcBef>
                <a:spcPts val="0"/>
              </a:spcBef>
              <a:spcAft>
                <a:spcPts val="800"/>
              </a:spcAft>
            </a:pPr>
            <a:r>
              <a:rPr lang="en-US"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Miller, J. D.  (2011, Fall).  Active, balanced, and happy:  These young Americans are not bowling alone.  </a:t>
            </a:r>
            <a:r>
              <a:rPr lang="en-US" i="1"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The Generation X Report, 1</a:t>
            </a:r>
            <a:r>
              <a:rPr lang="en-US"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(1).  Retrieved from </a:t>
            </a:r>
            <a:r>
              <a:rPr lang="en-US" u="sng" dirty="0">
                <a:solidFill>
                  <a:srgbClr val="4B5459"/>
                </a:solidFill>
                <a:latin typeface="Myriad Pro" panose="020B0503030403020204" pitchFamily="34" charset="0"/>
                <a:ea typeface="Calibri" panose="020F0502020204030204" pitchFamily="34" charset="0"/>
                <a:cs typeface="Times New Roman" panose="02020603050405020304" pitchFamily="18" charset="0"/>
                <a:hlinkClick r:id="rId3"/>
              </a:rPr>
              <a:t>http://lsay.org/GenX_Rept_Iss1.pdf</a:t>
            </a:r>
            <a:r>
              <a:rPr lang="en-US"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a:t>
            </a:r>
          </a:p>
        </p:txBody>
      </p:sp>
      <p:cxnSp>
        <p:nvCxnSpPr>
          <p:cNvPr id="10" name="Straight Connector 9"/>
          <p:cNvCxnSpPr/>
          <p:nvPr/>
        </p:nvCxnSpPr>
        <p:spPr>
          <a:xfrm>
            <a:off x="3014134" y="5239114"/>
            <a:ext cx="8091217" cy="0"/>
          </a:xfrm>
          <a:prstGeom prst="line">
            <a:avLst/>
          </a:prstGeom>
          <a:ln w="22225">
            <a:solidFill>
              <a:srgbClr val="4B5459"/>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292789" y="5343900"/>
            <a:ext cx="1144865" cy="369332"/>
          </a:xfrm>
          <a:prstGeom prst="rect">
            <a:avLst/>
          </a:prstGeom>
        </p:spPr>
        <p:txBody>
          <a:bodyPr wrap="none">
            <a:spAutoFit/>
          </a:bodyPr>
          <a:lstStyle/>
          <a:p>
            <a:r>
              <a:rPr lang="en-US" b="1" dirty="0">
                <a:solidFill>
                  <a:srgbClr val="4B5459"/>
                </a:solidFill>
                <a:latin typeface="Myriad Pro Cond" panose="020B0506030403020204" pitchFamily="34" charset="0"/>
              </a:rPr>
              <a:t>(1965-1980)</a:t>
            </a:r>
          </a:p>
        </p:txBody>
      </p:sp>
      <p:sp>
        <p:nvSpPr>
          <p:cNvPr id="15" name="Rectangle 14"/>
          <p:cNvSpPr/>
          <p:nvPr/>
        </p:nvSpPr>
        <p:spPr>
          <a:xfrm rot="19655218">
            <a:off x="6583303" y="4248200"/>
            <a:ext cx="1680909" cy="461665"/>
          </a:xfrm>
          <a:prstGeom prst="rect">
            <a:avLst/>
          </a:prstGeom>
        </p:spPr>
        <p:txBody>
          <a:bodyPr wrap="none">
            <a:spAutoFit/>
          </a:bodyPr>
          <a:lstStyle/>
          <a:p>
            <a:r>
              <a:rPr lang="en-US" sz="2400" b="1" dirty="0">
                <a:solidFill>
                  <a:srgbClr val="4B5459"/>
                </a:solidFill>
                <a:latin typeface="Myriad Pro Cond" panose="020B0506030403020204" pitchFamily="34" charset="0"/>
              </a:rPr>
              <a:t>GENERATION X</a:t>
            </a:r>
          </a:p>
        </p:txBody>
      </p:sp>
      <p:sp>
        <p:nvSpPr>
          <p:cNvPr id="16" name="Oval 15"/>
          <p:cNvSpPr/>
          <p:nvPr/>
        </p:nvSpPr>
        <p:spPr>
          <a:xfrm>
            <a:off x="6762952" y="5136845"/>
            <a:ext cx="204537" cy="204537"/>
          </a:xfrm>
          <a:prstGeom prst="ellipse">
            <a:avLst/>
          </a:prstGeom>
          <a:solidFill>
            <a:srgbClr val="4B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p:cNvGrpSpPr/>
          <p:nvPr/>
        </p:nvGrpSpPr>
        <p:grpSpPr>
          <a:xfrm>
            <a:off x="3014134" y="4115148"/>
            <a:ext cx="8440288" cy="1598084"/>
            <a:chOff x="3037213" y="3961539"/>
            <a:chExt cx="8440288" cy="1598084"/>
          </a:xfrm>
        </p:grpSpPr>
        <p:sp>
          <p:nvSpPr>
            <p:cNvPr id="18" name="TextBox 17"/>
            <p:cNvSpPr txBox="1"/>
            <p:nvPr/>
          </p:nvSpPr>
          <p:spPr>
            <a:xfrm rot="19604925">
              <a:off x="8093913" y="4018512"/>
              <a:ext cx="1927407" cy="461665"/>
            </a:xfrm>
            <a:prstGeom prst="rect">
              <a:avLst/>
            </a:prstGeom>
            <a:noFill/>
          </p:spPr>
          <p:txBody>
            <a:bodyPr wrap="square" rtlCol="0">
              <a:spAutoFit/>
            </a:bodyPr>
            <a:lstStyle/>
            <a:p>
              <a:r>
                <a:rPr lang="en-US" sz="2400" b="1" dirty="0" smtClean="0">
                  <a:solidFill>
                    <a:srgbClr val="4B5459"/>
                  </a:solidFill>
                  <a:latin typeface="Myriad Pro Cond" panose="020B0506030403020204" pitchFamily="34" charset="0"/>
                </a:rPr>
                <a:t>MILLENNIALS</a:t>
              </a:r>
              <a:endParaRPr lang="en-US" sz="3200" b="1" dirty="0">
                <a:solidFill>
                  <a:srgbClr val="4B5459"/>
                </a:solidFill>
                <a:latin typeface="Myriad Pro Cond" panose="020B0506030403020204" pitchFamily="34" charset="0"/>
              </a:endParaRPr>
            </a:p>
          </p:txBody>
        </p:sp>
        <p:sp>
          <p:nvSpPr>
            <p:cNvPr id="24" name="TextBox 23"/>
            <p:cNvSpPr txBox="1"/>
            <p:nvPr/>
          </p:nvSpPr>
          <p:spPr>
            <a:xfrm rot="19687119">
              <a:off x="9753959" y="4088796"/>
              <a:ext cx="1723542" cy="461665"/>
            </a:xfrm>
            <a:prstGeom prst="rect">
              <a:avLst/>
            </a:prstGeom>
            <a:noFill/>
          </p:spPr>
          <p:txBody>
            <a:bodyPr wrap="square" rtlCol="0">
              <a:spAutoFit/>
            </a:bodyPr>
            <a:lstStyle/>
            <a:p>
              <a:r>
                <a:rPr lang="en-US" sz="2400" b="1" dirty="0" smtClean="0">
                  <a:solidFill>
                    <a:srgbClr val="4B5459"/>
                  </a:solidFill>
                  <a:latin typeface="Myriad Pro Cond" panose="020B0506030403020204" pitchFamily="34" charset="0"/>
                </a:rPr>
                <a:t>GENERATION Z</a:t>
              </a:r>
              <a:endParaRPr lang="en-US" sz="2400" b="1" dirty="0">
                <a:solidFill>
                  <a:srgbClr val="4B5459"/>
                </a:solidFill>
                <a:latin typeface="Myriad Pro Cond" panose="020B0506030403020204" pitchFamily="34" charset="0"/>
              </a:endParaRPr>
            </a:p>
          </p:txBody>
        </p:sp>
        <p:sp>
          <p:nvSpPr>
            <p:cNvPr id="25" name="Rectangle 24"/>
            <p:cNvSpPr/>
            <p:nvPr/>
          </p:nvSpPr>
          <p:spPr>
            <a:xfrm>
              <a:off x="3037213" y="5190291"/>
              <a:ext cx="1144865" cy="369332"/>
            </a:xfrm>
            <a:prstGeom prst="rect">
              <a:avLst/>
            </a:prstGeom>
          </p:spPr>
          <p:txBody>
            <a:bodyPr wrap="none">
              <a:spAutoFit/>
            </a:bodyPr>
            <a:lstStyle/>
            <a:p>
              <a:r>
                <a:rPr lang="en-US" b="1" dirty="0">
                  <a:solidFill>
                    <a:srgbClr val="4B5459"/>
                  </a:solidFill>
                  <a:latin typeface="Myriad Pro Cond" panose="020B0506030403020204" pitchFamily="34" charset="0"/>
                </a:rPr>
                <a:t>(1928-1945)</a:t>
              </a:r>
            </a:p>
          </p:txBody>
        </p:sp>
        <p:sp>
          <p:nvSpPr>
            <p:cNvPr id="26" name="Rectangle 25"/>
            <p:cNvSpPr/>
            <p:nvPr/>
          </p:nvSpPr>
          <p:spPr>
            <a:xfrm rot="19800000">
              <a:off x="3470569" y="3961539"/>
              <a:ext cx="2272417" cy="461665"/>
            </a:xfrm>
            <a:prstGeom prst="rect">
              <a:avLst/>
            </a:prstGeom>
          </p:spPr>
          <p:txBody>
            <a:bodyPr wrap="none">
              <a:spAutoFit/>
            </a:bodyPr>
            <a:lstStyle/>
            <a:p>
              <a:r>
                <a:rPr lang="en-US" sz="2400" b="1" dirty="0" smtClean="0">
                  <a:solidFill>
                    <a:srgbClr val="4B5459"/>
                  </a:solidFill>
                  <a:latin typeface="Myriad Pro Cond" panose="020B0506030403020204" pitchFamily="34" charset="0"/>
                </a:rPr>
                <a:t>SILENT </a:t>
              </a:r>
              <a:r>
                <a:rPr lang="en-US" sz="2400" b="1" dirty="0">
                  <a:solidFill>
                    <a:srgbClr val="4B5459"/>
                  </a:solidFill>
                  <a:latin typeface="Myriad Pro Cond" panose="020B0506030403020204" pitchFamily="34" charset="0"/>
                </a:rPr>
                <a:t>GENERATION</a:t>
              </a:r>
              <a:endParaRPr lang="en-US" sz="2400" dirty="0"/>
            </a:p>
          </p:txBody>
        </p:sp>
        <p:sp>
          <p:nvSpPr>
            <p:cNvPr id="27" name="Rectangle 26"/>
            <p:cNvSpPr/>
            <p:nvPr/>
          </p:nvSpPr>
          <p:spPr>
            <a:xfrm>
              <a:off x="4747403" y="5190291"/>
              <a:ext cx="1144865" cy="369332"/>
            </a:xfrm>
            <a:prstGeom prst="rect">
              <a:avLst/>
            </a:prstGeom>
          </p:spPr>
          <p:txBody>
            <a:bodyPr wrap="none">
              <a:spAutoFit/>
            </a:bodyPr>
            <a:lstStyle/>
            <a:p>
              <a:r>
                <a:rPr lang="en-US" b="1" dirty="0">
                  <a:solidFill>
                    <a:srgbClr val="4B5459"/>
                  </a:solidFill>
                  <a:latin typeface="Myriad Pro Cond" panose="020B0506030403020204" pitchFamily="34" charset="0"/>
                </a:rPr>
                <a:t>(1946-1964)</a:t>
              </a:r>
              <a:endParaRPr lang="en-US" dirty="0"/>
            </a:p>
          </p:txBody>
        </p:sp>
        <p:sp>
          <p:nvSpPr>
            <p:cNvPr id="28" name="Rectangle 27"/>
            <p:cNvSpPr/>
            <p:nvPr/>
          </p:nvSpPr>
          <p:spPr>
            <a:xfrm rot="19747754">
              <a:off x="5000585" y="4073973"/>
              <a:ext cx="1823641" cy="461665"/>
            </a:xfrm>
            <a:prstGeom prst="rect">
              <a:avLst/>
            </a:prstGeom>
          </p:spPr>
          <p:txBody>
            <a:bodyPr wrap="none">
              <a:spAutoFit/>
            </a:bodyPr>
            <a:lstStyle/>
            <a:p>
              <a:r>
                <a:rPr lang="en-US" sz="2400" b="1" dirty="0">
                  <a:solidFill>
                    <a:srgbClr val="4B5459"/>
                  </a:solidFill>
                  <a:latin typeface="Myriad Pro Cond" panose="020B0506030403020204" pitchFamily="34" charset="0"/>
                </a:rPr>
                <a:t>BABY </a:t>
              </a:r>
              <a:r>
                <a:rPr lang="en-US" sz="2400" b="1" dirty="0" smtClean="0">
                  <a:solidFill>
                    <a:srgbClr val="4B5459"/>
                  </a:solidFill>
                  <a:latin typeface="Myriad Pro Cond" panose="020B0506030403020204" pitchFamily="34" charset="0"/>
                </a:rPr>
                <a:t>BOOMERS</a:t>
              </a:r>
              <a:endParaRPr lang="en-US" sz="2400" b="1" dirty="0">
                <a:solidFill>
                  <a:srgbClr val="4B5459"/>
                </a:solidFill>
                <a:latin typeface="Myriad Pro Cond" panose="020B0506030403020204" pitchFamily="34" charset="0"/>
              </a:endParaRPr>
            </a:p>
          </p:txBody>
        </p:sp>
        <p:sp>
          <p:nvSpPr>
            <p:cNvPr id="29" name="Rectangle 28"/>
            <p:cNvSpPr/>
            <p:nvPr/>
          </p:nvSpPr>
          <p:spPr>
            <a:xfrm>
              <a:off x="7822336" y="5190291"/>
              <a:ext cx="1144865" cy="369332"/>
            </a:xfrm>
            <a:prstGeom prst="rect">
              <a:avLst/>
            </a:prstGeom>
          </p:spPr>
          <p:txBody>
            <a:bodyPr wrap="none">
              <a:spAutoFit/>
            </a:bodyPr>
            <a:lstStyle/>
            <a:p>
              <a:r>
                <a:rPr lang="en-US" b="1" dirty="0">
                  <a:solidFill>
                    <a:srgbClr val="4B5459"/>
                  </a:solidFill>
                  <a:latin typeface="Myriad Pro Cond" panose="020B0506030403020204" pitchFamily="34" charset="0"/>
                </a:rPr>
                <a:t>(1981-1997)</a:t>
              </a:r>
              <a:endParaRPr lang="en-US" dirty="0"/>
            </a:p>
          </p:txBody>
        </p:sp>
        <p:sp>
          <p:nvSpPr>
            <p:cNvPr id="30" name="Rectangle 29"/>
            <p:cNvSpPr/>
            <p:nvPr/>
          </p:nvSpPr>
          <p:spPr>
            <a:xfrm>
              <a:off x="9327414" y="5190291"/>
              <a:ext cx="1377300" cy="369332"/>
            </a:xfrm>
            <a:prstGeom prst="rect">
              <a:avLst/>
            </a:prstGeom>
          </p:spPr>
          <p:txBody>
            <a:bodyPr wrap="none">
              <a:spAutoFit/>
            </a:bodyPr>
            <a:lstStyle/>
            <a:p>
              <a:r>
                <a:rPr lang="en-US" b="1" dirty="0">
                  <a:solidFill>
                    <a:srgbClr val="4B5459"/>
                  </a:solidFill>
                  <a:latin typeface="Myriad Pro Cond" panose="020B0506030403020204" pitchFamily="34" charset="0"/>
                </a:rPr>
                <a:t>(</a:t>
              </a:r>
              <a:r>
                <a:rPr lang="en-US" b="1" dirty="0" smtClean="0">
                  <a:solidFill>
                    <a:srgbClr val="4B5459"/>
                  </a:solidFill>
                  <a:latin typeface="Myriad Pro Cond" panose="020B0506030403020204" pitchFamily="34" charset="0"/>
                </a:rPr>
                <a:t>1996ish-2010</a:t>
              </a:r>
              <a:r>
                <a:rPr lang="en-US" b="1" dirty="0">
                  <a:solidFill>
                    <a:srgbClr val="4B5459"/>
                  </a:solidFill>
                  <a:latin typeface="Myriad Pro Cond" panose="020B0506030403020204" pitchFamily="34" charset="0"/>
                </a:rPr>
                <a:t>)</a:t>
              </a:r>
              <a:endParaRPr lang="en-US" dirty="0"/>
            </a:p>
          </p:txBody>
        </p:sp>
        <p:sp>
          <p:nvSpPr>
            <p:cNvPr id="31" name="Oval 30"/>
            <p:cNvSpPr/>
            <p:nvPr/>
          </p:nvSpPr>
          <p:spPr>
            <a:xfrm>
              <a:off x="3507376" y="4985754"/>
              <a:ext cx="204537" cy="204537"/>
            </a:xfrm>
            <a:prstGeom prst="ellipse">
              <a:avLst/>
            </a:prstGeom>
            <a:solidFill>
              <a:srgbClr val="4B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p:cNvSpPr/>
            <p:nvPr/>
          </p:nvSpPr>
          <p:spPr>
            <a:xfrm>
              <a:off x="5217566" y="4995693"/>
              <a:ext cx="204537" cy="204537"/>
            </a:xfrm>
            <a:prstGeom prst="ellipse">
              <a:avLst/>
            </a:prstGeom>
            <a:solidFill>
              <a:srgbClr val="4B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8291805" y="4989220"/>
              <a:ext cx="204537" cy="204537"/>
            </a:xfrm>
            <a:prstGeom prst="ellipse">
              <a:avLst/>
            </a:prstGeom>
            <a:solidFill>
              <a:srgbClr val="4B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p:cNvSpPr/>
            <p:nvPr/>
          </p:nvSpPr>
          <p:spPr>
            <a:xfrm>
              <a:off x="9931428" y="4985754"/>
              <a:ext cx="204537" cy="204537"/>
            </a:xfrm>
            <a:prstGeom prst="ellipse">
              <a:avLst/>
            </a:prstGeom>
            <a:solidFill>
              <a:srgbClr val="4B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222950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3138311" y="5979790"/>
            <a:ext cx="8952088" cy="685188"/>
          </a:xfrm>
          <a:prstGeom prst="rect">
            <a:avLst/>
          </a:prstGeom>
        </p:spPr>
        <p:txBody>
          <a:bodyPr wrap="square">
            <a:spAutoFit/>
          </a:bodyPr>
          <a:lstStyle/>
          <a:p>
            <a:pPr marL="457200" marR="0" indent="-457200">
              <a:lnSpc>
                <a:spcPct val="107000"/>
              </a:lnSpc>
              <a:spcBef>
                <a:spcPts val="0"/>
              </a:spcBef>
              <a:spcAft>
                <a:spcPts val="800"/>
              </a:spcAft>
            </a:pPr>
            <a:r>
              <a:rPr lang="en-US" sz="1200" dirty="0" err="1">
                <a:solidFill>
                  <a:srgbClr val="4B5459"/>
                </a:solidFill>
                <a:latin typeface="Myriad Pro" panose="020B0503030403020204" pitchFamily="34" charset="0"/>
                <a:ea typeface="Calibri" panose="020F0502020204030204" pitchFamily="34" charset="0"/>
                <a:cs typeface="Times New Roman" panose="02020603050405020304" pitchFamily="18" charset="0"/>
              </a:rPr>
              <a:t>Bellack</a:t>
            </a:r>
            <a:r>
              <a:rPr lang="en-US" sz="1200"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 M.  (2015, December 3).  Quiz:  Talking ‘bout my generation?  </a:t>
            </a:r>
            <a:r>
              <a:rPr lang="en-US" sz="1200" i="1"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The Washington Post</a:t>
            </a:r>
            <a:r>
              <a:rPr lang="en-US" sz="1200"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  Retrieved from https://www.washingtonpost.com/quiz-talking-bout-my-generation/f2eb1164-5fa3-4d77-ad53-53546e02edae_quiz.html?utm_term=.a57ba31b87ce</a:t>
            </a:r>
          </a:p>
        </p:txBody>
      </p:sp>
      <p:sp>
        <p:nvSpPr>
          <p:cNvPr id="12" name="Rectangle 11"/>
          <p:cNvSpPr/>
          <p:nvPr/>
        </p:nvSpPr>
        <p:spPr>
          <a:xfrm>
            <a:off x="2767389" y="395178"/>
            <a:ext cx="9323010" cy="2566087"/>
          </a:xfrm>
          <a:prstGeom prst="rect">
            <a:avLst/>
          </a:prstGeom>
        </p:spPr>
        <p:txBody>
          <a:bodyPr wrap="square">
            <a:spAutoFit/>
          </a:bodyPr>
          <a:lstStyle/>
          <a:p>
            <a:pPr marR="0" lvl="0">
              <a:lnSpc>
                <a:spcPct val="107000"/>
              </a:lnSpc>
              <a:spcBef>
                <a:spcPts val="0"/>
              </a:spcBef>
              <a:spcAft>
                <a:spcPts val="800"/>
              </a:spcAft>
            </a:pPr>
            <a:r>
              <a:rPr lang="en-US" sz="3600" b="1" dirty="0" smtClean="0">
                <a:solidFill>
                  <a:srgbClr val="4B5459"/>
                </a:solidFill>
                <a:effectLst/>
                <a:latin typeface="Myriad Pro" panose="020B0503030403020204" pitchFamily="34" charset="0"/>
                <a:ea typeface="Calibri" panose="020F0502020204030204" pitchFamily="34" charset="0"/>
                <a:cs typeface="Times New Roman" panose="02020603050405020304" pitchFamily="18" charset="0"/>
              </a:rPr>
              <a:t>10.	“As they came of age, and as idealism might have required some real sacrifice, idealism suddenly became unfashionable.”</a:t>
            </a:r>
          </a:p>
          <a:p>
            <a:pPr marL="342900" marR="0" lvl="0" indent="-342900">
              <a:lnSpc>
                <a:spcPct val="107000"/>
              </a:lnSpc>
              <a:spcBef>
                <a:spcPts val="0"/>
              </a:spcBef>
              <a:spcAft>
                <a:spcPts val="800"/>
              </a:spcAft>
              <a:buFont typeface="+mj-lt"/>
              <a:buAutoNum type="arabicPeriod"/>
            </a:pPr>
            <a:endParaRPr lang="en-US" sz="3600" b="1" dirty="0">
              <a:solidFill>
                <a:srgbClr val="4B5459"/>
              </a:solidFill>
              <a:latin typeface="Myriad Pro" panose="020B050303040302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2767389" y="2378823"/>
            <a:ext cx="10068076" cy="685059"/>
          </a:xfrm>
          <a:prstGeom prst="rect">
            <a:avLst/>
          </a:prstGeom>
        </p:spPr>
        <p:txBody>
          <a:bodyPr wrap="square">
            <a:spAutoFit/>
          </a:bodyPr>
          <a:lstStyle/>
          <a:p>
            <a:pPr marL="457200" marR="0" indent="-457200">
              <a:lnSpc>
                <a:spcPct val="107000"/>
              </a:lnSpc>
              <a:spcBef>
                <a:spcPts val="0"/>
              </a:spcBef>
              <a:spcAft>
                <a:spcPts val="800"/>
              </a:spcAft>
            </a:pPr>
            <a:r>
              <a:rPr lang="en-US" dirty="0" err="1">
                <a:solidFill>
                  <a:srgbClr val="4B5459"/>
                </a:solidFill>
                <a:latin typeface="Myriad Pro" panose="020B0503030403020204" pitchFamily="34" charset="0"/>
                <a:ea typeface="Calibri" panose="020F0502020204030204" pitchFamily="34" charset="0"/>
                <a:cs typeface="Times New Roman" panose="02020603050405020304" pitchFamily="18" charset="0"/>
              </a:rPr>
              <a:t>Begala</a:t>
            </a:r>
            <a:r>
              <a:rPr lang="en-US"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 P.  (2007, March 3).  The worst generation.  </a:t>
            </a:r>
            <a:r>
              <a:rPr lang="en-US" i="1"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Esquire</a:t>
            </a:r>
            <a:r>
              <a:rPr lang="en-US"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  Retrieved from </a:t>
            </a:r>
            <a:r>
              <a:rPr lang="en-US" u="sng" dirty="0">
                <a:solidFill>
                  <a:srgbClr val="4B5459"/>
                </a:solidFill>
                <a:latin typeface="Myriad Pro" panose="020B0503030403020204" pitchFamily="34" charset="0"/>
                <a:ea typeface="Calibri" panose="020F0502020204030204" pitchFamily="34" charset="0"/>
                <a:cs typeface="Times New Roman" panose="02020603050405020304" pitchFamily="18" charset="0"/>
                <a:hlinkClick r:id="rId3"/>
              </a:rPr>
              <a:t>https://www.esquire.com/news-politics/a1451/worst-generation-0400/</a:t>
            </a:r>
            <a:endParaRPr lang="en-US" dirty="0">
              <a:solidFill>
                <a:srgbClr val="4B5459"/>
              </a:solidFill>
              <a:latin typeface="Myriad Pro" panose="020B0503030403020204" pitchFamily="34" charset="0"/>
              <a:ea typeface="Calibri" panose="020F0502020204030204" pitchFamily="34" charset="0"/>
              <a:cs typeface="Times New Roman" panose="02020603050405020304" pitchFamily="18" charset="0"/>
            </a:endParaRPr>
          </a:p>
        </p:txBody>
      </p:sp>
      <p:cxnSp>
        <p:nvCxnSpPr>
          <p:cNvPr id="10" name="Straight Connector 9"/>
          <p:cNvCxnSpPr/>
          <p:nvPr/>
        </p:nvCxnSpPr>
        <p:spPr>
          <a:xfrm>
            <a:off x="2767389" y="5193402"/>
            <a:ext cx="8091217" cy="0"/>
          </a:xfrm>
          <a:prstGeom prst="line">
            <a:avLst/>
          </a:prstGeom>
          <a:ln w="22225">
            <a:solidFill>
              <a:srgbClr val="4B5459"/>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477579" y="5298188"/>
            <a:ext cx="1144865" cy="369332"/>
          </a:xfrm>
          <a:prstGeom prst="rect">
            <a:avLst/>
          </a:prstGeom>
        </p:spPr>
        <p:txBody>
          <a:bodyPr wrap="none">
            <a:spAutoFit/>
          </a:bodyPr>
          <a:lstStyle/>
          <a:p>
            <a:r>
              <a:rPr lang="en-US" b="1" dirty="0">
                <a:solidFill>
                  <a:srgbClr val="4B5459"/>
                </a:solidFill>
                <a:latin typeface="Myriad Pro Cond" panose="020B0506030403020204" pitchFamily="34" charset="0"/>
              </a:rPr>
              <a:t>(1946-1964)</a:t>
            </a:r>
            <a:endParaRPr lang="en-US" dirty="0"/>
          </a:p>
        </p:txBody>
      </p:sp>
      <p:sp>
        <p:nvSpPr>
          <p:cNvPr id="15" name="Rectangle 14"/>
          <p:cNvSpPr/>
          <p:nvPr/>
        </p:nvSpPr>
        <p:spPr>
          <a:xfrm rot="19747754">
            <a:off x="4730761" y="4181870"/>
            <a:ext cx="1823641" cy="461665"/>
          </a:xfrm>
          <a:prstGeom prst="rect">
            <a:avLst/>
          </a:prstGeom>
        </p:spPr>
        <p:txBody>
          <a:bodyPr wrap="none">
            <a:spAutoFit/>
          </a:bodyPr>
          <a:lstStyle/>
          <a:p>
            <a:r>
              <a:rPr lang="en-US" sz="2400" b="1" dirty="0">
                <a:solidFill>
                  <a:srgbClr val="4B5459"/>
                </a:solidFill>
                <a:latin typeface="Myriad Pro Cond" panose="020B0506030403020204" pitchFamily="34" charset="0"/>
              </a:rPr>
              <a:t>BABY </a:t>
            </a:r>
            <a:r>
              <a:rPr lang="en-US" sz="2400" b="1" dirty="0" smtClean="0">
                <a:solidFill>
                  <a:srgbClr val="4B5459"/>
                </a:solidFill>
                <a:latin typeface="Myriad Pro Cond" panose="020B0506030403020204" pitchFamily="34" charset="0"/>
              </a:rPr>
              <a:t>BOOMERS</a:t>
            </a:r>
            <a:endParaRPr lang="en-US" sz="2400" b="1" dirty="0">
              <a:solidFill>
                <a:srgbClr val="4B5459"/>
              </a:solidFill>
              <a:latin typeface="Myriad Pro Cond" panose="020B0506030403020204" pitchFamily="34" charset="0"/>
            </a:endParaRPr>
          </a:p>
        </p:txBody>
      </p:sp>
      <p:sp>
        <p:nvSpPr>
          <p:cNvPr id="16" name="Oval 15"/>
          <p:cNvSpPr/>
          <p:nvPr/>
        </p:nvSpPr>
        <p:spPr>
          <a:xfrm>
            <a:off x="4947742" y="5103590"/>
            <a:ext cx="204537" cy="204537"/>
          </a:xfrm>
          <a:prstGeom prst="ellipse">
            <a:avLst/>
          </a:prstGeom>
          <a:solidFill>
            <a:srgbClr val="4B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p:cNvGrpSpPr/>
          <p:nvPr/>
        </p:nvGrpSpPr>
        <p:grpSpPr>
          <a:xfrm>
            <a:off x="2767389" y="4086068"/>
            <a:ext cx="8440288" cy="1581452"/>
            <a:chOff x="2930274" y="3939313"/>
            <a:chExt cx="8440288" cy="1581452"/>
          </a:xfrm>
        </p:grpSpPr>
        <p:sp>
          <p:nvSpPr>
            <p:cNvPr id="18" name="TextBox 17"/>
            <p:cNvSpPr txBox="1"/>
            <p:nvPr/>
          </p:nvSpPr>
          <p:spPr>
            <a:xfrm rot="19604925">
              <a:off x="7986974" y="3979654"/>
              <a:ext cx="1927407" cy="461665"/>
            </a:xfrm>
            <a:prstGeom prst="rect">
              <a:avLst/>
            </a:prstGeom>
            <a:noFill/>
          </p:spPr>
          <p:txBody>
            <a:bodyPr wrap="square" rtlCol="0">
              <a:spAutoFit/>
            </a:bodyPr>
            <a:lstStyle/>
            <a:p>
              <a:r>
                <a:rPr lang="en-US" sz="2400" b="1" dirty="0" smtClean="0">
                  <a:solidFill>
                    <a:srgbClr val="4B5459"/>
                  </a:solidFill>
                  <a:latin typeface="Myriad Pro Cond" panose="020B0506030403020204" pitchFamily="34" charset="0"/>
                </a:rPr>
                <a:t>MILLENNIALS</a:t>
              </a:r>
              <a:endParaRPr lang="en-US" sz="3200" b="1" dirty="0">
                <a:solidFill>
                  <a:srgbClr val="4B5459"/>
                </a:solidFill>
                <a:latin typeface="Myriad Pro Cond" panose="020B0506030403020204" pitchFamily="34" charset="0"/>
              </a:endParaRPr>
            </a:p>
          </p:txBody>
        </p:sp>
        <p:sp>
          <p:nvSpPr>
            <p:cNvPr id="24" name="Rectangle 23"/>
            <p:cNvSpPr/>
            <p:nvPr/>
          </p:nvSpPr>
          <p:spPr>
            <a:xfrm>
              <a:off x="7715397" y="5151433"/>
              <a:ext cx="1144865" cy="369332"/>
            </a:xfrm>
            <a:prstGeom prst="rect">
              <a:avLst/>
            </a:prstGeom>
          </p:spPr>
          <p:txBody>
            <a:bodyPr wrap="none">
              <a:spAutoFit/>
            </a:bodyPr>
            <a:lstStyle/>
            <a:p>
              <a:r>
                <a:rPr lang="en-US" b="1" dirty="0">
                  <a:solidFill>
                    <a:srgbClr val="4B5459"/>
                  </a:solidFill>
                  <a:latin typeface="Myriad Pro Cond" panose="020B0506030403020204" pitchFamily="34" charset="0"/>
                </a:rPr>
                <a:t>(1981-1997)</a:t>
              </a:r>
              <a:endParaRPr lang="en-US" dirty="0"/>
            </a:p>
          </p:txBody>
        </p:sp>
        <p:sp>
          <p:nvSpPr>
            <p:cNvPr id="25" name="Oval 24"/>
            <p:cNvSpPr/>
            <p:nvPr/>
          </p:nvSpPr>
          <p:spPr>
            <a:xfrm>
              <a:off x="8184866" y="4950362"/>
              <a:ext cx="204537" cy="204537"/>
            </a:xfrm>
            <a:prstGeom prst="ellipse">
              <a:avLst/>
            </a:prstGeom>
            <a:solidFill>
              <a:srgbClr val="4B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6208929" y="5151433"/>
              <a:ext cx="1144865" cy="369332"/>
            </a:xfrm>
            <a:prstGeom prst="rect">
              <a:avLst/>
            </a:prstGeom>
          </p:spPr>
          <p:txBody>
            <a:bodyPr wrap="none">
              <a:spAutoFit/>
            </a:bodyPr>
            <a:lstStyle/>
            <a:p>
              <a:r>
                <a:rPr lang="en-US" b="1" dirty="0">
                  <a:solidFill>
                    <a:srgbClr val="4B5459"/>
                  </a:solidFill>
                  <a:latin typeface="Myriad Pro Cond" panose="020B0506030403020204" pitchFamily="34" charset="0"/>
                </a:rPr>
                <a:t>(1965-1980)</a:t>
              </a:r>
            </a:p>
          </p:txBody>
        </p:sp>
        <p:sp>
          <p:nvSpPr>
            <p:cNvPr id="27" name="Rectangle 26"/>
            <p:cNvSpPr/>
            <p:nvPr/>
          </p:nvSpPr>
          <p:spPr>
            <a:xfrm rot="19655218">
              <a:off x="6499443" y="4055733"/>
              <a:ext cx="1680909" cy="461665"/>
            </a:xfrm>
            <a:prstGeom prst="rect">
              <a:avLst/>
            </a:prstGeom>
          </p:spPr>
          <p:txBody>
            <a:bodyPr wrap="none">
              <a:spAutoFit/>
            </a:bodyPr>
            <a:lstStyle/>
            <a:p>
              <a:r>
                <a:rPr lang="en-US" sz="2400" b="1" dirty="0">
                  <a:solidFill>
                    <a:srgbClr val="4B5459"/>
                  </a:solidFill>
                  <a:latin typeface="Myriad Pro Cond" panose="020B0506030403020204" pitchFamily="34" charset="0"/>
                </a:rPr>
                <a:t>GENERATION X</a:t>
              </a:r>
            </a:p>
          </p:txBody>
        </p:sp>
        <p:sp>
          <p:nvSpPr>
            <p:cNvPr id="28" name="Oval 27"/>
            <p:cNvSpPr/>
            <p:nvPr/>
          </p:nvSpPr>
          <p:spPr>
            <a:xfrm>
              <a:off x="6679092" y="4944378"/>
              <a:ext cx="204537" cy="204537"/>
            </a:xfrm>
            <a:prstGeom prst="ellipse">
              <a:avLst/>
            </a:prstGeom>
            <a:solidFill>
              <a:srgbClr val="4B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rot="19687119">
              <a:off x="9647020" y="4049938"/>
              <a:ext cx="1723542" cy="461665"/>
            </a:xfrm>
            <a:prstGeom prst="rect">
              <a:avLst/>
            </a:prstGeom>
            <a:noFill/>
          </p:spPr>
          <p:txBody>
            <a:bodyPr wrap="square" rtlCol="0">
              <a:spAutoFit/>
            </a:bodyPr>
            <a:lstStyle/>
            <a:p>
              <a:r>
                <a:rPr lang="en-US" sz="2400" b="1" dirty="0" smtClean="0">
                  <a:solidFill>
                    <a:srgbClr val="4B5459"/>
                  </a:solidFill>
                  <a:latin typeface="Myriad Pro Cond" panose="020B0506030403020204" pitchFamily="34" charset="0"/>
                </a:rPr>
                <a:t>GENERATION Z</a:t>
              </a:r>
              <a:endParaRPr lang="en-US" sz="2400" b="1" dirty="0">
                <a:solidFill>
                  <a:srgbClr val="4B5459"/>
                </a:solidFill>
                <a:latin typeface="Myriad Pro Cond" panose="020B0506030403020204" pitchFamily="34" charset="0"/>
              </a:endParaRPr>
            </a:p>
          </p:txBody>
        </p:sp>
        <p:sp>
          <p:nvSpPr>
            <p:cNvPr id="30" name="Rectangle 29"/>
            <p:cNvSpPr/>
            <p:nvPr/>
          </p:nvSpPr>
          <p:spPr>
            <a:xfrm>
              <a:off x="2930274" y="5151433"/>
              <a:ext cx="1144865" cy="369332"/>
            </a:xfrm>
            <a:prstGeom prst="rect">
              <a:avLst/>
            </a:prstGeom>
          </p:spPr>
          <p:txBody>
            <a:bodyPr wrap="none">
              <a:spAutoFit/>
            </a:bodyPr>
            <a:lstStyle/>
            <a:p>
              <a:r>
                <a:rPr lang="en-US" b="1" dirty="0">
                  <a:solidFill>
                    <a:srgbClr val="4B5459"/>
                  </a:solidFill>
                  <a:latin typeface="Myriad Pro Cond" panose="020B0506030403020204" pitchFamily="34" charset="0"/>
                </a:rPr>
                <a:t>(1928-1945)</a:t>
              </a:r>
            </a:p>
          </p:txBody>
        </p:sp>
        <p:sp>
          <p:nvSpPr>
            <p:cNvPr id="31" name="Rectangle 30"/>
            <p:cNvSpPr/>
            <p:nvPr/>
          </p:nvSpPr>
          <p:spPr>
            <a:xfrm rot="19800000">
              <a:off x="3452580" y="3939313"/>
              <a:ext cx="2272417" cy="461665"/>
            </a:xfrm>
            <a:prstGeom prst="rect">
              <a:avLst/>
            </a:prstGeom>
          </p:spPr>
          <p:txBody>
            <a:bodyPr wrap="none">
              <a:spAutoFit/>
            </a:bodyPr>
            <a:lstStyle/>
            <a:p>
              <a:r>
                <a:rPr lang="en-US" sz="2400" b="1" dirty="0" smtClean="0">
                  <a:solidFill>
                    <a:srgbClr val="4B5459"/>
                  </a:solidFill>
                  <a:latin typeface="Myriad Pro Cond" panose="020B0506030403020204" pitchFamily="34" charset="0"/>
                </a:rPr>
                <a:t>SILENT </a:t>
              </a:r>
              <a:r>
                <a:rPr lang="en-US" sz="2400" b="1" dirty="0">
                  <a:solidFill>
                    <a:srgbClr val="4B5459"/>
                  </a:solidFill>
                  <a:latin typeface="Myriad Pro Cond" panose="020B0506030403020204" pitchFamily="34" charset="0"/>
                </a:rPr>
                <a:t>GENERATION</a:t>
              </a:r>
              <a:endParaRPr lang="en-US" sz="2400" dirty="0"/>
            </a:p>
          </p:txBody>
        </p:sp>
        <p:sp>
          <p:nvSpPr>
            <p:cNvPr id="32" name="Rectangle 31"/>
            <p:cNvSpPr/>
            <p:nvPr/>
          </p:nvSpPr>
          <p:spPr>
            <a:xfrm>
              <a:off x="9220475" y="5151433"/>
              <a:ext cx="1377300" cy="369332"/>
            </a:xfrm>
            <a:prstGeom prst="rect">
              <a:avLst/>
            </a:prstGeom>
          </p:spPr>
          <p:txBody>
            <a:bodyPr wrap="none">
              <a:spAutoFit/>
            </a:bodyPr>
            <a:lstStyle/>
            <a:p>
              <a:r>
                <a:rPr lang="en-US" b="1" dirty="0">
                  <a:solidFill>
                    <a:srgbClr val="4B5459"/>
                  </a:solidFill>
                  <a:latin typeface="Myriad Pro Cond" panose="020B0506030403020204" pitchFamily="34" charset="0"/>
                </a:rPr>
                <a:t>(</a:t>
              </a:r>
              <a:r>
                <a:rPr lang="en-US" b="1" dirty="0" smtClean="0">
                  <a:solidFill>
                    <a:srgbClr val="4B5459"/>
                  </a:solidFill>
                  <a:latin typeface="Myriad Pro Cond" panose="020B0506030403020204" pitchFamily="34" charset="0"/>
                </a:rPr>
                <a:t>1996ish-2010</a:t>
              </a:r>
              <a:r>
                <a:rPr lang="en-US" b="1" dirty="0">
                  <a:solidFill>
                    <a:srgbClr val="4B5459"/>
                  </a:solidFill>
                  <a:latin typeface="Myriad Pro Cond" panose="020B0506030403020204" pitchFamily="34" charset="0"/>
                </a:rPr>
                <a:t>)</a:t>
              </a:r>
              <a:endParaRPr lang="en-US" dirty="0"/>
            </a:p>
          </p:txBody>
        </p:sp>
        <p:sp>
          <p:nvSpPr>
            <p:cNvPr id="33" name="Oval 32"/>
            <p:cNvSpPr/>
            <p:nvPr/>
          </p:nvSpPr>
          <p:spPr>
            <a:xfrm>
              <a:off x="3400437" y="4946896"/>
              <a:ext cx="204537" cy="204537"/>
            </a:xfrm>
            <a:prstGeom prst="ellipse">
              <a:avLst/>
            </a:prstGeom>
            <a:solidFill>
              <a:srgbClr val="4B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p:cNvSpPr/>
            <p:nvPr/>
          </p:nvSpPr>
          <p:spPr>
            <a:xfrm>
              <a:off x="9824489" y="4946896"/>
              <a:ext cx="204537" cy="204537"/>
            </a:xfrm>
            <a:prstGeom prst="ellipse">
              <a:avLst/>
            </a:prstGeom>
            <a:solidFill>
              <a:srgbClr val="4B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6235194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2642407" y="313752"/>
            <a:ext cx="9181091" cy="2706703"/>
          </a:xfrm>
          <a:prstGeom prst="rect">
            <a:avLst/>
          </a:prstGeom>
        </p:spPr>
        <p:txBody>
          <a:bodyPr wrap="square">
            <a:spAutoFit/>
          </a:bodyPr>
          <a:lstStyle/>
          <a:p>
            <a:pPr marR="0" lvl="0">
              <a:lnSpc>
                <a:spcPct val="107000"/>
              </a:lnSpc>
              <a:spcBef>
                <a:spcPts val="0"/>
              </a:spcBef>
              <a:spcAft>
                <a:spcPts val="800"/>
              </a:spcAft>
            </a:pPr>
            <a:r>
              <a:rPr lang="en-US" sz="2000" b="1" dirty="0" smtClean="0">
                <a:solidFill>
                  <a:srgbClr val="4B5459"/>
                </a:solidFill>
                <a:latin typeface="Myriad Pro" panose="020B0503030403020204" pitchFamily="34" charset="0"/>
                <a:ea typeface="Calibri" panose="020F0502020204030204" pitchFamily="34" charset="0"/>
                <a:cs typeface="Times New Roman" panose="02020603050405020304" pitchFamily="18" charset="0"/>
              </a:rPr>
              <a:t>11.	“</a:t>
            </a:r>
            <a:r>
              <a:rPr lang="en-US" sz="2000" b="1" i="0" dirty="0" smtClean="0">
                <a:solidFill>
                  <a:srgbClr val="4B5459"/>
                </a:solidFill>
                <a:effectLst/>
                <a:latin typeface="Myriad Pro" panose="020B0503030403020204" pitchFamily="34" charset="0"/>
              </a:rPr>
              <a:t>Growing up in an uncertain world, and being raised by…parents whose own prospects seemed stunted by less exuberant times, [this generation] is drawn to safety. Like the silent generation who grew up amidst war and the Depression, [this generation] is a more cautious class that steers away from risky behaviors and towards more sensible careers and choices. Stats on lower underage drinking and higher seatbelt wearing for this group are just a couple of data points for this characteristic, as well as anecdotal evidence of job paths that are forged less by passion and more by practical realities.</a:t>
            </a:r>
            <a:r>
              <a:rPr lang="en-US" sz="2000" b="1" dirty="0" smtClean="0">
                <a:solidFill>
                  <a:srgbClr val="4B5459"/>
                </a:solidFill>
                <a:latin typeface="Myriad Pro" panose="020B0503030403020204" pitchFamily="34" charset="0"/>
                <a:cs typeface="Times New Roman" panose="02020603050405020304" pitchFamily="18" charset="0"/>
              </a:rPr>
              <a:t>”</a:t>
            </a:r>
            <a:endParaRPr lang="en-US" sz="2000" b="1" dirty="0">
              <a:solidFill>
                <a:srgbClr val="4B5459"/>
              </a:solidFill>
              <a:latin typeface="Myriad Pro" panose="020B050303040302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2642407" y="3047273"/>
            <a:ext cx="10733314" cy="604653"/>
          </a:xfrm>
          <a:prstGeom prst="rect">
            <a:avLst/>
          </a:prstGeom>
        </p:spPr>
        <p:txBody>
          <a:bodyPr wrap="square">
            <a:spAutoFit/>
          </a:bodyPr>
          <a:lstStyle/>
          <a:p>
            <a:pPr marL="457200" marR="0" indent="-457200">
              <a:lnSpc>
                <a:spcPct val="107000"/>
              </a:lnSpc>
              <a:spcBef>
                <a:spcPts val="0"/>
              </a:spcBef>
              <a:spcAft>
                <a:spcPts val="800"/>
              </a:spcAft>
            </a:pPr>
            <a:r>
              <a:rPr lang="en-US" sz="1600" dirty="0" smtClean="0">
                <a:solidFill>
                  <a:srgbClr val="4B5459"/>
                </a:solidFill>
                <a:latin typeface="Myriad Pro" panose="020B0503030403020204" pitchFamily="34" charset="0"/>
                <a:ea typeface="Calibri" panose="020F0502020204030204" pitchFamily="34" charset="0"/>
                <a:cs typeface="Times New Roman" panose="02020603050405020304" pitchFamily="18" charset="0"/>
              </a:rPr>
              <a:t>Scott, R.  (2016, November 28).  Get ready for Generation Z.  </a:t>
            </a:r>
            <a:r>
              <a:rPr lang="en-US" sz="1600" i="1" dirty="0" smtClean="0">
                <a:solidFill>
                  <a:srgbClr val="4B5459"/>
                </a:solidFill>
                <a:latin typeface="Myriad Pro" panose="020B0503030403020204" pitchFamily="34" charset="0"/>
                <a:ea typeface="Calibri" panose="020F0502020204030204" pitchFamily="34" charset="0"/>
                <a:cs typeface="Times New Roman" panose="02020603050405020304" pitchFamily="18" charset="0"/>
              </a:rPr>
              <a:t>Forbes.  </a:t>
            </a:r>
            <a:r>
              <a:rPr lang="en-US" sz="1600" dirty="0" smtClean="0">
                <a:solidFill>
                  <a:srgbClr val="4B5459"/>
                </a:solidFill>
                <a:latin typeface="Myriad Pro" panose="020B0503030403020204" pitchFamily="34" charset="0"/>
                <a:ea typeface="Calibri" panose="020F0502020204030204" pitchFamily="34" charset="0"/>
                <a:cs typeface="Times New Roman" panose="02020603050405020304" pitchFamily="18" charset="0"/>
              </a:rPr>
              <a:t>Retrieved from </a:t>
            </a:r>
            <a:r>
              <a:rPr lang="en-US" sz="1600" i="1" dirty="0" smtClean="0">
                <a:solidFill>
                  <a:srgbClr val="4B5459"/>
                </a:solidFill>
                <a:latin typeface="Myriad Pro" panose="020B0503030403020204" pitchFamily="34" charset="0"/>
                <a:ea typeface="Calibri" panose="020F0502020204030204" pitchFamily="34" charset="0"/>
                <a:cs typeface="Times New Roman" panose="02020603050405020304" pitchFamily="18" charset="0"/>
              </a:rPr>
              <a:t>https://www.forbes.com/sites/causeintegration/2016/11/28/get-ready-for-generation-z/#28debe822204</a:t>
            </a:r>
            <a:endParaRPr lang="en-US" sz="1600" dirty="0">
              <a:solidFill>
                <a:srgbClr val="4B5459"/>
              </a:solidFill>
              <a:latin typeface="Myriad Pro" panose="020B0503030403020204" pitchFamily="34" charset="0"/>
              <a:ea typeface="Calibri" panose="020F0502020204030204" pitchFamily="34" charset="0"/>
              <a:cs typeface="Times New Roman" panose="02020603050405020304" pitchFamily="18" charset="0"/>
            </a:endParaRPr>
          </a:p>
        </p:txBody>
      </p:sp>
      <p:cxnSp>
        <p:nvCxnSpPr>
          <p:cNvPr id="10" name="Straight Connector 9"/>
          <p:cNvCxnSpPr/>
          <p:nvPr/>
        </p:nvCxnSpPr>
        <p:spPr>
          <a:xfrm>
            <a:off x="3103357" y="5715844"/>
            <a:ext cx="8091217" cy="0"/>
          </a:xfrm>
          <a:prstGeom prst="line">
            <a:avLst/>
          </a:prstGeom>
          <a:ln w="22225">
            <a:solidFill>
              <a:srgbClr val="4B5459"/>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rot="19687119">
            <a:off x="9820103" y="4719135"/>
            <a:ext cx="1723542" cy="461665"/>
          </a:xfrm>
          <a:prstGeom prst="rect">
            <a:avLst/>
          </a:prstGeom>
          <a:noFill/>
        </p:spPr>
        <p:txBody>
          <a:bodyPr wrap="square" rtlCol="0">
            <a:spAutoFit/>
          </a:bodyPr>
          <a:lstStyle/>
          <a:p>
            <a:r>
              <a:rPr lang="en-US" sz="2400" b="1" dirty="0" smtClean="0">
                <a:solidFill>
                  <a:srgbClr val="4B5459"/>
                </a:solidFill>
                <a:latin typeface="Myriad Pro Cond" panose="020B0506030403020204" pitchFamily="34" charset="0"/>
              </a:rPr>
              <a:t>GENERATION Z</a:t>
            </a:r>
            <a:endParaRPr lang="en-US" sz="2400" b="1" dirty="0">
              <a:solidFill>
                <a:srgbClr val="4B5459"/>
              </a:solidFill>
              <a:latin typeface="Myriad Pro Cond" panose="020B0506030403020204" pitchFamily="34" charset="0"/>
            </a:endParaRPr>
          </a:p>
        </p:txBody>
      </p:sp>
      <p:sp>
        <p:nvSpPr>
          <p:cNvPr id="30" name="Rectangle 29"/>
          <p:cNvSpPr/>
          <p:nvPr/>
        </p:nvSpPr>
        <p:spPr>
          <a:xfrm>
            <a:off x="9393558" y="5820630"/>
            <a:ext cx="1377300" cy="369332"/>
          </a:xfrm>
          <a:prstGeom prst="rect">
            <a:avLst/>
          </a:prstGeom>
        </p:spPr>
        <p:txBody>
          <a:bodyPr wrap="none">
            <a:spAutoFit/>
          </a:bodyPr>
          <a:lstStyle/>
          <a:p>
            <a:r>
              <a:rPr lang="en-US" b="1" dirty="0">
                <a:solidFill>
                  <a:srgbClr val="4B5459"/>
                </a:solidFill>
                <a:latin typeface="Myriad Pro Cond" panose="020B0506030403020204" pitchFamily="34" charset="0"/>
              </a:rPr>
              <a:t>(</a:t>
            </a:r>
            <a:r>
              <a:rPr lang="en-US" b="1" dirty="0" smtClean="0">
                <a:solidFill>
                  <a:srgbClr val="4B5459"/>
                </a:solidFill>
                <a:latin typeface="Myriad Pro Cond" panose="020B0506030403020204" pitchFamily="34" charset="0"/>
              </a:rPr>
              <a:t>1996ish-2010</a:t>
            </a:r>
            <a:r>
              <a:rPr lang="en-US" b="1" dirty="0">
                <a:solidFill>
                  <a:srgbClr val="4B5459"/>
                </a:solidFill>
                <a:latin typeface="Myriad Pro Cond" panose="020B0506030403020204" pitchFamily="34" charset="0"/>
              </a:rPr>
              <a:t>)</a:t>
            </a:r>
            <a:endParaRPr lang="en-US" dirty="0"/>
          </a:p>
        </p:txBody>
      </p:sp>
      <p:grpSp>
        <p:nvGrpSpPr>
          <p:cNvPr id="2" name="Group 1"/>
          <p:cNvGrpSpPr/>
          <p:nvPr/>
        </p:nvGrpSpPr>
        <p:grpSpPr>
          <a:xfrm>
            <a:off x="3103357" y="4582283"/>
            <a:ext cx="6984107" cy="1607679"/>
            <a:chOff x="2837543" y="4369632"/>
            <a:chExt cx="6984107" cy="1607679"/>
          </a:xfrm>
        </p:grpSpPr>
        <p:sp>
          <p:nvSpPr>
            <p:cNvPr id="14" name="Rectangle 13"/>
            <p:cNvSpPr/>
            <p:nvPr/>
          </p:nvSpPr>
          <p:spPr>
            <a:xfrm>
              <a:off x="6116198" y="5607979"/>
              <a:ext cx="1144865" cy="369332"/>
            </a:xfrm>
            <a:prstGeom prst="rect">
              <a:avLst/>
            </a:prstGeom>
          </p:spPr>
          <p:txBody>
            <a:bodyPr wrap="none">
              <a:spAutoFit/>
            </a:bodyPr>
            <a:lstStyle/>
            <a:p>
              <a:r>
                <a:rPr lang="en-US" b="1" dirty="0">
                  <a:solidFill>
                    <a:srgbClr val="4B5459"/>
                  </a:solidFill>
                  <a:latin typeface="Myriad Pro Cond" panose="020B0506030403020204" pitchFamily="34" charset="0"/>
                </a:rPr>
                <a:t>(1965-1980)</a:t>
              </a:r>
            </a:p>
          </p:txBody>
        </p:sp>
        <p:sp>
          <p:nvSpPr>
            <p:cNvPr id="15" name="Rectangle 14"/>
            <p:cNvSpPr/>
            <p:nvPr/>
          </p:nvSpPr>
          <p:spPr>
            <a:xfrm rot="19655218">
              <a:off x="6406712" y="4512279"/>
              <a:ext cx="1680909" cy="461665"/>
            </a:xfrm>
            <a:prstGeom prst="rect">
              <a:avLst/>
            </a:prstGeom>
          </p:spPr>
          <p:txBody>
            <a:bodyPr wrap="none">
              <a:spAutoFit/>
            </a:bodyPr>
            <a:lstStyle/>
            <a:p>
              <a:r>
                <a:rPr lang="en-US" sz="2400" b="1" dirty="0">
                  <a:solidFill>
                    <a:srgbClr val="4B5459"/>
                  </a:solidFill>
                  <a:latin typeface="Myriad Pro Cond" panose="020B0506030403020204" pitchFamily="34" charset="0"/>
                </a:rPr>
                <a:t>GENERATION X</a:t>
              </a:r>
            </a:p>
          </p:txBody>
        </p:sp>
        <p:sp>
          <p:nvSpPr>
            <p:cNvPr id="16" name="Oval 15"/>
            <p:cNvSpPr/>
            <p:nvPr/>
          </p:nvSpPr>
          <p:spPr>
            <a:xfrm>
              <a:off x="6586361" y="5400924"/>
              <a:ext cx="204537" cy="204537"/>
            </a:xfrm>
            <a:prstGeom prst="ellipse">
              <a:avLst/>
            </a:prstGeom>
            <a:solidFill>
              <a:srgbClr val="4B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rot="19604925">
              <a:off x="7894243" y="4436200"/>
              <a:ext cx="1927407" cy="461665"/>
            </a:xfrm>
            <a:prstGeom prst="rect">
              <a:avLst/>
            </a:prstGeom>
            <a:noFill/>
          </p:spPr>
          <p:txBody>
            <a:bodyPr wrap="square" rtlCol="0">
              <a:spAutoFit/>
            </a:bodyPr>
            <a:lstStyle/>
            <a:p>
              <a:r>
                <a:rPr lang="en-US" sz="2400" b="1" dirty="0" smtClean="0">
                  <a:solidFill>
                    <a:srgbClr val="4B5459"/>
                  </a:solidFill>
                  <a:latin typeface="Myriad Pro Cond" panose="020B0506030403020204" pitchFamily="34" charset="0"/>
                </a:rPr>
                <a:t>MILLENNIALS</a:t>
              </a:r>
              <a:endParaRPr lang="en-US" sz="3200" b="1" dirty="0">
                <a:solidFill>
                  <a:srgbClr val="4B5459"/>
                </a:solidFill>
                <a:latin typeface="Myriad Pro Cond" panose="020B0506030403020204" pitchFamily="34" charset="0"/>
              </a:endParaRPr>
            </a:p>
          </p:txBody>
        </p:sp>
        <p:sp>
          <p:nvSpPr>
            <p:cNvPr id="25" name="Rectangle 24"/>
            <p:cNvSpPr/>
            <p:nvPr/>
          </p:nvSpPr>
          <p:spPr>
            <a:xfrm>
              <a:off x="2837543" y="5607979"/>
              <a:ext cx="1144865" cy="369332"/>
            </a:xfrm>
            <a:prstGeom prst="rect">
              <a:avLst/>
            </a:prstGeom>
          </p:spPr>
          <p:txBody>
            <a:bodyPr wrap="none">
              <a:spAutoFit/>
            </a:bodyPr>
            <a:lstStyle/>
            <a:p>
              <a:r>
                <a:rPr lang="en-US" b="1" dirty="0">
                  <a:solidFill>
                    <a:srgbClr val="4B5459"/>
                  </a:solidFill>
                  <a:latin typeface="Myriad Pro Cond" panose="020B0506030403020204" pitchFamily="34" charset="0"/>
                </a:rPr>
                <a:t>(1928-1945)</a:t>
              </a:r>
            </a:p>
          </p:txBody>
        </p:sp>
        <p:sp>
          <p:nvSpPr>
            <p:cNvPr id="26" name="Rectangle 25"/>
            <p:cNvSpPr/>
            <p:nvPr/>
          </p:nvSpPr>
          <p:spPr>
            <a:xfrm rot="19800000">
              <a:off x="3270899" y="4369632"/>
              <a:ext cx="2272417" cy="461665"/>
            </a:xfrm>
            <a:prstGeom prst="rect">
              <a:avLst/>
            </a:prstGeom>
          </p:spPr>
          <p:txBody>
            <a:bodyPr wrap="none">
              <a:spAutoFit/>
            </a:bodyPr>
            <a:lstStyle/>
            <a:p>
              <a:r>
                <a:rPr lang="en-US" sz="2400" b="1" dirty="0" smtClean="0">
                  <a:solidFill>
                    <a:srgbClr val="4B5459"/>
                  </a:solidFill>
                  <a:latin typeface="Myriad Pro Cond" panose="020B0506030403020204" pitchFamily="34" charset="0"/>
                </a:rPr>
                <a:t>SILENT </a:t>
              </a:r>
              <a:r>
                <a:rPr lang="en-US" sz="2400" b="1" dirty="0">
                  <a:solidFill>
                    <a:srgbClr val="4B5459"/>
                  </a:solidFill>
                  <a:latin typeface="Myriad Pro Cond" panose="020B0506030403020204" pitchFamily="34" charset="0"/>
                </a:rPr>
                <a:t>GENERATION</a:t>
              </a:r>
              <a:endParaRPr lang="en-US" sz="2400" dirty="0"/>
            </a:p>
          </p:txBody>
        </p:sp>
        <p:sp>
          <p:nvSpPr>
            <p:cNvPr id="27" name="Rectangle 26"/>
            <p:cNvSpPr/>
            <p:nvPr/>
          </p:nvSpPr>
          <p:spPr>
            <a:xfrm>
              <a:off x="4547733" y="5607979"/>
              <a:ext cx="1144865" cy="369332"/>
            </a:xfrm>
            <a:prstGeom prst="rect">
              <a:avLst/>
            </a:prstGeom>
          </p:spPr>
          <p:txBody>
            <a:bodyPr wrap="none">
              <a:spAutoFit/>
            </a:bodyPr>
            <a:lstStyle/>
            <a:p>
              <a:r>
                <a:rPr lang="en-US" b="1" dirty="0">
                  <a:solidFill>
                    <a:srgbClr val="4B5459"/>
                  </a:solidFill>
                  <a:latin typeface="Myriad Pro Cond" panose="020B0506030403020204" pitchFamily="34" charset="0"/>
                </a:rPr>
                <a:t>(1946-1964)</a:t>
              </a:r>
              <a:endParaRPr lang="en-US" dirty="0"/>
            </a:p>
          </p:txBody>
        </p:sp>
        <p:sp>
          <p:nvSpPr>
            <p:cNvPr id="28" name="Rectangle 27"/>
            <p:cNvSpPr/>
            <p:nvPr/>
          </p:nvSpPr>
          <p:spPr>
            <a:xfrm rot="19747754">
              <a:off x="4800915" y="4491661"/>
              <a:ext cx="1823641" cy="461665"/>
            </a:xfrm>
            <a:prstGeom prst="rect">
              <a:avLst/>
            </a:prstGeom>
          </p:spPr>
          <p:txBody>
            <a:bodyPr wrap="none">
              <a:spAutoFit/>
            </a:bodyPr>
            <a:lstStyle/>
            <a:p>
              <a:r>
                <a:rPr lang="en-US" sz="2400" b="1" dirty="0">
                  <a:solidFill>
                    <a:srgbClr val="4B5459"/>
                  </a:solidFill>
                  <a:latin typeface="Myriad Pro Cond" panose="020B0506030403020204" pitchFamily="34" charset="0"/>
                </a:rPr>
                <a:t>BABY </a:t>
              </a:r>
              <a:r>
                <a:rPr lang="en-US" sz="2400" b="1" dirty="0" smtClean="0">
                  <a:solidFill>
                    <a:srgbClr val="4B5459"/>
                  </a:solidFill>
                  <a:latin typeface="Myriad Pro Cond" panose="020B0506030403020204" pitchFamily="34" charset="0"/>
                </a:rPr>
                <a:t>BOOMERS</a:t>
              </a:r>
              <a:endParaRPr lang="en-US" sz="2400" b="1" dirty="0">
                <a:solidFill>
                  <a:srgbClr val="4B5459"/>
                </a:solidFill>
                <a:latin typeface="Myriad Pro Cond" panose="020B0506030403020204" pitchFamily="34" charset="0"/>
              </a:endParaRPr>
            </a:p>
          </p:txBody>
        </p:sp>
        <p:sp>
          <p:nvSpPr>
            <p:cNvPr id="29" name="Rectangle 28"/>
            <p:cNvSpPr/>
            <p:nvPr/>
          </p:nvSpPr>
          <p:spPr>
            <a:xfrm>
              <a:off x="7622666" y="5607979"/>
              <a:ext cx="1144865" cy="369332"/>
            </a:xfrm>
            <a:prstGeom prst="rect">
              <a:avLst/>
            </a:prstGeom>
          </p:spPr>
          <p:txBody>
            <a:bodyPr wrap="none">
              <a:spAutoFit/>
            </a:bodyPr>
            <a:lstStyle/>
            <a:p>
              <a:r>
                <a:rPr lang="en-US" b="1" dirty="0">
                  <a:solidFill>
                    <a:srgbClr val="4B5459"/>
                  </a:solidFill>
                  <a:latin typeface="Myriad Pro Cond" panose="020B0506030403020204" pitchFamily="34" charset="0"/>
                </a:rPr>
                <a:t>(1981-1997)</a:t>
              </a:r>
              <a:endParaRPr lang="en-US" dirty="0"/>
            </a:p>
          </p:txBody>
        </p:sp>
        <p:sp>
          <p:nvSpPr>
            <p:cNvPr id="31" name="Oval 30"/>
            <p:cNvSpPr/>
            <p:nvPr/>
          </p:nvSpPr>
          <p:spPr>
            <a:xfrm>
              <a:off x="3307706" y="5403442"/>
              <a:ext cx="204537" cy="204537"/>
            </a:xfrm>
            <a:prstGeom prst="ellipse">
              <a:avLst/>
            </a:prstGeom>
            <a:solidFill>
              <a:srgbClr val="4B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p:cNvSpPr/>
            <p:nvPr/>
          </p:nvSpPr>
          <p:spPr>
            <a:xfrm>
              <a:off x="5017896" y="5413381"/>
              <a:ext cx="204537" cy="204537"/>
            </a:xfrm>
            <a:prstGeom prst="ellipse">
              <a:avLst/>
            </a:prstGeom>
            <a:solidFill>
              <a:srgbClr val="4B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8092135" y="5406908"/>
              <a:ext cx="204537" cy="204537"/>
            </a:xfrm>
            <a:prstGeom prst="ellipse">
              <a:avLst/>
            </a:prstGeom>
            <a:solidFill>
              <a:srgbClr val="4B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Oval 33"/>
          <p:cNvSpPr/>
          <p:nvPr/>
        </p:nvSpPr>
        <p:spPr>
          <a:xfrm>
            <a:off x="9997572" y="5616093"/>
            <a:ext cx="204537" cy="204537"/>
          </a:xfrm>
          <a:prstGeom prst="ellipse">
            <a:avLst/>
          </a:prstGeom>
          <a:solidFill>
            <a:srgbClr val="4B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027203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3116" y="0"/>
            <a:ext cx="12238231" cy="6858000"/>
          </a:xfrm>
          <a:prstGeom prst="rect">
            <a:avLst/>
          </a:prstGeom>
        </p:spPr>
      </p:pic>
    </p:spTree>
    <p:extLst>
      <p:ext uri="{BB962C8B-B14F-4D97-AF65-F5344CB8AC3E}">
        <p14:creationId xmlns:p14="http://schemas.microsoft.com/office/powerpoint/2010/main" val="3429337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66928" y="546264"/>
            <a:ext cx="3850554" cy="3600986"/>
          </a:xfrm>
          <a:prstGeom prst="rect">
            <a:avLst/>
          </a:prstGeom>
          <a:noFill/>
        </p:spPr>
        <p:txBody>
          <a:bodyPr wrap="square" rtlCol="0">
            <a:spAutoFit/>
          </a:bodyPr>
          <a:lstStyle/>
          <a:p>
            <a:r>
              <a:rPr lang="en-US" sz="3600" b="1" dirty="0" smtClean="0">
                <a:latin typeface="Myriad Pro" panose="020B0503030403020204" pitchFamily="34" charset="0"/>
              </a:rPr>
              <a:t>AKA:</a:t>
            </a:r>
          </a:p>
          <a:p>
            <a:pPr marL="1028700" lvl="1" indent="-571500">
              <a:buFont typeface="Arial" panose="020B0604020202020204" pitchFamily="34" charset="0"/>
              <a:buChar char="•"/>
            </a:pPr>
            <a:r>
              <a:rPr lang="en-US" sz="3200" dirty="0" err="1" smtClean="0">
                <a:latin typeface="Myriad Pro" panose="020B0503030403020204" pitchFamily="34" charset="0"/>
              </a:rPr>
              <a:t>iGen</a:t>
            </a:r>
            <a:endParaRPr lang="en-US" sz="3200" dirty="0" smtClean="0">
              <a:latin typeface="Myriad Pro" panose="020B0503030403020204" pitchFamily="34" charset="0"/>
            </a:endParaRPr>
          </a:p>
          <a:p>
            <a:pPr marL="1028700" lvl="1" indent="-571500">
              <a:buFont typeface="Arial" panose="020B0604020202020204" pitchFamily="34" charset="0"/>
              <a:buChar char="•"/>
            </a:pPr>
            <a:r>
              <a:rPr lang="en-US" sz="3200" dirty="0" err="1" smtClean="0">
                <a:latin typeface="Myriad Pro" panose="020B0503030403020204" pitchFamily="34" charset="0"/>
              </a:rPr>
              <a:t>Homelanders</a:t>
            </a:r>
            <a:endParaRPr lang="en-US" sz="3200" dirty="0" smtClean="0">
              <a:latin typeface="Myriad Pro" panose="020B0503030403020204" pitchFamily="34" charset="0"/>
            </a:endParaRPr>
          </a:p>
          <a:p>
            <a:pPr marL="1028700" lvl="1" indent="-571500">
              <a:buFont typeface="Arial" panose="020B0604020202020204" pitchFamily="34" charset="0"/>
              <a:buChar char="•"/>
            </a:pPr>
            <a:r>
              <a:rPr lang="en-US" sz="3200" dirty="0" smtClean="0">
                <a:latin typeface="Myriad Pro" panose="020B0503030403020204" pitchFamily="34" charset="0"/>
              </a:rPr>
              <a:t>Plurals</a:t>
            </a:r>
          </a:p>
          <a:p>
            <a:pPr marL="1028700" lvl="1" indent="-571500">
              <a:buFont typeface="Arial" panose="020B0604020202020204" pitchFamily="34" charset="0"/>
              <a:buChar char="•"/>
            </a:pPr>
            <a:r>
              <a:rPr lang="en-US" sz="3200" dirty="0" smtClean="0">
                <a:latin typeface="Myriad Pro" panose="020B0503030403020204" pitchFamily="34" charset="0"/>
              </a:rPr>
              <a:t>Posts</a:t>
            </a:r>
          </a:p>
          <a:p>
            <a:pPr marL="1028700" lvl="1" indent="-571500">
              <a:buFont typeface="Arial" panose="020B0604020202020204" pitchFamily="34" charset="0"/>
              <a:buChar char="•"/>
            </a:pPr>
            <a:r>
              <a:rPr lang="en-US" sz="3200" dirty="0" err="1" smtClean="0">
                <a:latin typeface="Myriad Pro" panose="020B0503030403020204" pitchFamily="34" charset="0"/>
              </a:rPr>
              <a:t>ReGen</a:t>
            </a:r>
            <a:endParaRPr lang="en-US" sz="3200" dirty="0" smtClean="0">
              <a:latin typeface="Myriad Pro" panose="020B0503030403020204" pitchFamily="34" charset="0"/>
            </a:endParaRPr>
          </a:p>
          <a:p>
            <a:pPr marL="1028700" lvl="1" indent="-571500">
              <a:buFont typeface="Arial" panose="020B0604020202020204" pitchFamily="34" charset="0"/>
              <a:buChar char="•"/>
            </a:pPr>
            <a:r>
              <a:rPr lang="en-US" sz="3200" dirty="0" smtClean="0">
                <a:latin typeface="Myriad Pro" panose="020B0503030403020204" pitchFamily="34" charset="0"/>
              </a:rPr>
              <a:t>Founders</a:t>
            </a:r>
            <a:endParaRPr lang="en-US" sz="3200" dirty="0">
              <a:latin typeface="Myriad Pro" panose="020B0503030403020204" pitchFamily="34" charset="0"/>
            </a:endParaRPr>
          </a:p>
        </p:txBody>
      </p:sp>
      <p:cxnSp>
        <p:nvCxnSpPr>
          <p:cNvPr id="10" name="Straight Connector 9"/>
          <p:cNvCxnSpPr/>
          <p:nvPr/>
        </p:nvCxnSpPr>
        <p:spPr>
          <a:xfrm>
            <a:off x="3103357" y="5715844"/>
            <a:ext cx="8091217" cy="0"/>
          </a:xfrm>
          <a:prstGeom prst="line">
            <a:avLst/>
          </a:prstGeom>
          <a:ln w="22225">
            <a:solidFill>
              <a:srgbClr val="4B5459"/>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rot="19687119">
            <a:off x="9820103" y="4719135"/>
            <a:ext cx="17235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4B5459"/>
                </a:solidFill>
                <a:effectLst/>
                <a:uLnTx/>
                <a:uFillTx/>
                <a:latin typeface="Myriad Pro Cond" panose="020B0506030403020204" pitchFamily="34" charset="0"/>
                <a:ea typeface="+mn-ea"/>
                <a:cs typeface="+mn-cs"/>
              </a:rPr>
              <a:t>GENERATION Z</a:t>
            </a:r>
            <a:endParaRPr kumimoji="0" lang="en-US" sz="2400" b="1" i="0" u="none" strike="noStrike" kern="1200" cap="none" spc="0" normalizeH="0" baseline="0" noProof="0" dirty="0">
              <a:ln>
                <a:noFill/>
              </a:ln>
              <a:solidFill>
                <a:srgbClr val="4B5459"/>
              </a:solidFill>
              <a:effectLst/>
              <a:uLnTx/>
              <a:uFillTx/>
              <a:latin typeface="Myriad Pro Cond" panose="020B0506030403020204" pitchFamily="34" charset="0"/>
              <a:ea typeface="+mn-ea"/>
              <a:cs typeface="+mn-cs"/>
            </a:endParaRPr>
          </a:p>
        </p:txBody>
      </p:sp>
      <p:sp>
        <p:nvSpPr>
          <p:cNvPr id="30" name="Rectangle 29"/>
          <p:cNvSpPr/>
          <p:nvPr/>
        </p:nvSpPr>
        <p:spPr>
          <a:xfrm>
            <a:off x="9393558" y="5820630"/>
            <a:ext cx="137730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B5459"/>
                </a:solidFill>
                <a:effectLst/>
                <a:uLnTx/>
                <a:uFillTx/>
                <a:latin typeface="Myriad Pro Cond" panose="020B0506030403020204" pitchFamily="34" charset="0"/>
                <a:ea typeface="+mn-ea"/>
                <a:cs typeface="+mn-cs"/>
              </a:rPr>
              <a:t>(</a:t>
            </a:r>
            <a:r>
              <a:rPr kumimoji="0" lang="en-US" sz="1800" b="1" i="0" u="none" strike="noStrike" kern="1200" cap="none" spc="0" normalizeH="0" baseline="0" noProof="0" dirty="0" smtClean="0">
                <a:ln>
                  <a:noFill/>
                </a:ln>
                <a:solidFill>
                  <a:srgbClr val="4B5459"/>
                </a:solidFill>
                <a:effectLst/>
                <a:uLnTx/>
                <a:uFillTx/>
                <a:latin typeface="Myriad Pro Cond" panose="020B0506030403020204" pitchFamily="34" charset="0"/>
                <a:ea typeface="+mn-ea"/>
                <a:cs typeface="+mn-cs"/>
              </a:rPr>
              <a:t>1996ish-2010</a:t>
            </a:r>
            <a:r>
              <a:rPr kumimoji="0" lang="en-US" sz="1800" b="1" i="0" u="none" strike="noStrike" kern="1200" cap="none" spc="0" normalizeH="0" baseline="0" noProof="0" dirty="0">
                <a:ln>
                  <a:noFill/>
                </a:ln>
                <a:solidFill>
                  <a:srgbClr val="4B5459"/>
                </a:solidFill>
                <a:effectLst/>
                <a:uLnTx/>
                <a:uFillTx/>
                <a:latin typeface="Myriad Pro Cond" panose="020B050603040302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Oval 33"/>
          <p:cNvSpPr/>
          <p:nvPr/>
        </p:nvSpPr>
        <p:spPr>
          <a:xfrm>
            <a:off x="9997572" y="5616093"/>
            <a:ext cx="204537" cy="204537"/>
          </a:xfrm>
          <a:prstGeom prst="ellipse">
            <a:avLst/>
          </a:prstGeom>
          <a:solidFill>
            <a:srgbClr val="4B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5491073" y="1953552"/>
            <a:ext cx="6926558" cy="3293209"/>
          </a:xfrm>
          <a:prstGeom prst="rect">
            <a:avLst/>
          </a:prstGeom>
          <a:noFill/>
        </p:spPr>
        <p:txBody>
          <a:bodyPr wrap="square" rtlCol="0">
            <a:spAutoFit/>
          </a:bodyPr>
          <a:lstStyle/>
          <a:p>
            <a:r>
              <a:rPr lang="en-US" sz="3600" b="1" dirty="0" smtClean="0">
                <a:latin typeface="Myriad Pro" panose="020B0503030403020204" pitchFamily="34" charset="0"/>
              </a:rPr>
              <a:t>Known for:</a:t>
            </a:r>
          </a:p>
          <a:p>
            <a:pPr marL="571500" indent="-571500">
              <a:buFont typeface="Arial" panose="020B0604020202020204" pitchFamily="34" charset="0"/>
              <a:buChar char="•"/>
            </a:pPr>
            <a:r>
              <a:rPr lang="en-US" sz="3600" b="1" dirty="0" smtClean="0">
                <a:latin typeface="Myriad Pro" panose="020B0503030403020204" pitchFamily="34" charset="0"/>
              </a:rPr>
              <a:t>	</a:t>
            </a:r>
            <a:r>
              <a:rPr lang="en-US" sz="3200" dirty="0" smtClean="0">
                <a:latin typeface="Myriad Pro" panose="020B0503030403020204" pitchFamily="34" charset="0"/>
              </a:rPr>
              <a:t>their diversity</a:t>
            </a:r>
          </a:p>
          <a:p>
            <a:pPr marL="457200" indent="-457200">
              <a:buFont typeface="Arial" panose="020B0604020202020204" pitchFamily="34" charset="0"/>
              <a:buChar char="•"/>
            </a:pPr>
            <a:r>
              <a:rPr lang="en-US" sz="3200" dirty="0">
                <a:latin typeface="Myriad Pro" panose="020B0503030403020204" pitchFamily="34" charset="0"/>
              </a:rPr>
              <a:t>	</a:t>
            </a:r>
            <a:r>
              <a:rPr lang="en-US" sz="3200" dirty="0" smtClean="0">
                <a:latin typeface="Myriad Pro" panose="020B0503030403020204" pitchFamily="34" charset="0"/>
              </a:rPr>
              <a:t>reliance on social media</a:t>
            </a:r>
          </a:p>
          <a:p>
            <a:pPr marL="457200" indent="-457200">
              <a:buFont typeface="Arial" panose="020B0604020202020204" pitchFamily="34" charset="0"/>
              <a:buChar char="•"/>
            </a:pPr>
            <a:r>
              <a:rPr lang="en-US" sz="3200" dirty="0">
                <a:latin typeface="Myriad Pro" panose="020B0503030403020204" pitchFamily="34" charset="0"/>
              </a:rPr>
              <a:t>	</a:t>
            </a:r>
            <a:r>
              <a:rPr lang="en-US" sz="3200" dirty="0" smtClean="0">
                <a:latin typeface="Myriad Pro" panose="020B0503030403020204" pitchFamily="34" charset="0"/>
              </a:rPr>
              <a:t>desire to fix a society disrupted</a:t>
            </a:r>
          </a:p>
          <a:p>
            <a:r>
              <a:rPr lang="en-US" sz="3600" dirty="0">
                <a:latin typeface="Myriad Pro" panose="020B0503030403020204" pitchFamily="34" charset="0"/>
              </a:rPr>
              <a:t>	</a:t>
            </a:r>
            <a:endParaRPr lang="en-US" sz="3600" b="1" dirty="0" smtClean="0">
              <a:latin typeface="Myriad Pro" panose="020B0503030403020204" pitchFamily="34" charset="0"/>
            </a:endParaRPr>
          </a:p>
          <a:p>
            <a:endParaRPr lang="en-US" sz="3600" b="1" dirty="0">
              <a:latin typeface="Myriad Pro" panose="020B0503030403020204" pitchFamily="34" charset="0"/>
            </a:endParaRPr>
          </a:p>
        </p:txBody>
      </p:sp>
      <p:sp>
        <p:nvSpPr>
          <p:cNvPr id="5" name="TextBox 4"/>
          <p:cNvSpPr txBox="1"/>
          <p:nvPr/>
        </p:nvSpPr>
        <p:spPr>
          <a:xfrm>
            <a:off x="2784763" y="6289713"/>
            <a:ext cx="9472551" cy="523220"/>
          </a:xfrm>
          <a:prstGeom prst="rect">
            <a:avLst/>
          </a:prstGeom>
          <a:noFill/>
        </p:spPr>
        <p:txBody>
          <a:bodyPr wrap="square" rtlCol="0">
            <a:spAutoFit/>
          </a:bodyPr>
          <a:lstStyle/>
          <a:p>
            <a:r>
              <a:rPr lang="en-US" sz="1400" dirty="0" err="1" smtClean="0">
                <a:latin typeface="Myriad Pro" panose="020B0503030403020204" pitchFamily="34" charset="0"/>
              </a:rPr>
              <a:t>Sanburn</a:t>
            </a:r>
            <a:r>
              <a:rPr lang="en-US" sz="1400" dirty="0" smtClean="0">
                <a:latin typeface="Myriad Pro" panose="020B0503030403020204" pitchFamily="34" charset="0"/>
              </a:rPr>
              <a:t>, J.  (2015, December 2).  How every generation of the last century got its nickname.  </a:t>
            </a:r>
            <a:r>
              <a:rPr lang="en-US" sz="1400" i="1" dirty="0" smtClean="0">
                <a:latin typeface="Myriad Pro" panose="020B0503030403020204" pitchFamily="34" charset="0"/>
              </a:rPr>
              <a:t>Time</a:t>
            </a:r>
            <a:r>
              <a:rPr lang="en-US" sz="1400" dirty="0" smtClean="0">
                <a:latin typeface="Myriad Pro" panose="020B0503030403020204" pitchFamily="34" charset="0"/>
              </a:rPr>
              <a:t>.  </a:t>
            </a:r>
            <a:r>
              <a:rPr lang="en-US" sz="1400" dirty="0">
                <a:latin typeface="Myriad Pro" panose="020B0503030403020204" pitchFamily="34" charset="0"/>
              </a:rPr>
              <a:t>Retrieved from http://time.com/4131982/generations-names-millennials-founders/</a:t>
            </a:r>
          </a:p>
        </p:txBody>
      </p:sp>
    </p:spTree>
    <p:extLst>
      <p:ext uri="{BB962C8B-B14F-4D97-AF65-F5344CB8AC3E}">
        <p14:creationId xmlns:p14="http://schemas.microsoft.com/office/powerpoint/2010/main" val="26574270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ngt1JK3DyOU"/>
          <p:cNvPicPr>
            <a:picLocks noRot="1" noChangeAspect="1"/>
          </p:cNvPicPr>
          <p:nvPr>
            <a:videoFile r:link="rId1"/>
          </p:nvPr>
        </p:nvPicPr>
        <p:blipFill>
          <a:blip r:embed="rId4"/>
          <a:stretch>
            <a:fillRect/>
          </a:stretch>
        </p:blipFill>
        <p:spPr>
          <a:xfrm>
            <a:off x="3388627" y="1376624"/>
            <a:ext cx="7608924" cy="4280598"/>
          </a:xfrm>
          <a:prstGeom prst="rect">
            <a:avLst/>
          </a:prstGeom>
        </p:spPr>
      </p:pic>
    </p:spTree>
    <p:extLst>
      <p:ext uri="{BB962C8B-B14F-4D97-AF65-F5344CB8AC3E}">
        <p14:creationId xmlns:p14="http://schemas.microsoft.com/office/powerpoint/2010/main" val="23130290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rwDbOmPQNx0"/>
          <p:cNvPicPr>
            <a:picLocks noRot="1" noChangeAspect="1"/>
          </p:cNvPicPr>
          <p:nvPr>
            <a:videoFile r:link="rId1"/>
          </p:nvPr>
        </p:nvPicPr>
        <p:blipFill>
          <a:blip r:embed="rId4"/>
          <a:stretch>
            <a:fillRect/>
          </a:stretch>
        </p:blipFill>
        <p:spPr>
          <a:xfrm>
            <a:off x="3441568" y="1375090"/>
            <a:ext cx="7772392" cy="4372561"/>
          </a:xfrm>
          <a:prstGeom prst="rect">
            <a:avLst/>
          </a:prstGeom>
        </p:spPr>
      </p:pic>
    </p:spTree>
    <p:extLst>
      <p:ext uri="{BB962C8B-B14F-4D97-AF65-F5344CB8AC3E}">
        <p14:creationId xmlns:p14="http://schemas.microsoft.com/office/powerpoint/2010/main" val="23468249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66633"/>
          </a:xfrm>
        </p:spPr>
        <p:txBody>
          <a:bodyPr/>
          <a:lstStyle/>
          <a:p>
            <a:pPr algn="ctr"/>
            <a:r>
              <a:rPr lang="en-US" b="1" dirty="0" smtClean="0">
                <a:solidFill>
                  <a:srgbClr val="4B5459"/>
                </a:solidFill>
                <a:latin typeface="Myriad Pro" panose="020B0503030403020204" pitchFamily="34" charset="0"/>
              </a:rPr>
              <a:t>ALWAYS &amp; NEVER</a:t>
            </a:r>
            <a:endParaRPr lang="en-US" b="1" dirty="0">
              <a:solidFill>
                <a:srgbClr val="4B5459"/>
              </a:solidFill>
              <a:latin typeface="Myriad Pro" panose="020B0503030403020204" pitchFamily="34" charset="0"/>
            </a:endParaRPr>
          </a:p>
        </p:txBody>
      </p:sp>
      <p:pic>
        <p:nvPicPr>
          <p:cNvPr id="4" name="Picture 3"/>
          <p:cNvPicPr>
            <a:picLocks noChangeAspect="1"/>
          </p:cNvPicPr>
          <p:nvPr/>
        </p:nvPicPr>
        <p:blipFill>
          <a:blip r:embed="rId3"/>
          <a:stretch>
            <a:fillRect/>
          </a:stretch>
        </p:blipFill>
        <p:spPr>
          <a:xfrm>
            <a:off x="2758353" y="1185862"/>
            <a:ext cx="6124575" cy="4486275"/>
          </a:xfrm>
          <a:prstGeom prst="rect">
            <a:avLst/>
          </a:prstGeom>
        </p:spPr>
      </p:pic>
      <p:sp>
        <p:nvSpPr>
          <p:cNvPr id="3" name="Rectangle 2"/>
          <p:cNvSpPr/>
          <p:nvPr/>
        </p:nvSpPr>
        <p:spPr>
          <a:xfrm>
            <a:off x="2819400" y="6231264"/>
            <a:ext cx="9258300" cy="523220"/>
          </a:xfrm>
          <a:prstGeom prst="rect">
            <a:avLst/>
          </a:prstGeom>
        </p:spPr>
        <p:txBody>
          <a:bodyPr wrap="square">
            <a:spAutoFit/>
          </a:bodyPr>
          <a:lstStyle/>
          <a:p>
            <a:r>
              <a:rPr lang="en-US" sz="1400" dirty="0" err="1">
                <a:solidFill>
                  <a:srgbClr val="757575"/>
                </a:solidFill>
                <a:latin typeface="Myriad Pro" panose="020B0503030403020204" pitchFamily="34" charset="0"/>
              </a:rPr>
              <a:t>Thiagarajan</a:t>
            </a:r>
            <a:r>
              <a:rPr lang="en-US" sz="1400" dirty="0">
                <a:solidFill>
                  <a:srgbClr val="757575"/>
                </a:solidFill>
                <a:latin typeface="Myriad Pro" panose="020B0503030403020204" pitchFamily="34" charset="0"/>
              </a:rPr>
              <a:t>, S. &amp; van den Bergh, S.  (2017).  Always and Never.  </a:t>
            </a:r>
            <a:r>
              <a:rPr lang="en-US" sz="1400" i="1" dirty="0">
                <a:solidFill>
                  <a:srgbClr val="757575"/>
                </a:solidFill>
                <a:latin typeface="Myriad Pro" panose="020B0503030403020204" pitchFamily="34" charset="0"/>
              </a:rPr>
              <a:t>Interactive templates for intercultural training.  </a:t>
            </a:r>
            <a:r>
              <a:rPr lang="en-US" sz="1400" dirty="0">
                <a:solidFill>
                  <a:srgbClr val="757575"/>
                </a:solidFill>
                <a:latin typeface="Myriad Pro" panose="020B0503030403020204" pitchFamily="34" charset="0"/>
              </a:rPr>
              <a:t>Bloomington, </a:t>
            </a:r>
            <a:r>
              <a:rPr lang="en-US" sz="1400" dirty="0" smtClean="0">
                <a:solidFill>
                  <a:srgbClr val="757575"/>
                </a:solidFill>
                <a:latin typeface="Myriad Pro" panose="020B0503030403020204" pitchFamily="34" charset="0"/>
              </a:rPr>
              <a:t>     	IN</a:t>
            </a:r>
            <a:r>
              <a:rPr lang="en-US" sz="1400" dirty="0">
                <a:solidFill>
                  <a:srgbClr val="757575"/>
                </a:solidFill>
                <a:latin typeface="Myriad Pro" panose="020B0503030403020204" pitchFamily="34" charset="0"/>
              </a:rPr>
              <a:t>:  Workshops by </a:t>
            </a:r>
            <a:r>
              <a:rPr lang="en-US" sz="1400" dirty="0" err="1">
                <a:solidFill>
                  <a:srgbClr val="757575"/>
                </a:solidFill>
                <a:latin typeface="Myriad Pro" panose="020B0503030403020204" pitchFamily="34" charset="0"/>
              </a:rPr>
              <a:t>Thiagi</a:t>
            </a:r>
            <a:r>
              <a:rPr lang="en-US" sz="1400" dirty="0">
                <a:solidFill>
                  <a:srgbClr val="757575"/>
                </a:solidFill>
                <a:latin typeface="Myriad Pro" panose="020B0503030403020204" pitchFamily="34" charset="0"/>
              </a:rPr>
              <a:t>, Inc., pp. 82-86</a:t>
            </a:r>
            <a:r>
              <a:rPr lang="en-US" sz="1400" dirty="0" smtClean="0">
                <a:solidFill>
                  <a:srgbClr val="757575"/>
                </a:solidFill>
                <a:latin typeface="Myriad Pro" panose="020B0503030403020204" pitchFamily="34" charset="0"/>
              </a:rPr>
              <a:t>.  </a:t>
            </a:r>
            <a:r>
              <a:rPr lang="en-US" sz="1400" dirty="0">
                <a:solidFill>
                  <a:srgbClr val="757575"/>
                </a:solidFill>
                <a:latin typeface="Myriad Pro" panose="020B0503030403020204" pitchFamily="34" charset="0"/>
              </a:rPr>
              <a:t>Retrieved from https://hubicl.org/toolbox/tools/128/objectives</a:t>
            </a:r>
            <a:endParaRPr lang="en-US" sz="1400" dirty="0">
              <a:latin typeface="Myriad Pro" panose="020B0503030403020204" pitchFamily="34" charset="0"/>
            </a:endParaRPr>
          </a:p>
        </p:txBody>
      </p:sp>
    </p:spTree>
    <p:extLst>
      <p:ext uri="{BB962C8B-B14F-4D97-AF65-F5344CB8AC3E}">
        <p14:creationId xmlns:p14="http://schemas.microsoft.com/office/powerpoint/2010/main" val="41463657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7422" y="1059169"/>
            <a:ext cx="8951049" cy="4351338"/>
          </a:xfrm>
        </p:spPr>
        <p:txBody>
          <a:bodyPr/>
          <a:lstStyle/>
          <a:p>
            <a:pPr marL="0" indent="0">
              <a:buNone/>
            </a:pPr>
            <a:r>
              <a:rPr lang="en-US" b="1" dirty="0" smtClean="0">
                <a:solidFill>
                  <a:srgbClr val="4B5459"/>
                </a:solidFill>
                <a:latin typeface="Myriad Pro" panose="020B0503030403020204" pitchFamily="34" charset="0"/>
              </a:rPr>
              <a:t>“Whether </a:t>
            </a:r>
            <a:r>
              <a:rPr lang="en-US" b="1" dirty="0">
                <a:solidFill>
                  <a:srgbClr val="4B5459"/>
                </a:solidFill>
                <a:latin typeface="Myriad Pro" panose="020B0503030403020204" pitchFamily="34" charset="0"/>
              </a:rPr>
              <a:t>it is a true lack of empathy or simply that they are misunderstood depends on your point of view. It has even been said that those who accuse them of being less empathetic are in fact showing a lack of empathy themselves.”</a:t>
            </a:r>
          </a:p>
          <a:p>
            <a:pPr marL="0" indent="0">
              <a:buNone/>
            </a:pPr>
            <a:endParaRPr lang="en-US" sz="1800" b="1" dirty="0" smtClean="0">
              <a:solidFill>
                <a:srgbClr val="4B5459"/>
              </a:solidFill>
              <a:latin typeface="Myriad Pro" panose="020B0503030403020204" pitchFamily="34" charset="0"/>
            </a:endParaRPr>
          </a:p>
          <a:p>
            <a:pPr marL="0" indent="0">
              <a:buNone/>
            </a:pPr>
            <a:r>
              <a:rPr lang="en-US" sz="1800" b="1" dirty="0" smtClean="0">
                <a:solidFill>
                  <a:srgbClr val="4B5459"/>
                </a:solidFill>
                <a:latin typeface="Myriad Pro" panose="020B0503030403020204" pitchFamily="34" charset="0"/>
              </a:rPr>
              <a:t>Understanding </a:t>
            </a:r>
            <a:r>
              <a:rPr lang="en-US" sz="1800" b="1" dirty="0">
                <a:solidFill>
                  <a:srgbClr val="4B5459"/>
                </a:solidFill>
                <a:latin typeface="Myriad Pro" panose="020B0503030403020204" pitchFamily="34" charset="0"/>
              </a:rPr>
              <a:t>the Common Lack of Empathy in Millennials.  (2016, October 7).  </a:t>
            </a:r>
            <a:r>
              <a:rPr lang="en-US" sz="1800" b="1" i="1" dirty="0">
                <a:solidFill>
                  <a:srgbClr val="4B5459"/>
                </a:solidFill>
                <a:latin typeface="Myriad Pro" panose="020B0503030403020204" pitchFamily="34" charset="0"/>
              </a:rPr>
              <a:t>Open forest</a:t>
            </a:r>
            <a:r>
              <a:rPr lang="en-US" sz="1800" b="1" dirty="0">
                <a:solidFill>
                  <a:srgbClr val="4B5459"/>
                </a:solidFill>
                <a:latin typeface="Myriad Pro" panose="020B0503030403020204" pitchFamily="34" charset="0"/>
              </a:rPr>
              <a:t>. [web log]. Retrieved from </a:t>
            </a:r>
            <a:r>
              <a:rPr lang="en-US" sz="1800" b="1" u="sng" dirty="0">
                <a:solidFill>
                  <a:srgbClr val="4B5459"/>
                </a:solidFill>
                <a:latin typeface="Myriad Pro" panose="020B0503030403020204" pitchFamily="34" charset="0"/>
                <a:hlinkClick r:id="rId3"/>
              </a:rPr>
              <a:t>https://openforest.net/understanding-common-lack-empathy-millennials/</a:t>
            </a:r>
            <a:endParaRPr lang="en-US" sz="1800" b="1" dirty="0">
              <a:solidFill>
                <a:srgbClr val="4B5459"/>
              </a:solidFill>
              <a:latin typeface="Myriad Pro" panose="020B0503030403020204" pitchFamily="34" charset="0"/>
            </a:endParaRPr>
          </a:p>
          <a:p>
            <a:pPr marL="0" indent="0">
              <a:buNone/>
            </a:pPr>
            <a:endParaRPr lang="en-US" b="1" dirty="0">
              <a:solidFill>
                <a:srgbClr val="4B5459"/>
              </a:solidFill>
            </a:endParaRPr>
          </a:p>
        </p:txBody>
      </p:sp>
    </p:spTree>
    <p:extLst>
      <p:ext uri="{BB962C8B-B14F-4D97-AF65-F5344CB8AC3E}">
        <p14:creationId xmlns:p14="http://schemas.microsoft.com/office/powerpoint/2010/main" val="337764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903000" y="350174"/>
            <a:ext cx="8912876" cy="6767365"/>
          </a:xfrm>
          <a:prstGeom prst="rect">
            <a:avLst/>
          </a:prstGeom>
        </p:spPr>
        <p:txBody>
          <a:bodyPr wrap="square">
            <a:spAutoFit/>
          </a:bodyPr>
          <a:lstStyle/>
          <a:p>
            <a:pPr>
              <a:lnSpc>
                <a:spcPct val="107000"/>
              </a:lnSpc>
              <a:spcAft>
                <a:spcPts val="800"/>
              </a:spcAft>
            </a:pPr>
            <a:r>
              <a:rPr lang="en-US" sz="2000" b="1"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“According to a 2009 study, </a:t>
            </a:r>
            <a:r>
              <a:rPr lang="en-US" sz="2000" b="1" dirty="0">
                <a:solidFill>
                  <a:srgbClr val="4B5459"/>
                </a:solidFill>
                <a:highlight>
                  <a:srgbClr val="FFFF00"/>
                </a:highlight>
                <a:latin typeface="Myriad Pro" panose="020B0503030403020204" pitchFamily="34" charset="0"/>
                <a:ea typeface="Calibri" panose="020F0502020204030204" pitchFamily="34" charset="0"/>
                <a:cs typeface="Times New Roman" panose="02020603050405020304" pitchFamily="18" charset="0"/>
              </a:rPr>
              <a:t>American college students believe themselves to be less empathetic than previous generations.</a:t>
            </a:r>
            <a:r>
              <a:rPr lang="en-US" sz="2000" b="1"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 Taken over a period of time spanning three decades (1979-2009), the study surveyed a total of 13,737 college students about their perceived tendencies toward empathy and social concern.</a:t>
            </a:r>
          </a:p>
          <a:p>
            <a:pPr>
              <a:lnSpc>
                <a:spcPct val="107000"/>
              </a:lnSpc>
              <a:spcAft>
                <a:spcPts val="800"/>
              </a:spcAft>
            </a:pPr>
            <a:r>
              <a:rPr lang="en-US" sz="2000" b="1"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2000" b="1"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“Dr. Sara </a:t>
            </a:r>
            <a:r>
              <a:rPr lang="en-US" sz="2000" b="1" dirty="0" err="1">
                <a:solidFill>
                  <a:srgbClr val="4B5459"/>
                </a:solidFill>
                <a:latin typeface="Myriad Pro" panose="020B0503030403020204" pitchFamily="34" charset="0"/>
                <a:ea typeface="Calibri" panose="020F0502020204030204" pitchFamily="34" charset="0"/>
                <a:cs typeface="Times New Roman" panose="02020603050405020304" pitchFamily="18" charset="0"/>
              </a:rPr>
              <a:t>Konrath</a:t>
            </a:r>
            <a:r>
              <a:rPr lang="en-US" sz="2000" b="1"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 Assistant Professor at the Lilly Family School of Philanthropy at Indiana University and one of the authors of the 2009 study, spoke with BTR to discuss its findings.</a:t>
            </a:r>
          </a:p>
          <a:p>
            <a:pPr>
              <a:lnSpc>
                <a:spcPct val="107000"/>
              </a:lnSpc>
              <a:spcAft>
                <a:spcPts val="800"/>
              </a:spcAft>
            </a:pPr>
            <a:r>
              <a:rPr lang="en-US" sz="2000" b="1"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“’What’s interesting is that [our study] didn’t look at the attitudes of previous generations toward college students, but actually </a:t>
            </a:r>
            <a:r>
              <a:rPr lang="en-US" sz="2000" b="1" dirty="0">
                <a:solidFill>
                  <a:srgbClr val="4B5459"/>
                </a:solidFill>
                <a:highlight>
                  <a:srgbClr val="FFFF00"/>
                </a:highlight>
                <a:latin typeface="Myriad Pro" panose="020B0503030403020204" pitchFamily="34" charset="0"/>
                <a:ea typeface="Calibri" panose="020F0502020204030204" pitchFamily="34" charset="0"/>
                <a:cs typeface="Times New Roman" panose="02020603050405020304" pitchFamily="18" charset="0"/>
              </a:rPr>
              <a:t>surveyed the beliefs of college students themselves</a:t>
            </a:r>
            <a:r>
              <a:rPr lang="en-US" sz="2000" b="1"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 </a:t>
            </a:r>
            <a:r>
              <a:rPr lang="en-US" sz="2000" b="1" dirty="0" err="1">
                <a:solidFill>
                  <a:srgbClr val="4B5459"/>
                </a:solidFill>
                <a:latin typeface="Myriad Pro" panose="020B0503030403020204" pitchFamily="34" charset="0"/>
                <a:ea typeface="Calibri" panose="020F0502020204030204" pitchFamily="34" charset="0"/>
                <a:cs typeface="Times New Roman" panose="02020603050405020304" pitchFamily="18" charset="0"/>
              </a:rPr>
              <a:t>Konrath</a:t>
            </a:r>
            <a:r>
              <a:rPr lang="en-US" sz="2000" b="1"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 explains. ‘When asked about some core empathy traits, we tended to see responses such as, “I don’t think about others when they’re in need, when someone is suffering it doesn’t move me,” and so on</a:t>
            </a:r>
            <a:r>
              <a:rPr lang="en-US" sz="2000" b="1" dirty="0" smtClean="0">
                <a:solidFill>
                  <a:srgbClr val="4B5459"/>
                </a:solidFill>
                <a:latin typeface="Myriad Pro" panose="020B050303040302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en-US" sz="2000" b="1" dirty="0" smtClean="0">
              <a:solidFill>
                <a:srgbClr val="4B5459"/>
              </a:solidFill>
              <a:latin typeface="Myriad Pro" panose="020B0503030403020204" pitchFamily="34" charset="0"/>
              <a:ea typeface="Calibri" panose="020F0502020204030204" pitchFamily="34" charset="0"/>
              <a:cs typeface="Times New Roman" panose="02020603050405020304" pitchFamily="18" charset="0"/>
            </a:endParaRPr>
          </a:p>
          <a:p>
            <a:pPr indent="-457200">
              <a:lnSpc>
                <a:spcPct val="107000"/>
              </a:lnSpc>
              <a:spcAft>
                <a:spcPts val="800"/>
              </a:spcAft>
            </a:pPr>
            <a:r>
              <a:rPr lang="en-US" sz="1400" dirty="0"/>
              <a:t>Gentzel, T.  (2015, October 27).  Lifestyle:  Do Millennials Lack Empathy?  </a:t>
            </a:r>
            <a:r>
              <a:rPr lang="en-US" sz="1400" i="1" dirty="0" err="1"/>
              <a:t>BTRtoday</a:t>
            </a:r>
            <a:r>
              <a:rPr lang="en-US" sz="1400" dirty="0"/>
              <a:t>.  Retrieved from </a:t>
            </a:r>
            <a:r>
              <a:rPr lang="en-US" sz="1400" u="sng" dirty="0">
                <a:hlinkClick r:id="rId3"/>
              </a:rPr>
              <a:t>http://www.btrtoday.com/read/lifeandtimes/misc-lifeandtimes/tuesday-life-times-70/</a:t>
            </a:r>
            <a:endParaRPr lang="en-US" sz="1400" dirty="0"/>
          </a:p>
          <a:p>
            <a:pPr>
              <a:lnSpc>
                <a:spcPct val="107000"/>
              </a:lnSpc>
              <a:spcAft>
                <a:spcPts val="800"/>
              </a:spcAft>
            </a:pPr>
            <a:endParaRPr lang="en-US" sz="2000" b="1" dirty="0">
              <a:solidFill>
                <a:srgbClr val="4B5459"/>
              </a:solidFill>
              <a:latin typeface="Myriad Pro" panose="020B05030304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1162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644422" y="365125"/>
            <a:ext cx="10515600" cy="1325563"/>
          </a:xfrm>
        </p:spPr>
        <p:txBody>
          <a:bodyPr>
            <a:normAutofit/>
          </a:bodyPr>
          <a:lstStyle/>
          <a:p>
            <a:r>
              <a:rPr lang="en-US" b="1" dirty="0" smtClean="0">
                <a:solidFill>
                  <a:srgbClr val="4B5459"/>
                </a:solidFill>
                <a:latin typeface="Myriad Pro" panose="020B0503030403020204" pitchFamily="34" charset="0"/>
              </a:rPr>
              <a:t>Is it OK to use the M word?</a:t>
            </a:r>
            <a:endParaRPr lang="en-US" b="1" dirty="0">
              <a:solidFill>
                <a:srgbClr val="4B5459"/>
              </a:solidFill>
              <a:latin typeface="Myriad Pro" panose="020B0503030403020204" pitchFamily="34" charset="0"/>
            </a:endParaRPr>
          </a:p>
        </p:txBody>
      </p:sp>
      <p:sp>
        <p:nvSpPr>
          <p:cNvPr id="5" name="Content Placeholder 2"/>
          <p:cNvSpPr>
            <a:spLocks noGrp="1"/>
          </p:cNvSpPr>
          <p:nvPr>
            <p:ph idx="1"/>
          </p:nvPr>
        </p:nvSpPr>
        <p:spPr>
          <a:xfrm>
            <a:off x="2683189" y="1524000"/>
            <a:ext cx="8944367" cy="3662947"/>
          </a:xfrm>
        </p:spPr>
        <p:txBody>
          <a:bodyPr>
            <a:normAutofit/>
          </a:bodyPr>
          <a:lstStyle/>
          <a:p>
            <a:pPr marL="0" indent="0">
              <a:buNone/>
            </a:pPr>
            <a:r>
              <a:rPr lang="en-US" sz="2400" dirty="0" smtClean="0">
                <a:solidFill>
                  <a:srgbClr val="4B5459"/>
                </a:solidFill>
                <a:latin typeface="Myriad Pro" panose="020B0503030403020204" pitchFamily="34" charset="0"/>
              </a:rPr>
              <a:t>“But </a:t>
            </a:r>
            <a:r>
              <a:rPr lang="en-US" sz="2400" dirty="0">
                <a:solidFill>
                  <a:srgbClr val="4B5459"/>
                </a:solidFill>
                <a:latin typeface="Myriad Pro" panose="020B0503030403020204" pitchFamily="34" charset="0"/>
              </a:rPr>
              <a:t>here's what's amazing, if you talk to young people today in college, they will talk about how they want to someday be </a:t>
            </a:r>
            <a:r>
              <a:rPr lang="en-US" sz="2400" b="1" dirty="0">
                <a:solidFill>
                  <a:srgbClr val="4B5459"/>
                </a:solidFill>
                <a:latin typeface="Myriad Pro" panose="020B0503030403020204" pitchFamily="34" charset="0"/>
              </a:rPr>
              <a:t>good neighbors, good citizens</a:t>
            </a:r>
            <a:r>
              <a:rPr lang="en-US" sz="2400" dirty="0">
                <a:solidFill>
                  <a:srgbClr val="4B5459"/>
                </a:solidFill>
                <a:latin typeface="Myriad Pro" panose="020B0503030403020204" pitchFamily="34" charset="0"/>
              </a:rPr>
              <a:t>. Record shares say they someday want to </a:t>
            </a:r>
            <a:r>
              <a:rPr lang="en-US" sz="2400" b="1" dirty="0">
                <a:solidFill>
                  <a:srgbClr val="4B5459"/>
                </a:solidFill>
                <a:latin typeface="Myriad Pro" panose="020B0503030403020204" pitchFamily="34" charset="0"/>
              </a:rPr>
              <a:t>get married and have kids</a:t>
            </a:r>
            <a:r>
              <a:rPr lang="en-US" sz="2400" dirty="0">
                <a:solidFill>
                  <a:srgbClr val="4B5459"/>
                </a:solidFill>
                <a:latin typeface="Myriad Pro" panose="020B0503030403020204" pitchFamily="34" charset="0"/>
              </a:rPr>
              <a:t>. And if you ask them their favorite way to spend their time they say </a:t>
            </a:r>
            <a:r>
              <a:rPr lang="en-US" sz="2400" b="1" dirty="0">
                <a:solidFill>
                  <a:srgbClr val="4B5459"/>
                </a:solidFill>
                <a:latin typeface="Myriad Pro" panose="020B0503030403020204" pitchFamily="34" charset="0"/>
              </a:rPr>
              <a:t>with their parents or their family</a:t>
            </a:r>
            <a:r>
              <a:rPr lang="en-US" sz="2400" dirty="0">
                <a:solidFill>
                  <a:srgbClr val="4B5459"/>
                </a:solidFill>
                <a:latin typeface="Myriad Pro" panose="020B0503030403020204" pitchFamily="34" charset="0"/>
              </a:rPr>
              <a:t>. You know, I hear people talk about them - they're too fragile. They're accustomed to too much cosseting and protection. You know, here's an interesting question I </a:t>
            </a:r>
            <a:r>
              <a:rPr lang="en-US" sz="2400" dirty="0" smtClean="0">
                <a:solidFill>
                  <a:srgbClr val="4B5459"/>
                </a:solidFill>
                <a:latin typeface="Myriad Pro" panose="020B0503030403020204" pitchFamily="34" charset="0"/>
              </a:rPr>
              <a:t>would </a:t>
            </a:r>
            <a:r>
              <a:rPr lang="en-US" sz="2400" dirty="0">
                <a:solidFill>
                  <a:srgbClr val="4B5459"/>
                </a:solidFill>
                <a:latin typeface="Myriad Pro" panose="020B0503030403020204" pitchFamily="34" charset="0"/>
              </a:rPr>
              <a:t>have for you. </a:t>
            </a:r>
            <a:r>
              <a:rPr lang="en-US" sz="2400" b="1" i="1" dirty="0">
                <a:solidFill>
                  <a:srgbClr val="4B5459"/>
                </a:solidFill>
                <a:latin typeface="Myriad Pro" panose="020B0503030403020204" pitchFamily="34" charset="0"/>
              </a:rPr>
              <a:t>Was there ever a time when older people said, hmm, I think it's just right</a:t>
            </a:r>
            <a:r>
              <a:rPr lang="en-US" sz="2400" b="1" i="1" dirty="0" smtClean="0">
                <a:solidFill>
                  <a:srgbClr val="4B5459"/>
                </a:solidFill>
                <a:latin typeface="Myriad Pro" panose="020B0503030403020204" pitchFamily="34" charset="0"/>
              </a:rPr>
              <a:t>?"</a:t>
            </a:r>
          </a:p>
          <a:p>
            <a:pPr marL="0" indent="0">
              <a:buNone/>
            </a:pPr>
            <a:endParaRPr lang="en-US" sz="2400" dirty="0">
              <a:solidFill>
                <a:srgbClr val="4B5459"/>
              </a:solidFill>
              <a:latin typeface="Myriad Pro" panose="020B0503030403020204" pitchFamily="34" charset="0"/>
            </a:endParaRPr>
          </a:p>
          <a:p>
            <a:pPr marL="0" indent="0">
              <a:buNone/>
            </a:pPr>
            <a:endParaRPr lang="en-US" sz="2400" dirty="0" smtClean="0">
              <a:solidFill>
                <a:srgbClr val="4B5459"/>
              </a:solidFill>
              <a:latin typeface="Myriad Pro" panose="020B0503030403020204" pitchFamily="34" charset="0"/>
            </a:endParaRPr>
          </a:p>
          <a:p>
            <a:endParaRPr lang="en-US" sz="2400" dirty="0">
              <a:solidFill>
                <a:srgbClr val="4B5459"/>
              </a:solidFill>
              <a:latin typeface="Myriad Pro" panose="020B0503030403020204" pitchFamily="34" charset="0"/>
            </a:endParaRPr>
          </a:p>
        </p:txBody>
      </p:sp>
      <p:sp>
        <p:nvSpPr>
          <p:cNvPr id="6" name="TextBox 5"/>
          <p:cNvSpPr txBox="1"/>
          <p:nvPr/>
        </p:nvSpPr>
        <p:spPr>
          <a:xfrm>
            <a:off x="3118555" y="6024287"/>
            <a:ext cx="11421979" cy="646331"/>
          </a:xfrm>
          <a:prstGeom prst="rect">
            <a:avLst/>
          </a:prstGeom>
          <a:noFill/>
        </p:spPr>
        <p:txBody>
          <a:bodyPr wrap="square" rtlCol="0">
            <a:spAutoFit/>
          </a:bodyPr>
          <a:lstStyle/>
          <a:p>
            <a:r>
              <a:rPr lang="en-US" dirty="0">
                <a:solidFill>
                  <a:srgbClr val="4B5459"/>
                </a:solidFill>
              </a:rPr>
              <a:t>http://www.npr.org/2013/09/06/218904691/is-it-ok-to-use-the-m-word</a:t>
            </a:r>
          </a:p>
          <a:p>
            <a:r>
              <a:rPr lang="en-US" dirty="0">
                <a:solidFill>
                  <a:srgbClr val="4B5459"/>
                </a:solidFill>
              </a:rPr>
              <a:t>http://www.npr.org/templates/transcript/transcript.php?storyId=218904691</a:t>
            </a:r>
          </a:p>
        </p:txBody>
      </p:sp>
    </p:spTree>
    <p:extLst>
      <p:ext uri="{BB962C8B-B14F-4D97-AF65-F5344CB8AC3E}">
        <p14:creationId xmlns:p14="http://schemas.microsoft.com/office/powerpoint/2010/main" val="2111530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7829642"/>
          </a:xfrm>
          <a:prstGeom prst="rect">
            <a:avLst/>
          </a:prstGeom>
        </p:spPr>
      </p:pic>
    </p:spTree>
    <p:extLst>
      <p:ext uri="{BB962C8B-B14F-4D97-AF65-F5344CB8AC3E}">
        <p14:creationId xmlns:p14="http://schemas.microsoft.com/office/powerpoint/2010/main" val="3787153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0"/>
            <a:ext cx="12192001" cy="68580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Flowchart: Manual Input 1"/>
          <p:cNvSpPr/>
          <p:nvPr/>
        </p:nvSpPr>
        <p:spPr>
          <a:xfrm rot="5400000">
            <a:off x="4192695" y="-2214809"/>
            <a:ext cx="2020877" cy="1040627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51 w 10000"/>
              <a:gd name="connsiteY0" fmla="*/ 1150 h 10000"/>
              <a:gd name="connsiteX1" fmla="*/ 10000 w 10000"/>
              <a:gd name="connsiteY1" fmla="*/ 0 h 10000"/>
              <a:gd name="connsiteX2" fmla="*/ 10000 w 10000"/>
              <a:gd name="connsiteY2" fmla="*/ 10000 h 10000"/>
              <a:gd name="connsiteX3" fmla="*/ 0 w 10000"/>
              <a:gd name="connsiteY3" fmla="*/ 10000 h 10000"/>
              <a:gd name="connsiteX4" fmla="*/ 51 w 10000"/>
              <a:gd name="connsiteY4" fmla="*/ 115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51" y="1150"/>
                </a:moveTo>
                <a:lnTo>
                  <a:pt x="10000" y="0"/>
                </a:lnTo>
                <a:lnTo>
                  <a:pt x="10000" y="10000"/>
                </a:lnTo>
                <a:lnTo>
                  <a:pt x="0" y="10000"/>
                </a:lnTo>
                <a:lnTo>
                  <a:pt x="51" y="1150"/>
                </a:ln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34659" b="33045"/>
          <a:stretch/>
        </p:blipFill>
        <p:spPr bwMode="auto">
          <a:xfrm>
            <a:off x="686479" y="627472"/>
            <a:ext cx="2966110" cy="958517"/>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654394" y="2135802"/>
            <a:ext cx="9088121" cy="1403136"/>
          </a:xfrm>
          <a:prstGeom prst="rect">
            <a:avLst/>
          </a:prstGeom>
          <a:noFill/>
          <a:ln w="9525">
            <a:noFill/>
            <a:miter lim="800000"/>
            <a:headEnd/>
            <a:tailEnd/>
          </a:ln>
        </p:spPr>
        <p:txBody>
          <a:bodyPr rot="0" vert="horz" wrap="square" lIns="91440" tIns="45720" rIns="91440" bIns="45720" anchor="t" anchorCtr="0">
            <a:noAutofit/>
          </a:bodyPr>
          <a:lstStyle/>
          <a:p>
            <a:r>
              <a:rPr lang="en-US" sz="6600" b="1" dirty="0" smtClean="0">
                <a:solidFill>
                  <a:schemeClr val="bg1"/>
                </a:solidFill>
                <a:effectLst/>
                <a:latin typeface="Myriad Pro Cond" panose="020B0506030403020204" pitchFamily="34" charset="0"/>
                <a:ea typeface="Calibri" panose="020F0502020204030204" pitchFamily="34" charset="0"/>
                <a:cs typeface="Times New Roman" panose="02020603050405020304" pitchFamily="18" charset="0"/>
              </a:rPr>
              <a:t>AAC&amp;U* VALUE**</a:t>
            </a:r>
          </a:p>
          <a:p>
            <a:r>
              <a:rPr lang="en-US" sz="3200" b="1" dirty="0" smtClean="0">
                <a:solidFill>
                  <a:schemeClr val="bg1"/>
                </a:solidFill>
                <a:latin typeface="Myriad Pro Cond" panose="020B0506030403020204" pitchFamily="34" charset="0"/>
                <a:ea typeface="Calibri" panose="020F0502020204030204" pitchFamily="34" charset="0"/>
                <a:cs typeface="Times New Roman" panose="02020603050405020304" pitchFamily="18" charset="0"/>
              </a:rPr>
              <a:t>RUBRIC FOR INTERCULTURAL KNOWLEDGE &amp; COMPETENCE</a:t>
            </a:r>
            <a:endParaRPr lang="en-US" sz="2800" b="1" dirty="0" smtClean="0">
              <a:solidFill>
                <a:schemeClr val="bg1"/>
              </a:solidFill>
              <a:latin typeface="Myriad Pro Cond" panose="020B0506030403020204" pitchFamily="34" charset="0"/>
              <a:ea typeface="Calibri" panose="020F0502020204030204" pitchFamily="34" charset="0"/>
              <a:cs typeface="Times New Roman" panose="02020603050405020304" pitchFamily="18" charset="0"/>
            </a:endParaRPr>
          </a:p>
        </p:txBody>
      </p:sp>
      <p:pic>
        <p:nvPicPr>
          <p:cNvPr id="11" name="Picture 10"/>
          <p:cNvPicPr/>
          <p:nvPr/>
        </p:nvPicPr>
        <p:blipFill rotWithShape="1">
          <a:blip r:embed="rId4" cstate="print">
            <a:extLst>
              <a:ext uri="{28A0092B-C50C-407E-A947-70E740481C1C}">
                <a14:useLocalDpi xmlns:a14="http://schemas.microsoft.com/office/drawing/2010/main" val="0"/>
              </a:ext>
            </a:extLst>
          </a:blip>
          <a:srcRect l="21354" t="32986" r="19270" b="30555"/>
          <a:stretch/>
        </p:blipFill>
        <p:spPr bwMode="auto">
          <a:xfrm>
            <a:off x="9604036" y="5435241"/>
            <a:ext cx="2094321" cy="963475"/>
          </a:xfrm>
          <a:prstGeom prst="rect">
            <a:avLst/>
          </a:prstGeom>
          <a:ln>
            <a:noFill/>
          </a:ln>
          <a:extLst>
            <a:ext uri="{53640926-AAD7-44D8-BBD7-CCE9431645EC}">
              <a14:shadowObscured xmlns:a14="http://schemas.microsoft.com/office/drawing/2010/main"/>
            </a:ext>
          </a:extLst>
        </p:spPr>
      </p:pic>
      <p:sp>
        <p:nvSpPr>
          <p:cNvPr id="8" name="Text Box 2"/>
          <p:cNvSpPr txBox="1">
            <a:spLocks noChangeArrowheads="1"/>
          </p:cNvSpPr>
          <p:nvPr/>
        </p:nvSpPr>
        <p:spPr bwMode="auto">
          <a:xfrm>
            <a:off x="838200" y="5716205"/>
            <a:ext cx="6477000" cy="481670"/>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pPr>
            <a:r>
              <a:rPr lang="en-US" sz="1100"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Adapted by Purdue University.</a:t>
            </a:r>
          </a:p>
          <a:p>
            <a:pPr>
              <a:lnSpc>
                <a:spcPct val="115000"/>
              </a:lnSpc>
            </a:pPr>
            <a:r>
              <a:rPr lang="en-US" sz="1100"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*American Association of Colleges &amp; Universities **Valid Assessment of Learning in Undergraduate Education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Image result for aacu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5200" y="5774197"/>
            <a:ext cx="656830" cy="348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8564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0" y="0"/>
          <a:ext cx="12252961" cy="7134407"/>
        </p:xfrm>
        <a:graphic>
          <a:graphicData uri="http://schemas.openxmlformats.org/drawingml/2006/table">
            <a:tbl>
              <a:tblPr firstRow="1" firstCol="1" bandRow="1">
                <a:tableStyleId>{5C22544A-7EE6-4342-B048-85BDC9FD1C3A}</a:tableStyleId>
              </a:tblPr>
              <a:tblGrid>
                <a:gridCol w="1529542">
                  <a:extLst>
                    <a:ext uri="{9D8B030D-6E8A-4147-A177-3AD203B41FA5}">
                      <a16:colId xmlns:a16="http://schemas.microsoft.com/office/drawing/2014/main" val="3466612458"/>
                    </a:ext>
                  </a:extLst>
                </a:gridCol>
                <a:gridCol w="3266902">
                  <a:extLst>
                    <a:ext uri="{9D8B030D-6E8A-4147-A177-3AD203B41FA5}">
                      <a16:colId xmlns:a16="http://schemas.microsoft.com/office/drawing/2014/main" val="3650774677"/>
                    </a:ext>
                  </a:extLst>
                </a:gridCol>
                <a:gridCol w="3690851">
                  <a:extLst>
                    <a:ext uri="{9D8B030D-6E8A-4147-A177-3AD203B41FA5}">
                      <a16:colId xmlns:a16="http://schemas.microsoft.com/office/drawing/2014/main" val="725653935"/>
                    </a:ext>
                  </a:extLst>
                </a:gridCol>
                <a:gridCol w="3765666">
                  <a:extLst>
                    <a:ext uri="{9D8B030D-6E8A-4147-A177-3AD203B41FA5}">
                      <a16:colId xmlns:a16="http://schemas.microsoft.com/office/drawing/2014/main" val="3479424241"/>
                    </a:ext>
                  </a:extLst>
                </a:gridCol>
              </a:tblGrid>
              <a:tr h="523702">
                <a:tc>
                  <a:txBody>
                    <a:bodyPr/>
                    <a:lstStyle/>
                    <a:p>
                      <a:pPr marL="0" marR="0" algn="ctr">
                        <a:spcBef>
                          <a:spcPts val="0"/>
                        </a:spcBef>
                        <a:spcAft>
                          <a:spcPts val="0"/>
                        </a:spcAft>
                      </a:pPr>
                      <a:r>
                        <a:rPr lang="en-US" sz="700" dirty="0" smtClean="0">
                          <a:effectLst/>
                        </a:rPr>
                        <a:t> </a:t>
                      </a:r>
                      <a:endParaRPr lang="en-US" sz="1000" dirty="0">
                        <a:solidFill>
                          <a:srgbClr val="000000"/>
                        </a:solidFill>
                        <a:effectLst/>
                        <a:latin typeface="Garamond" panose="02020404030301010803" pitchFamily="18" charset="0"/>
                        <a:ea typeface="Calibri" panose="020F0502020204030204" pitchFamily="34" charset="0"/>
                        <a:cs typeface="Garamond" panose="02020404030301010803" pitchFamily="18" charset="0"/>
                      </a:endParaRP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95455"/>
                    </a:solidFill>
                  </a:tcPr>
                </a:tc>
                <a:tc>
                  <a:txBody>
                    <a:bodyPr/>
                    <a:lstStyle/>
                    <a:p>
                      <a:pPr marL="0" marR="0" algn="ctr">
                        <a:spcBef>
                          <a:spcPts val="0"/>
                        </a:spcBef>
                        <a:spcAft>
                          <a:spcPts val="0"/>
                        </a:spcAft>
                      </a:pPr>
                      <a:r>
                        <a:rPr lang="en-US" sz="1050" dirty="0" smtClean="0">
                          <a:effectLst/>
                          <a:latin typeface="Myriad Pro" panose="020B0503030403020204" pitchFamily="34" charset="0"/>
                        </a:rPr>
                        <a:t>Developing</a:t>
                      </a:r>
                      <a:endParaRPr lang="en-US" sz="1400" dirty="0">
                        <a:solidFill>
                          <a:srgbClr val="000000"/>
                        </a:solidFill>
                        <a:effectLst/>
                        <a:latin typeface="Myriad Pro" panose="020B0503030403020204" pitchFamily="34" charset="0"/>
                        <a:ea typeface="Calibri" panose="020F0502020204030204" pitchFamily="34" charset="0"/>
                        <a:cs typeface="Garamond" panose="02020404030301010803" pitchFamily="18" charset="0"/>
                      </a:endParaRP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95455"/>
                    </a:solidFill>
                  </a:tcPr>
                </a:tc>
                <a:tc>
                  <a:txBody>
                    <a:bodyPr/>
                    <a:lstStyle/>
                    <a:p>
                      <a:pPr marL="0" marR="0" algn="ctr">
                        <a:spcBef>
                          <a:spcPts val="0"/>
                        </a:spcBef>
                        <a:spcAft>
                          <a:spcPts val="0"/>
                        </a:spcAft>
                      </a:pPr>
                      <a:r>
                        <a:rPr lang="en-US" sz="1050" dirty="0" smtClean="0">
                          <a:effectLst/>
                          <a:latin typeface="Myriad Pro" panose="020B0503030403020204" pitchFamily="34" charset="0"/>
                        </a:rPr>
                        <a:t>Emerging</a:t>
                      </a:r>
                      <a:endParaRPr lang="en-US" sz="1400" dirty="0">
                        <a:solidFill>
                          <a:srgbClr val="000000"/>
                        </a:solidFill>
                        <a:effectLst/>
                        <a:latin typeface="Myriad Pro" panose="020B0503030403020204" pitchFamily="34" charset="0"/>
                        <a:ea typeface="Calibri" panose="020F0502020204030204" pitchFamily="34" charset="0"/>
                        <a:cs typeface="Garamond" panose="02020404030301010803" pitchFamily="18" charset="0"/>
                      </a:endParaRP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95455"/>
                    </a:solidFill>
                  </a:tcPr>
                </a:tc>
                <a:tc>
                  <a:txBody>
                    <a:bodyPr/>
                    <a:lstStyle/>
                    <a:p>
                      <a:pPr marL="0" marR="0" algn="ctr">
                        <a:spcBef>
                          <a:spcPts val="0"/>
                        </a:spcBef>
                        <a:spcAft>
                          <a:spcPts val="0"/>
                        </a:spcAft>
                      </a:pPr>
                      <a:r>
                        <a:rPr lang="en-US" sz="1050" dirty="0" smtClean="0">
                          <a:effectLst/>
                          <a:latin typeface="Myriad Pro" panose="020B0503030403020204" pitchFamily="34" charset="0"/>
                        </a:rPr>
                        <a:t>Proficient</a:t>
                      </a:r>
                      <a:endParaRPr lang="en-US" sz="1400" dirty="0">
                        <a:solidFill>
                          <a:srgbClr val="000000"/>
                        </a:solidFill>
                        <a:effectLst/>
                        <a:latin typeface="Myriad Pro" panose="020B0503030403020204" pitchFamily="34" charset="0"/>
                        <a:ea typeface="Calibri" panose="020F0502020204030204" pitchFamily="34" charset="0"/>
                        <a:cs typeface="Garamond" panose="02020404030301010803" pitchFamily="18" charset="0"/>
                      </a:endParaRP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95455"/>
                    </a:solidFill>
                  </a:tcPr>
                </a:tc>
                <a:extLst>
                  <a:ext uri="{0D108BD9-81ED-4DB2-BD59-A6C34878D82A}">
                    <a16:rowId xmlns:a16="http://schemas.microsoft.com/office/drawing/2014/main" val="124634518"/>
                  </a:ext>
                </a:extLst>
              </a:tr>
              <a:tr h="867070">
                <a:tc>
                  <a:txBody>
                    <a:bodyPr/>
                    <a:lstStyle/>
                    <a:p>
                      <a:pPr marL="0" marR="0" algn="l">
                        <a:lnSpc>
                          <a:spcPct val="115000"/>
                        </a:lnSpc>
                        <a:spcBef>
                          <a:spcPts val="0"/>
                        </a:spcBef>
                        <a:spcAft>
                          <a:spcPts val="1000"/>
                        </a:spcAft>
                      </a:pPr>
                      <a:r>
                        <a:rPr lang="en-US" sz="1050" b="1" dirty="0">
                          <a:effectLst/>
                          <a:latin typeface="Myriad Pro" panose="020B0503030403020204" pitchFamily="34" charset="0"/>
                        </a:rPr>
                        <a:t>Knowledge</a:t>
                      </a:r>
                      <a:endParaRPr lang="en-US" sz="1200" b="1" dirty="0">
                        <a:effectLst/>
                        <a:latin typeface="Myriad Pro" panose="020B0503030403020204" pitchFamily="34" charset="0"/>
                      </a:endParaRPr>
                    </a:p>
                    <a:p>
                      <a:pPr marL="0" marR="0" algn="l">
                        <a:lnSpc>
                          <a:spcPct val="115000"/>
                        </a:lnSpc>
                        <a:spcBef>
                          <a:spcPts val="0"/>
                        </a:spcBef>
                        <a:spcAft>
                          <a:spcPts val="1000"/>
                        </a:spcAft>
                      </a:pPr>
                      <a:r>
                        <a:rPr lang="en-US" sz="1050" b="0" dirty="0">
                          <a:effectLst/>
                          <a:latin typeface="Myriad Pro" panose="020B0503030403020204" pitchFamily="34" charset="0"/>
                        </a:rPr>
                        <a:t>Cultural self- awareness</a:t>
                      </a:r>
                      <a:endParaRPr lang="en-US" sz="1200" b="0" dirty="0">
                        <a:effectLst/>
                        <a:latin typeface="Myriad Pro" panose="020B0503030403020204" pitchFamily="34" charset="0"/>
                        <a:ea typeface="Calibri" panose="020F0502020204030204" pitchFamily="34" charset="0"/>
                        <a:cs typeface="Times New Roman" panose="02020603050405020304" pitchFamily="18" charset="0"/>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87A6D3"/>
                    </a:solidFill>
                  </a:tcPr>
                </a:tc>
                <a:tc>
                  <a:txBody>
                    <a:bodyPr/>
                    <a:lstStyle/>
                    <a:p>
                      <a:pPr marL="0" marR="0" algn="l">
                        <a:lnSpc>
                          <a:spcPct val="115000"/>
                        </a:lnSpc>
                        <a:spcBef>
                          <a:spcPts val="0"/>
                        </a:spcBef>
                        <a:spcAft>
                          <a:spcPts val="1000"/>
                        </a:spcAft>
                      </a:pPr>
                      <a:r>
                        <a:rPr lang="en-US" sz="900" dirty="0">
                          <a:solidFill>
                            <a:srgbClr val="495455"/>
                          </a:solidFill>
                          <a:effectLst/>
                          <a:latin typeface="Myriad Pro" panose="020B0503030403020204" pitchFamily="34" charset="0"/>
                        </a:rPr>
                        <a:t>Identifies own cultural rules and biases (e.g. with a strong preference for those rules shared with own cultural group and seeks the same in others.)</a:t>
                      </a:r>
                      <a:endParaRPr lang="en-US" sz="1050" dirty="0">
                        <a:solidFill>
                          <a:srgbClr val="495455"/>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algn="l">
                        <a:lnSpc>
                          <a:spcPct val="115000"/>
                        </a:lnSpc>
                        <a:spcBef>
                          <a:spcPts val="0"/>
                        </a:spcBef>
                        <a:spcAft>
                          <a:spcPts val="1000"/>
                        </a:spcAft>
                      </a:pPr>
                      <a:r>
                        <a:rPr lang="en-US" sz="900">
                          <a:solidFill>
                            <a:srgbClr val="495455"/>
                          </a:solidFill>
                          <a:effectLst/>
                          <a:latin typeface="Myriad Pro" panose="020B0503030403020204" pitchFamily="34" charset="0"/>
                        </a:rPr>
                        <a:t>Recognizes new perspectives about own cultural rules and biases (e.g. not looking for sameness; comfortable with the complexities that new perspectives offer.)</a:t>
                      </a:r>
                      <a:endParaRPr lang="en-US" sz="1050">
                        <a:solidFill>
                          <a:srgbClr val="495455"/>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algn="l">
                        <a:lnSpc>
                          <a:spcPct val="115000"/>
                        </a:lnSpc>
                        <a:spcBef>
                          <a:spcPts val="0"/>
                        </a:spcBef>
                        <a:spcAft>
                          <a:spcPts val="1000"/>
                        </a:spcAft>
                      </a:pPr>
                      <a:r>
                        <a:rPr lang="en-US" sz="900" dirty="0">
                          <a:solidFill>
                            <a:srgbClr val="495455"/>
                          </a:solidFill>
                          <a:effectLst/>
                          <a:latin typeface="Myriad Pro" panose="020B0503030403020204" pitchFamily="34" charset="0"/>
                        </a:rPr>
                        <a:t>Articulates insights into own cultural rules and biases (e.g. seeking complexity; aware of how her/his experiences have shaped these rules, and how to recognize and respond to cultural biases, resulting in a shift in self-description.)</a:t>
                      </a:r>
                      <a:endParaRPr lang="en-US" sz="1050" dirty="0">
                        <a:solidFill>
                          <a:srgbClr val="495455"/>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49831633"/>
                  </a:ext>
                </a:extLst>
              </a:tr>
              <a:tr h="1113130">
                <a:tc>
                  <a:txBody>
                    <a:bodyPr/>
                    <a:lstStyle/>
                    <a:p>
                      <a:pPr marL="0" marR="0" algn="l">
                        <a:spcBef>
                          <a:spcPts val="0"/>
                        </a:spcBef>
                        <a:spcAft>
                          <a:spcPts val="0"/>
                        </a:spcAft>
                      </a:pPr>
                      <a:r>
                        <a:rPr lang="en-US" sz="1050" b="1" dirty="0">
                          <a:effectLst/>
                          <a:latin typeface="Myriad Pro" panose="020B0503030403020204" pitchFamily="34" charset="0"/>
                        </a:rPr>
                        <a:t>Knowledge</a:t>
                      </a:r>
                      <a:endParaRPr lang="en-US" sz="1400" b="1" dirty="0">
                        <a:effectLst/>
                        <a:latin typeface="Myriad Pro" panose="020B0503030403020204" pitchFamily="34" charset="0"/>
                      </a:endParaRPr>
                    </a:p>
                    <a:p>
                      <a:pPr marL="0" marR="0" algn="l">
                        <a:spcBef>
                          <a:spcPts val="0"/>
                        </a:spcBef>
                        <a:spcAft>
                          <a:spcPts val="0"/>
                        </a:spcAft>
                      </a:pPr>
                      <a:r>
                        <a:rPr lang="en-US" sz="1050" b="0" dirty="0">
                          <a:effectLst/>
                          <a:latin typeface="Myriad Pro" panose="020B0503030403020204" pitchFamily="34" charset="0"/>
                        </a:rPr>
                        <a:t> </a:t>
                      </a:r>
                      <a:endParaRPr lang="en-US" sz="1400" b="0" dirty="0">
                        <a:effectLst/>
                        <a:latin typeface="Myriad Pro" panose="020B0503030403020204" pitchFamily="34" charset="0"/>
                      </a:endParaRPr>
                    </a:p>
                    <a:p>
                      <a:pPr marL="0" marR="0" algn="l">
                        <a:spcBef>
                          <a:spcPts val="0"/>
                        </a:spcBef>
                        <a:spcAft>
                          <a:spcPts val="0"/>
                        </a:spcAft>
                      </a:pPr>
                      <a:r>
                        <a:rPr lang="en-US" sz="1050" b="0" dirty="0">
                          <a:effectLst/>
                          <a:latin typeface="Myriad Pro" panose="020B0503030403020204" pitchFamily="34" charset="0"/>
                        </a:rPr>
                        <a:t>Knowledge of cultural</a:t>
                      </a:r>
                      <a:endParaRPr lang="en-US" sz="1400" b="0" dirty="0">
                        <a:effectLst/>
                        <a:latin typeface="Myriad Pro" panose="020B0503030403020204" pitchFamily="34" charset="0"/>
                      </a:endParaRPr>
                    </a:p>
                    <a:p>
                      <a:pPr marL="0" marR="0" algn="l">
                        <a:spcBef>
                          <a:spcPts val="0"/>
                        </a:spcBef>
                        <a:spcAft>
                          <a:spcPts val="0"/>
                        </a:spcAft>
                      </a:pPr>
                      <a:r>
                        <a:rPr lang="en-US" sz="1050" b="0" dirty="0">
                          <a:effectLst/>
                          <a:latin typeface="Myriad Pro" panose="020B0503030403020204" pitchFamily="34" charset="0"/>
                        </a:rPr>
                        <a:t>worldview frameworks</a:t>
                      </a:r>
                      <a:endParaRPr lang="en-US" sz="1400" b="0" dirty="0">
                        <a:solidFill>
                          <a:srgbClr val="000000"/>
                        </a:solidFill>
                        <a:effectLst/>
                        <a:latin typeface="Myriad Pro" panose="020B0503030403020204" pitchFamily="34" charset="0"/>
                        <a:ea typeface="Calibri" panose="020F0502020204030204" pitchFamily="34" charset="0"/>
                        <a:cs typeface="Garamond" panose="02020404030301010803"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7A6D3"/>
                    </a:solidFill>
                  </a:tcPr>
                </a:tc>
                <a:tc>
                  <a:txBody>
                    <a:bodyPr/>
                    <a:lstStyle/>
                    <a:p>
                      <a:pPr marL="0" marR="0" algn="l">
                        <a:spcBef>
                          <a:spcPts val="0"/>
                        </a:spcBef>
                        <a:spcAft>
                          <a:spcPts val="0"/>
                        </a:spcAft>
                      </a:pPr>
                      <a:r>
                        <a:rPr lang="en-US" sz="900" dirty="0">
                          <a:solidFill>
                            <a:srgbClr val="495455"/>
                          </a:solidFill>
                          <a:effectLst/>
                          <a:latin typeface="Myriad Pro" panose="020B0503030403020204" pitchFamily="34" charset="0"/>
                        </a:rPr>
                        <a:t>Demonstrates partial understanding of the complexity of elements important to members of another culture in relation to its history, values, politics, communication styles, economy, or beliefs and practices.</a:t>
                      </a:r>
                      <a:endParaRPr lang="en-US" sz="1100" dirty="0">
                        <a:solidFill>
                          <a:srgbClr val="495455"/>
                        </a:solidFill>
                        <a:effectLst/>
                        <a:latin typeface="Myriad Pro" panose="020B0503030403020204" pitchFamily="34" charset="0"/>
                        <a:ea typeface="Calibri" panose="020F0502020204030204" pitchFamily="34" charset="0"/>
                        <a:cs typeface="Garamond" panose="02020404030301010803"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gn="l">
                        <a:spcBef>
                          <a:spcPts val="0"/>
                        </a:spcBef>
                        <a:spcAft>
                          <a:spcPts val="0"/>
                        </a:spcAft>
                      </a:pPr>
                      <a:r>
                        <a:rPr lang="en-US" sz="900" dirty="0">
                          <a:solidFill>
                            <a:srgbClr val="495455"/>
                          </a:solidFill>
                          <a:effectLst/>
                          <a:latin typeface="Myriad Pro" panose="020B0503030403020204" pitchFamily="34" charset="0"/>
                        </a:rPr>
                        <a:t>Demonstrates adequate understanding of the complexity of elements important to members of another culture in relation to its history, values, politics, communication styles, economy, or beliefs and practices.</a:t>
                      </a:r>
                      <a:endParaRPr lang="en-US" sz="1100" dirty="0">
                        <a:solidFill>
                          <a:srgbClr val="495455"/>
                        </a:solidFill>
                        <a:effectLst/>
                        <a:latin typeface="Myriad Pro" panose="020B0503030403020204" pitchFamily="34" charset="0"/>
                        <a:ea typeface="Calibri" panose="020F0502020204030204" pitchFamily="34" charset="0"/>
                        <a:cs typeface="Garamond" panose="02020404030301010803"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gn="l">
                        <a:spcBef>
                          <a:spcPts val="0"/>
                        </a:spcBef>
                        <a:spcAft>
                          <a:spcPts val="0"/>
                        </a:spcAft>
                      </a:pPr>
                      <a:r>
                        <a:rPr lang="en-US" sz="900" dirty="0">
                          <a:solidFill>
                            <a:srgbClr val="495455"/>
                          </a:solidFill>
                          <a:effectLst/>
                          <a:latin typeface="Myriad Pro" panose="020B0503030403020204" pitchFamily="34" charset="0"/>
                        </a:rPr>
                        <a:t>Demonstrates sophisticated understanding of the complexity of elements important to members of another culture in relation to its history, values, politics, communication styles, economy, or beliefs and practices.</a:t>
                      </a:r>
                      <a:endParaRPr lang="en-US" sz="1100" dirty="0">
                        <a:solidFill>
                          <a:srgbClr val="495455"/>
                        </a:solidFill>
                        <a:effectLst/>
                        <a:latin typeface="Myriad Pro" panose="020B0503030403020204" pitchFamily="34" charset="0"/>
                        <a:ea typeface="Calibri" panose="020F0502020204030204" pitchFamily="34" charset="0"/>
                        <a:cs typeface="Garamond" panose="02020404030301010803"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31717404"/>
                  </a:ext>
                </a:extLst>
              </a:tr>
              <a:tr h="761616">
                <a:tc>
                  <a:txBody>
                    <a:bodyPr/>
                    <a:lstStyle/>
                    <a:p>
                      <a:pPr marL="0" marR="0" algn="l">
                        <a:spcBef>
                          <a:spcPts val="0"/>
                        </a:spcBef>
                        <a:spcAft>
                          <a:spcPts val="0"/>
                        </a:spcAft>
                      </a:pPr>
                      <a:r>
                        <a:rPr lang="en-US" sz="1050" b="1" dirty="0" smtClean="0">
                          <a:effectLst/>
                          <a:latin typeface="Myriad Pro" panose="020B0503030403020204" pitchFamily="34" charset="0"/>
                        </a:rPr>
                        <a:t>Skill</a:t>
                      </a:r>
                      <a:endParaRPr lang="en-US" sz="1050" b="1" baseline="0" dirty="0" smtClean="0">
                        <a:effectLst/>
                        <a:latin typeface="Myriad Pro" panose="020B0503030403020204" pitchFamily="34" charset="0"/>
                      </a:endParaRPr>
                    </a:p>
                    <a:p>
                      <a:pPr marL="0" marR="0" algn="l">
                        <a:spcBef>
                          <a:spcPts val="0"/>
                        </a:spcBef>
                        <a:spcAft>
                          <a:spcPts val="0"/>
                        </a:spcAft>
                      </a:pPr>
                      <a:r>
                        <a:rPr lang="en-US" sz="1050" b="0" baseline="0" dirty="0" smtClean="0">
                          <a:effectLst/>
                          <a:latin typeface="Myriad Pro" panose="020B0503030403020204" pitchFamily="34" charset="0"/>
                        </a:rPr>
                        <a:t>Empathy</a:t>
                      </a:r>
                      <a:endParaRPr lang="en-US" sz="1050" b="0" dirty="0" smtClean="0">
                        <a:effectLst/>
                        <a:latin typeface="Myriad Pro" panose="020B0503030403020204" pitchFamily="34"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7A6D3"/>
                    </a:solidFill>
                  </a:tcPr>
                </a:tc>
                <a:tc>
                  <a:txBody>
                    <a:bodyPr/>
                    <a:lstStyle/>
                    <a:p>
                      <a:pPr marL="0" marR="0" algn="l">
                        <a:spcBef>
                          <a:spcPts val="0"/>
                        </a:spcBef>
                        <a:spcAft>
                          <a:spcPts val="0"/>
                        </a:spcAft>
                      </a:pPr>
                      <a:r>
                        <a:rPr lang="en-US" sz="900" dirty="0">
                          <a:solidFill>
                            <a:srgbClr val="495455"/>
                          </a:solidFill>
                          <a:effectLst/>
                          <a:latin typeface="Myriad Pro" panose="020B0503030403020204" pitchFamily="34" charset="0"/>
                        </a:rPr>
                        <a:t>Identifies components of other cultural perspectives but responds in all situations with own worldview.</a:t>
                      </a:r>
                      <a:endParaRPr lang="en-US" sz="1100" dirty="0">
                        <a:solidFill>
                          <a:srgbClr val="495455"/>
                        </a:solidFill>
                        <a:effectLst/>
                        <a:latin typeface="Myriad Pro" panose="020B0503030403020204" pitchFamily="34" charset="0"/>
                        <a:ea typeface="Calibri" panose="020F0502020204030204" pitchFamily="34" charset="0"/>
                        <a:cs typeface="Garamond" panose="02020404030301010803"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algn="l">
                        <a:spcBef>
                          <a:spcPts val="0"/>
                        </a:spcBef>
                        <a:spcAft>
                          <a:spcPts val="0"/>
                        </a:spcAft>
                      </a:pPr>
                      <a:r>
                        <a:rPr lang="en-US" sz="900" dirty="0">
                          <a:solidFill>
                            <a:srgbClr val="495455"/>
                          </a:solidFill>
                          <a:effectLst/>
                          <a:latin typeface="Myriad Pro" panose="020B0503030403020204" pitchFamily="34" charset="0"/>
                        </a:rPr>
                        <a:t>Recognizes intellectual and emotional dimensions of more than one worldview and sometimes uses more than one worldview in interactions.</a:t>
                      </a:r>
                      <a:endParaRPr lang="en-US" sz="1100" dirty="0">
                        <a:solidFill>
                          <a:srgbClr val="495455"/>
                        </a:solidFill>
                        <a:effectLst/>
                        <a:latin typeface="Myriad Pro" panose="020B0503030403020204" pitchFamily="34" charset="0"/>
                        <a:ea typeface="Calibri" panose="020F0502020204030204" pitchFamily="34" charset="0"/>
                        <a:cs typeface="Garamond" panose="02020404030301010803"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algn="l">
                        <a:spcBef>
                          <a:spcPts val="0"/>
                        </a:spcBef>
                        <a:spcAft>
                          <a:spcPts val="0"/>
                        </a:spcAft>
                      </a:pPr>
                      <a:r>
                        <a:rPr lang="en-US" sz="900" dirty="0">
                          <a:solidFill>
                            <a:srgbClr val="495455"/>
                          </a:solidFill>
                          <a:effectLst/>
                          <a:latin typeface="Myriad Pro" panose="020B0503030403020204" pitchFamily="34" charset="0"/>
                        </a:rPr>
                        <a:t>Interprets intercultural experience from the perspectives of own and more than one worldview and demonstrates ability to act in a supportive manner that recognizes the feelings of another cultural group.</a:t>
                      </a:r>
                      <a:endParaRPr lang="en-US" sz="1100" dirty="0">
                        <a:solidFill>
                          <a:srgbClr val="495455"/>
                        </a:solidFill>
                        <a:effectLst/>
                        <a:latin typeface="Myriad Pro" panose="020B0503030403020204" pitchFamily="34" charset="0"/>
                        <a:ea typeface="Calibri" panose="020F0502020204030204" pitchFamily="34" charset="0"/>
                        <a:cs typeface="Garamond" panose="02020404030301010803"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96116"/>
                  </a:ext>
                </a:extLst>
              </a:tr>
              <a:tr h="1473432">
                <a:tc>
                  <a:txBody>
                    <a:bodyPr/>
                    <a:lstStyle/>
                    <a:p>
                      <a:pPr marL="0" marR="0" algn="l">
                        <a:lnSpc>
                          <a:spcPct val="115000"/>
                        </a:lnSpc>
                        <a:spcBef>
                          <a:spcPts val="0"/>
                        </a:spcBef>
                        <a:spcAft>
                          <a:spcPts val="1000"/>
                        </a:spcAft>
                      </a:pPr>
                      <a:r>
                        <a:rPr lang="en-US" sz="1050" b="1" dirty="0" smtClean="0">
                          <a:effectLst/>
                          <a:latin typeface="Myriad Pro" panose="020B0503030403020204" pitchFamily="34" charset="0"/>
                        </a:rPr>
                        <a:t>Skill</a:t>
                      </a:r>
                      <a:endParaRPr lang="en-US" sz="1200" b="1" dirty="0">
                        <a:effectLst/>
                        <a:latin typeface="Myriad Pro" panose="020B0503030403020204" pitchFamily="34" charset="0"/>
                      </a:endParaRPr>
                    </a:p>
                    <a:p>
                      <a:pPr marL="0" marR="0" algn="l">
                        <a:lnSpc>
                          <a:spcPct val="115000"/>
                        </a:lnSpc>
                        <a:spcBef>
                          <a:spcPts val="0"/>
                        </a:spcBef>
                        <a:spcAft>
                          <a:spcPts val="1000"/>
                        </a:spcAft>
                      </a:pPr>
                      <a:r>
                        <a:rPr lang="en-US" sz="1050" b="0" dirty="0">
                          <a:effectLst/>
                          <a:latin typeface="Myriad Pro" panose="020B0503030403020204" pitchFamily="34" charset="0"/>
                        </a:rPr>
                        <a:t>Verbal &amp; Nonverbal Communication</a:t>
                      </a:r>
                      <a:endParaRPr lang="en-US" sz="1200" b="0" dirty="0">
                        <a:effectLst/>
                        <a:latin typeface="Myriad Pro" panose="020B0503030403020204" pitchFamily="34" charset="0"/>
                        <a:ea typeface="Calibri" panose="020F0502020204030204" pitchFamily="34" charset="0"/>
                        <a:cs typeface="Times New Roman" panose="02020603050405020304"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7A6D3"/>
                    </a:solidFill>
                  </a:tcPr>
                </a:tc>
                <a:tc>
                  <a:txBody>
                    <a:bodyPr/>
                    <a:lstStyle/>
                    <a:p>
                      <a:pPr marL="0" marR="0" algn="l">
                        <a:lnSpc>
                          <a:spcPct val="115000"/>
                        </a:lnSpc>
                        <a:spcBef>
                          <a:spcPts val="0"/>
                        </a:spcBef>
                        <a:spcAft>
                          <a:spcPts val="1000"/>
                        </a:spcAft>
                      </a:pPr>
                      <a:r>
                        <a:rPr lang="en-US" sz="900" dirty="0">
                          <a:solidFill>
                            <a:srgbClr val="495455"/>
                          </a:solidFill>
                          <a:effectLst/>
                          <a:latin typeface="Myriad Pro" panose="020B0503030403020204" pitchFamily="34" charset="0"/>
                        </a:rPr>
                        <a:t>Identifies some cultural differences in verbal and nonverbal communication and is aware that misunderstandings can occur based on those differences but is still unable to negotiate a shared understanding.</a:t>
                      </a:r>
                      <a:endParaRPr lang="en-US" sz="1050" dirty="0">
                        <a:solidFill>
                          <a:srgbClr val="495455"/>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15000"/>
                        </a:lnSpc>
                        <a:spcBef>
                          <a:spcPts val="0"/>
                        </a:spcBef>
                        <a:spcAft>
                          <a:spcPts val="1000"/>
                        </a:spcAft>
                      </a:pPr>
                      <a:r>
                        <a:rPr lang="en-US" sz="900" dirty="0">
                          <a:solidFill>
                            <a:srgbClr val="495455"/>
                          </a:solidFill>
                          <a:effectLst/>
                          <a:latin typeface="Myriad Pro" panose="020B0503030403020204" pitchFamily="34" charset="0"/>
                        </a:rPr>
                        <a:t>Recognizes and participates in cultural differences in verbal and nonverbal communication and begins to negotiate a shared understanding based on those differences.</a:t>
                      </a:r>
                      <a:endParaRPr lang="en-US" sz="1050" dirty="0">
                        <a:solidFill>
                          <a:srgbClr val="495455"/>
                        </a:solidFill>
                        <a:effectLst/>
                        <a:latin typeface="Myriad Pro" panose="020B0503030403020204" pitchFamily="34" charset="0"/>
                      </a:endParaRPr>
                    </a:p>
                    <a:p>
                      <a:pPr marL="0" marR="0" algn="l">
                        <a:lnSpc>
                          <a:spcPct val="115000"/>
                        </a:lnSpc>
                        <a:spcBef>
                          <a:spcPts val="0"/>
                        </a:spcBef>
                        <a:spcAft>
                          <a:spcPts val="1000"/>
                        </a:spcAft>
                      </a:pPr>
                      <a:r>
                        <a:rPr lang="en-US" sz="900" dirty="0">
                          <a:solidFill>
                            <a:srgbClr val="495455"/>
                          </a:solidFill>
                          <a:effectLst/>
                          <a:latin typeface="Myriad Pro" panose="020B0503030403020204" pitchFamily="34" charset="0"/>
                        </a:rPr>
                        <a:t> </a:t>
                      </a:r>
                      <a:endParaRPr lang="en-US" sz="1050" dirty="0">
                        <a:solidFill>
                          <a:srgbClr val="495455"/>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15000"/>
                        </a:lnSpc>
                        <a:spcBef>
                          <a:spcPts val="0"/>
                        </a:spcBef>
                        <a:spcAft>
                          <a:spcPts val="1000"/>
                        </a:spcAft>
                      </a:pPr>
                      <a:r>
                        <a:rPr lang="en-US" sz="900" dirty="0">
                          <a:solidFill>
                            <a:srgbClr val="495455"/>
                          </a:solidFill>
                          <a:effectLst/>
                          <a:latin typeface="Myriad Pro" panose="020B0503030403020204" pitchFamily="34" charset="0"/>
                        </a:rPr>
                        <a:t>Articulates a complex understanding of cultural differences in verbal and nonverbal communication (e.g., demonstrates understanding of the degree to which people use physical contact while communicating in different cultures or use direct/indirect and explicit/implicit meanings) and is able to skillfully negotiate a shared understanding based on those differences.</a:t>
                      </a:r>
                      <a:endParaRPr lang="en-US" sz="1050" dirty="0">
                        <a:solidFill>
                          <a:srgbClr val="495455"/>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97537475"/>
                  </a:ext>
                </a:extLst>
              </a:tr>
              <a:tr h="1037826">
                <a:tc>
                  <a:txBody>
                    <a:bodyPr/>
                    <a:lstStyle/>
                    <a:p>
                      <a:pPr marL="0" marR="0" algn="l">
                        <a:lnSpc>
                          <a:spcPct val="115000"/>
                        </a:lnSpc>
                        <a:spcBef>
                          <a:spcPts val="0"/>
                        </a:spcBef>
                        <a:spcAft>
                          <a:spcPts val="1000"/>
                        </a:spcAft>
                      </a:pPr>
                      <a:r>
                        <a:rPr lang="en-US" sz="1050" b="1" dirty="0" smtClean="0">
                          <a:effectLst/>
                          <a:latin typeface="Myriad Pro" panose="020B0503030403020204" pitchFamily="34" charset="0"/>
                        </a:rPr>
                        <a:t>Attitude</a:t>
                      </a:r>
                      <a:endParaRPr lang="en-US" sz="1200" b="1" dirty="0">
                        <a:effectLst/>
                        <a:latin typeface="Myriad Pro" panose="020B0503030403020204" pitchFamily="34" charset="0"/>
                      </a:endParaRPr>
                    </a:p>
                    <a:p>
                      <a:pPr marL="0" marR="0" algn="l">
                        <a:lnSpc>
                          <a:spcPct val="115000"/>
                        </a:lnSpc>
                        <a:spcBef>
                          <a:spcPts val="0"/>
                        </a:spcBef>
                        <a:spcAft>
                          <a:spcPts val="1000"/>
                        </a:spcAft>
                      </a:pPr>
                      <a:r>
                        <a:rPr lang="en-US" sz="1050" b="0" dirty="0">
                          <a:effectLst/>
                          <a:latin typeface="Myriad Pro" panose="020B0503030403020204" pitchFamily="34" charset="0"/>
                        </a:rPr>
                        <a:t>Curiosity</a:t>
                      </a:r>
                      <a:endParaRPr lang="en-US" sz="1200" b="0" dirty="0">
                        <a:effectLst/>
                        <a:latin typeface="Myriad Pro" panose="020B0503030403020204" pitchFamily="34" charset="0"/>
                        <a:ea typeface="Calibri" panose="020F0502020204030204" pitchFamily="34" charset="0"/>
                        <a:cs typeface="Times New Roman" panose="02020603050405020304"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7A6D3"/>
                    </a:solidFill>
                  </a:tcPr>
                </a:tc>
                <a:tc>
                  <a:txBody>
                    <a:bodyPr/>
                    <a:lstStyle/>
                    <a:p>
                      <a:pPr marL="0" marR="0" algn="l">
                        <a:lnSpc>
                          <a:spcPct val="115000"/>
                        </a:lnSpc>
                        <a:spcBef>
                          <a:spcPts val="0"/>
                        </a:spcBef>
                        <a:spcAft>
                          <a:spcPts val="1000"/>
                        </a:spcAft>
                      </a:pPr>
                      <a:r>
                        <a:rPr lang="en-US" sz="900" dirty="0">
                          <a:solidFill>
                            <a:srgbClr val="495455"/>
                          </a:solidFill>
                          <a:effectLst/>
                          <a:latin typeface="Myriad Pro" panose="020B0503030403020204" pitchFamily="34" charset="0"/>
                        </a:rPr>
                        <a:t>Asks simple or surface questions about other cultures.</a:t>
                      </a:r>
                      <a:endParaRPr lang="en-US" sz="1050" dirty="0">
                        <a:solidFill>
                          <a:srgbClr val="495455"/>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algn="l">
                        <a:lnSpc>
                          <a:spcPct val="115000"/>
                        </a:lnSpc>
                        <a:spcBef>
                          <a:spcPts val="0"/>
                        </a:spcBef>
                        <a:spcAft>
                          <a:spcPts val="1000"/>
                        </a:spcAft>
                      </a:pPr>
                      <a:r>
                        <a:rPr lang="en-US" sz="900" dirty="0">
                          <a:solidFill>
                            <a:srgbClr val="495455"/>
                          </a:solidFill>
                          <a:effectLst/>
                          <a:latin typeface="Myriad Pro" panose="020B0503030403020204" pitchFamily="34" charset="0"/>
                        </a:rPr>
                        <a:t>Asks deeper questions about other cultures and seeks out answers to these questions.</a:t>
                      </a:r>
                      <a:endParaRPr lang="en-US" sz="1050" dirty="0">
                        <a:solidFill>
                          <a:srgbClr val="495455"/>
                        </a:solidFill>
                        <a:effectLst/>
                        <a:latin typeface="Myriad Pro" panose="020B0503030403020204" pitchFamily="34" charset="0"/>
                      </a:endParaRPr>
                    </a:p>
                    <a:p>
                      <a:pPr marL="0" marR="0" algn="l">
                        <a:lnSpc>
                          <a:spcPct val="115000"/>
                        </a:lnSpc>
                        <a:spcBef>
                          <a:spcPts val="0"/>
                        </a:spcBef>
                        <a:spcAft>
                          <a:spcPts val="1000"/>
                        </a:spcAft>
                      </a:pPr>
                      <a:r>
                        <a:rPr lang="en-US" sz="900" dirty="0">
                          <a:solidFill>
                            <a:srgbClr val="495455"/>
                          </a:solidFill>
                          <a:effectLst/>
                          <a:latin typeface="Myriad Pro" panose="020B0503030403020204" pitchFamily="34" charset="0"/>
                        </a:rPr>
                        <a:t> </a:t>
                      </a:r>
                      <a:endParaRPr lang="en-US" sz="1050" dirty="0">
                        <a:solidFill>
                          <a:srgbClr val="495455"/>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algn="l">
                        <a:lnSpc>
                          <a:spcPct val="115000"/>
                        </a:lnSpc>
                        <a:spcBef>
                          <a:spcPts val="0"/>
                        </a:spcBef>
                        <a:spcAft>
                          <a:spcPts val="1000"/>
                        </a:spcAft>
                      </a:pPr>
                      <a:r>
                        <a:rPr lang="en-US" sz="900" dirty="0">
                          <a:solidFill>
                            <a:srgbClr val="495455"/>
                          </a:solidFill>
                          <a:effectLst/>
                          <a:latin typeface="Myriad Pro" panose="020B0503030403020204" pitchFamily="34" charset="0"/>
                        </a:rPr>
                        <a:t>Asks complex questions about other cultures, seeks out and articulates answers to these questions that reflect multiple cultural perspectives.</a:t>
                      </a:r>
                      <a:endParaRPr lang="en-US" sz="1050" dirty="0">
                        <a:solidFill>
                          <a:srgbClr val="495455"/>
                        </a:solidFill>
                        <a:effectLst/>
                        <a:latin typeface="Myriad Pro" panose="020B0503030403020204" pitchFamily="34" charset="0"/>
                      </a:endParaRPr>
                    </a:p>
                    <a:p>
                      <a:pPr marL="0" marR="0" algn="l">
                        <a:lnSpc>
                          <a:spcPct val="115000"/>
                        </a:lnSpc>
                        <a:spcBef>
                          <a:spcPts val="0"/>
                        </a:spcBef>
                        <a:spcAft>
                          <a:spcPts val="1000"/>
                        </a:spcAft>
                      </a:pPr>
                      <a:r>
                        <a:rPr lang="en-US" sz="900" dirty="0">
                          <a:solidFill>
                            <a:srgbClr val="495455"/>
                          </a:solidFill>
                          <a:effectLst/>
                          <a:latin typeface="Myriad Pro" panose="020B0503030403020204" pitchFamily="34" charset="0"/>
                        </a:rPr>
                        <a:t> </a:t>
                      </a:r>
                      <a:endParaRPr lang="en-US" sz="1050" dirty="0">
                        <a:solidFill>
                          <a:srgbClr val="495455"/>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82035615"/>
                  </a:ext>
                </a:extLst>
              </a:tr>
              <a:tr h="1271312">
                <a:tc>
                  <a:txBody>
                    <a:bodyPr/>
                    <a:lstStyle/>
                    <a:p>
                      <a:pPr marL="0" marR="0" algn="l">
                        <a:lnSpc>
                          <a:spcPct val="115000"/>
                        </a:lnSpc>
                        <a:spcBef>
                          <a:spcPts val="0"/>
                        </a:spcBef>
                        <a:spcAft>
                          <a:spcPts val="1000"/>
                        </a:spcAft>
                      </a:pPr>
                      <a:r>
                        <a:rPr lang="en-US" sz="1050" b="1" dirty="0" smtClean="0">
                          <a:effectLst/>
                          <a:latin typeface="Myriad Pro" panose="020B0503030403020204" pitchFamily="34" charset="0"/>
                        </a:rPr>
                        <a:t>Attitude</a:t>
                      </a:r>
                      <a:endParaRPr lang="en-US" sz="1200" b="1" dirty="0">
                        <a:effectLst/>
                        <a:latin typeface="Myriad Pro" panose="020B0503030403020204" pitchFamily="34" charset="0"/>
                      </a:endParaRPr>
                    </a:p>
                    <a:p>
                      <a:pPr marL="0" marR="0" algn="l">
                        <a:lnSpc>
                          <a:spcPct val="115000"/>
                        </a:lnSpc>
                        <a:spcBef>
                          <a:spcPts val="0"/>
                        </a:spcBef>
                        <a:spcAft>
                          <a:spcPts val="1000"/>
                        </a:spcAft>
                      </a:pPr>
                      <a:r>
                        <a:rPr lang="en-US" sz="1050" b="0" dirty="0">
                          <a:effectLst/>
                          <a:latin typeface="Myriad Pro" panose="020B0503030403020204" pitchFamily="34" charset="0"/>
                        </a:rPr>
                        <a:t>Openness</a:t>
                      </a:r>
                      <a:endParaRPr lang="en-US" sz="1200" b="0" dirty="0">
                        <a:effectLst/>
                        <a:latin typeface="Myriad Pro" panose="020B0503030403020204" pitchFamily="34" charset="0"/>
                        <a:ea typeface="Calibri" panose="020F0502020204030204" pitchFamily="34" charset="0"/>
                        <a:cs typeface="Times New Roman" panose="02020603050405020304"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7A6D3"/>
                    </a:solidFill>
                  </a:tcPr>
                </a:tc>
                <a:tc>
                  <a:txBody>
                    <a:bodyPr/>
                    <a:lstStyle/>
                    <a:p>
                      <a:pPr marL="0" marR="0" algn="l">
                        <a:lnSpc>
                          <a:spcPct val="115000"/>
                        </a:lnSpc>
                        <a:spcBef>
                          <a:spcPts val="0"/>
                        </a:spcBef>
                        <a:spcAft>
                          <a:spcPts val="1000"/>
                        </a:spcAft>
                      </a:pPr>
                      <a:r>
                        <a:rPr lang="en-US" sz="900" dirty="0">
                          <a:solidFill>
                            <a:srgbClr val="495455"/>
                          </a:solidFill>
                          <a:effectLst/>
                          <a:latin typeface="Myriad Pro" panose="020B0503030403020204" pitchFamily="34" charset="0"/>
                        </a:rPr>
                        <a:t>Expresses openness to most, if not all, interactions with culturally different others. Has difficulty suspending any judgment in her/his interactions with culturally different others, and is aware of own judgment and expresses a willingness to change.</a:t>
                      </a:r>
                      <a:endParaRPr lang="en-US" sz="1050" dirty="0">
                        <a:solidFill>
                          <a:srgbClr val="495455"/>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15000"/>
                        </a:lnSpc>
                        <a:spcBef>
                          <a:spcPts val="0"/>
                        </a:spcBef>
                        <a:spcAft>
                          <a:spcPts val="1000"/>
                        </a:spcAft>
                      </a:pPr>
                      <a:r>
                        <a:rPr lang="en-US" sz="900" dirty="0">
                          <a:solidFill>
                            <a:srgbClr val="495455"/>
                          </a:solidFill>
                          <a:effectLst/>
                          <a:latin typeface="Myriad Pro" panose="020B0503030403020204" pitchFamily="34" charset="0"/>
                        </a:rPr>
                        <a:t>Begins to initiate and develop interactions with culturally different others. Begins to suspend judgment in valuing her/his interactions with culturally different others. </a:t>
                      </a:r>
                      <a:endParaRPr lang="en-US" sz="1050" dirty="0">
                        <a:solidFill>
                          <a:srgbClr val="495455"/>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15000"/>
                        </a:lnSpc>
                        <a:spcBef>
                          <a:spcPts val="0"/>
                        </a:spcBef>
                        <a:spcAft>
                          <a:spcPts val="1000"/>
                        </a:spcAft>
                      </a:pPr>
                      <a:r>
                        <a:rPr lang="en-US" sz="900" dirty="0">
                          <a:solidFill>
                            <a:srgbClr val="495455"/>
                          </a:solidFill>
                          <a:effectLst/>
                          <a:latin typeface="Myriad Pro" panose="020B0503030403020204" pitchFamily="34" charset="0"/>
                        </a:rPr>
                        <a:t>Initiates and develops interactions with culturally different others. Suspends judgment in valuing her/his interactions with culturally different others.</a:t>
                      </a:r>
                      <a:endParaRPr lang="en-US" sz="1050" dirty="0">
                        <a:solidFill>
                          <a:srgbClr val="495455"/>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56975892"/>
                  </a:ext>
                </a:extLst>
              </a:tr>
            </a:tbl>
          </a:graphicData>
        </a:graphic>
      </p:graphicFrame>
    </p:spTree>
    <p:extLst>
      <p:ext uri="{BB962C8B-B14F-4D97-AF65-F5344CB8AC3E}">
        <p14:creationId xmlns:p14="http://schemas.microsoft.com/office/powerpoint/2010/main" val="464308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968" y="-52439"/>
            <a:ext cx="12187031" cy="925830"/>
            <a:chOff x="-1" y="0"/>
            <a:chExt cx="12187723"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4301202" y="157610"/>
              <a:ext cx="7633685" cy="58884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3200" b="1" dirty="0" smtClean="0">
                  <a:solidFill>
                    <a:srgbClr val="FFFFFF"/>
                  </a:solidFill>
                  <a:effectLst/>
                  <a:latin typeface="Myriad Pro Cond" panose="020B0506030403020204" pitchFamily="34" charset="0"/>
                  <a:ea typeface="Calibri" panose="020F0502020204030204" pitchFamily="34" charset="0"/>
                  <a:cs typeface="Times New Roman" panose="02020603050405020304" pitchFamily="18" charset="0"/>
                </a:rPr>
                <a:t>AAC&amp;U* VALUE** </a:t>
              </a:r>
              <a:r>
                <a:rPr lang="en-US" sz="2000" b="1" dirty="0" smtClean="0">
                  <a:solidFill>
                    <a:srgbClr val="FFFFFF"/>
                  </a:solidFill>
                  <a:effectLst/>
                  <a:latin typeface="Myriad Pro Cond" panose="020B0506030403020204" pitchFamily="34" charset="0"/>
                  <a:ea typeface="Calibri" panose="020F0502020204030204" pitchFamily="34" charset="0"/>
                  <a:cs typeface="Times New Roman" panose="02020603050405020304" pitchFamily="18" charset="0"/>
                </a:rPr>
                <a:t>RUBRIC FOR INTERCULTURAL KNOWLEDGE &amp; COMPETENCE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 name="Rectangle 2"/>
          <p:cNvSpPr/>
          <p:nvPr/>
        </p:nvSpPr>
        <p:spPr>
          <a:xfrm>
            <a:off x="324164" y="1000704"/>
            <a:ext cx="4755326" cy="769441"/>
          </a:xfrm>
          <a:prstGeom prst="rect">
            <a:avLst/>
          </a:prstGeom>
        </p:spPr>
        <p:txBody>
          <a:bodyPr wrap="square">
            <a:spAutoFit/>
          </a:bodyPr>
          <a:lstStyle/>
          <a:p>
            <a:pPr lvl="0">
              <a:spcBef>
                <a:spcPct val="20000"/>
              </a:spcBef>
            </a:pPr>
            <a:r>
              <a:rPr lang="en-US" sz="4400" b="1" dirty="0" smtClean="0">
                <a:solidFill>
                  <a:srgbClr val="495455"/>
                </a:solidFill>
                <a:latin typeface="Myriad Pro Cond" panose="020B0506030403020204" pitchFamily="34" charset="0"/>
              </a:rPr>
              <a:t>SKILL OF EMPATHY</a:t>
            </a:r>
            <a:endParaRPr lang="en-US" sz="4400" b="1" dirty="0">
              <a:solidFill>
                <a:srgbClr val="495455"/>
              </a:solidFill>
              <a:latin typeface="Myriad Pro Cond" panose="020B0506030403020204" pitchFamily="34" charset="0"/>
            </a:endParaRPr>
          </a:p>
        </p:txBody>
      </p:sp>
      <p:graphicFrame>
        <p:nvGraphicFramePr>
          <p:cNvPr id="4" name="Table 3"/>
          <p:cNvGraphicFramePr>
            <a:graphicFrameLocks noGrp="1"/>
          </p:cNvGraphicFramePr>
          <p:nvPr>
            <p:extLst/>
          </p:nvPr>
        </p:nvGraphicFramePr>
        <p:xfrm>
          <a:off x="387639" y="1770145"/>
          <a:ext cx="11421687" cy="4730116"/>
        </p:xfrm>
        <a:graphic>
          <a:graphicData uri="http://schemas.openxmlformats.org/drawingml/2006/table">
            <a:tbl>
              <a:tblPr firstRow="1" firstCol="1" bandRow="1">
                <a:tableStyleId>{5C22544A-7EE6-4342-B048-85BDC9FD1C3A}</a:tableStyleId>
              </a:tblPr>
              <a:tblGrid>
                <a:gridCol w="1604356">
                  <a:extLst>
                    <a:ext uri="{9D8B030D-6E8A-4147-A177-3AD203B41FA5}">
                      <a16:colId xmlns:a16="http://schemas.microsoft.com/office/drawing/2014/main" val="1301923957"/>
                    </a:ext>
                  </a:extLst>
                </a:gridCol>
                <a:gridCol w="2866684">
                  <a:extLst>
                    <a:ext uri="{9D8B030D-6E8A-4147-A177-3AD203B41FA5}">
                      <a16:colId xmlns:a16="http://schemas.microsoft.com/office/drawing/2014/main" val="152554307"/>
                    </a:ext>
                  </a:extLst>
                </a:gridCol>
                <a:gridCol w="3440454">
                  <a:extLst>
                    <a:ext uri="{9D8B030D-6E8A-4147-A177-3AD203B41FA5}">
                      <a16:colId xmlns:a16="http://schemas.microsoft.com/office/drawing/2014/main" val="2826670759"/>
                    </a:ext>
                  </a:extLst>
                </a:gridCol>
                <a:gridCol w="3510193">
                  <a:extLst>
                    <a:ext uri="{9D8B030D-6E8A-4147-A177-3AD203B41FA5}">
                      <a16:colId xmlns:a16="http://schemas.microsoft.com/office/drawing/2014/main" val="2038091233"/>
                    </a:ext>
                  </a:extLst>
                </a:gridCol>
              </a:tblGrid>
              <a:tr h="798196">
                <a:tc>
                  <a:txBody>
                    <a:bodyPr/>
                    <a:lstStyle/>
                    <a:p>
                      <a:pPr marL="0" marR="0" algn="ctr">
                        <a:spcBef>
                          <a:spcPts val="0"/>
                        </a:spcBef>
                        <a:spcAft>
                          <a:spcPts val="0"/>
                        </a:spcAft>
                      </a:pPr>
                      <a:r>
                        <a:rPr lang="en-US" sz="1100" dirty="0" smtClean="0">
                          <a:effectLst/>
                        </a:rPr>
                        <a:t> </a:t>
                      </a:r>
                      <a:endParaRPr lang="en-US" sz="1600" dirty="0">
                        <a:solidFill>
                          <a:srgbClr val="000000"/>
                        </a:solidFill>
                        <a:effectLst/>
                        <a:latin typeface="Garamond" panose="02020404030301010803" pitchFamily="18" charset="0"/>
                        <a:ea typeface="Calibri" panose="020F0502020204030204" pitchFamily="34" charset="0"/>
                        <a:cs typeface="Garamond" panose="02020404030301010803" pitchFamily="18" charset="0"/>
                      </a:endParaRP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95455"/>
                    </a:solidFill>
                  </a:tcPr>
                </a:tc>
                <a:tc>
                  <a:txBody>
                    <a:bodyPr/>
                    <a:lstStyle/>
                    <a:p>
                      <a:pPr marL="0" marR="0" algn="ctr">
                        <a:spcBef>
                          <a:spcPts val="0"/>
                        </a:spcBef>
                        <a:spcAft>
                          <a:spcPts val="0"/>
                        </a:spcAft>
                      </a:pPr>
                      <a:r>
                        <a:rPr lang="en-US" sz="2400" dirty="0" smtClean="0">
                          <a:effectLst/>
                          <a:latin typeface="Myriad Pro" panose="020B0503030403020204" pitchFamily="34" charset="0"/>
                        </a:rPr>
                        <a:t>Developing</a:t>
                      </a:r>
                      <a:endParaRPr lang="en-US" sz="3600" dirty="0">
                        <a:solidFill>
                          <a:srgbClr val="000000"/>
                        </a:solidFill>
                        <a:effectLst/>
                        <a:latin typeface="Myriad Pro" panose="020B0503030403020204" pitchFamily="34" charset="0"/>
                        <a:ea typeface="Calibri" panose="020F0502020204030204" pitchFamily="34" charset="0"/>
                        <a:cs typeface="Garamond" panose="02020404030301010803" pitchFamily="18" charset="0"/>
                      </a:endParaRP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95455"/>
                    </a:solidFill>
                  </a:tcPr>
                </a:tc>
                <a:tc>
                  <a:txBody>
                    <a:bodyPr/>
                    <a:lstStyle/>
                    <a:p>
                      <a:pPr marL="0" marR="0" algn="ctr">
                        <a:spcBef>
                          <a:spcPts val="0"/>
                        </a:spcBef>
                        <a:spcAft>
                          <a:spcPts val="0"/>
                        </a:spcAft>
                      </a:pPr>
                      <a:r>
                        <a:rPr lang="en-US" sz="2400" dirty="0" smtClean="0">
                          <a:effectLst/>
                          <a:latin typeface="Myriad Pro" panose="020B0503030403020204" pitchFamily="34" charset="0"/>
                        </a:rPr>
                        <a:t>Emerging</a:t>
                      </a:r>
                      <a:endParaRPr lang="en-US" sz="3600" dirty="0">
                        <a:solidFill>
                          <a:srgbClr val="000000"/>
                        </a:solidFill>
                        <a:effectLst/>
                        <a:latin typeface="Myriad Pro" panose="020B0503030403020204" pitchFamily="34" charset="0"/>
                        <a:ea typeface="Calibri" panose="020F0502020204030204" pitchFamily="34" charset="0"/>
                        <a:cs typeface="Garamond" panose="02020404030301010803" pitchFamily="18" charset="0"/>
                      </a:endParaRP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95455"/>
                    </a:solidFill>
                  </a:tcPr>
                </a:tc>
                <a:tc>
                  <a:txBody>
                    <a:bodyPr/>
                    <a:lstStyle/>
                    <a:p>
                      <a:pPr marL="0" marR="0" algn="ctr">
                        <a:spcBef>
                          <a:spcPts val="0"/>
                        </a:spcBef>
                        <a:spcAft>
                          <a:spcPts val="0"/>
                        </a:spcAft>
                      </a:pPr>
                      <a:r>
                        <a:rPr lang="en-US" sz="2400" dirty="0" smtClean="0">
                          <a:effectLst/>
                          <a:latin typeface="Myriad Pro" panose="020B0503030403020204" pitchFamily="34" charset="0"/>
                        </a:rPr>
                        <a:t>Proficient</a:t>
                      </a:r>
                      <a:endParaRPr lang="en-US" sz="3600" dirty="0">
                        <a:solidFill>
                          <a:srgbClr val="000000"/>
                        </a:solidFill>
                        <a:effectLst/>
                        <a:latin typeface="Myriad Pro" panose="020B0503030403020204" pitchFamily="34" charset="0"/>
                        <a:ea typeface="Calibri" panose="020F0502020204030204" pitchFamily="34" charset="0"/>
                        <a:cs typeface="Garamond" panose="02020404030301010803" pitchFamily="18" charset="0"/>
                      </a:endParaRP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95455"/>
                    </a:solidFill>
                  </a:tcPr>
                </a:tc>
                <a:extLst>
                  <a:ext uri="{0D108BD9-81ED-4DB2-BD59-A6C34878D82A}">
                    <a16:rowId xmlns:a16="http://schemas.microsoft.com/office/drawing/2014/main" val="4075684657"/>
                  </a:ext>
                </a:extLst>
              </a:tr>
              <a:tr h="3700105">
                <a:tc>
                  <a:txBody>
                    <a:bodyPr/>
                    <a:lstStyle/>
                    <a:p>
                      <a:pPr marL="0" marR="0" algn="l">
                        <a:spcBef>
                          <a:spcPts val="0"/>
                        </a:spcBef>
                        <a:spcAft>
                          <a:spcPts val="0"/>
                        </a:spcAft>
                      </a:pPr>
                      <a:r>
                        <a:rPr lang="en-US" sz="2400" b="1" dirty="0" smtClean="0">
                          <a:effectLst/>
                          <a:latin typeface="Myriad Pro" panose="020B0503030403020204" pitchFamily="34" charset="0"/>
                        </a:rPr>
                        <a:t>Skill</a:t>
                      </a:r>
                      <a:r>
                        <a:rPr lang="en-US" sz="2400" b="1" baseline="0" dirty="0" smtClean="0">
                          <a:effectLst/>
                          <a:latin typeface="Myriad Pro" panose="020B0503030403020204" pitchFamily="34" charset="0"/>
                        </a:rPr>
                        <a:t> of </a:t>
                      </a:r>
                      <a:r>
                        <a:rPr lang="en-US" sz="2400" b="1" dirty="0" smtClean="0">
                          <a:effectLst/>
                          <a:latin typeface="Myriad Pro" panose="020B0503030403020204" pitchFamily="34" charset="0"/>
                        </a:rPr>
                        <a:t>Empathy</a:t>
                      </a:r>
                      <a:endParaRPr lang="en-US" sz="3600" b="1" dirty="0">
                        <a:solidFill>
                          <a:srgbClr val="000000"/>
                        </a:solidFill>
                        <a:effectLst/>
                        <a:latin typeface="Myriad Pro" panose="020B0503030403020204" pitchFamily="34" charset="0"/>
                        <a:ea typeface="Calibri" panose="020F0502020204030204" pitchFamily="34" charset="0"/>
                        <a:cs typeface="Garamond" panose="02020404030301010803"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7A6D3"/>
                    </a:solidFill>
                  </a:tcPr>
                </a:tc>
                <a:tc>
                  <a:txBody>
                    <a:bodyPr/>
                    <a:lstStyle/>
                    <a:p>
                      <a:pPr marL="0" marR="0" algn="l">
                        <a:spcBef>
                          <a:spcPts val="0"/>
                        </a:spcBef>
                        <a:spcAft>
                          <a:spcPts val="0"/>
                        </a:spcAft>
                      </a:pPr>
                      <a:r>
                        <a:rPr lang="en-US" sz="2400" b="0" dirty="0">
                          <a:solidFill>
                            <a:srgbClr val="495455"/>
                          </a:solidFill>
                          <a:effectLst/>
                          <a:latin typeface="Myriad Pro" panose="020B0503030403020204" pitchFamily="34" charset="0"/>
                        </a:rPr>
                        <a:t>Identifies components of other cultural perspectives but responds in all situations with own worldview.</a:t>
                      </a:r>
                      <a:endParaRPr lang="en-US" sz="3600" b="0" dirty="0">
                        <a:solidFill>
                          <a:srgbClr val="495455"/>
                        </a:solidFill>
                        <a:effectLst/>
                        <a:latin typeface="Myriad Pro" panose="020B0503030403020204" pitchFamily="34" charset="0"/>
                        <a:ea typeface="Calibri" panose="020F0502020204030204" pitchFamily="34" charset="0"/>
                        <a:cs typeface="Garamond" panose="02020404030301010803"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algn="l">
                        <a:spcBef>
                          <a:spcPts val="0"/>
                        </a:spcBef>
                        <a:spcAft>
                          <a:spcPts val="0"/>
                        </a:spcAft>
                      </a:pPr>
                      <a:r>
                        <a:rPr lang="en-US" sz="2400" b="0" dirty="0">
                          <a:solidFill>
                            <a:srgbClr val="495455"/>
                          </a:solidFill>
                          <a:effectLst/>
                          <a:latin typeface="Myriad Pro" panose="020B0503030403020204" pitchFamily="34" charset="0"/>
                        </a:rPr>
                        <a:t>Recognizes intellectual and emotional dimensions of more than one worldview and sometimes uses more than one worldview in interactions.</a:t>
                      </a:r>
                      <a:endParaRPr lang="en-US" sz="3600" b="0" dirty="0">
                        <a:solidFill>
                          <a:srgbClr val="495455"/>
                        </a:solidFill>
                        <a:effectLst/>
                        <a:latin typeface="Myriad Pro" panose="020B0503030403020204" pitchFamily="34" charset="0"/>
                        <a:ea typeface="Calibri" panose="020F0502020204030204" pitchFamily="34" charset="0"/>
                        <a:cs typeface="Garamond" panose="02020404030301010803"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algn="l">
                        <a:spcBef>
                          <a:spcPts val="0"/>
                        </a:spcBef>
                        <a:spcAft>
                          <a:spcPts val="0"/>
                        </a:spcAft>
                      </a:pPr>
                      <a:r>
                        <a:rPr lang="en-US" sz="2400" b="0" dirty="0">
                          <a:solidFill>
                            <a:srgbClr val="495455"/>
                          </a:solidFill>
                          <a:effectLst/>
                          <a:latin typeface="Myriad Pro" panose="020B0503030403020204" pitchFamily="34" charset="0"/>
                        </a:rPr>
                        <a:t>Interprets intercultural experience from the perspectives of own and more than one worldview and demonstrates ability to act in a supportive manner that recognizes the feelings of another cultural group.</a:t>
                      </a:r>
                      <a:endParaRPr lang="en-US" sz="3600" b="0" dirty="0">
                        <a:solidFill>
                          <a:srgbClr val="495455"/>
                        </a:solidFill>
                        <a:effectLst/>
                        <a:latin typeface="Myriad Pro" panose="020B0503030403020204" pitchFamily="34" charset="0"/>
                        <a:ea typeface="Calibri" panose="020F0502020204030204" pitchFamily="34" charset="0"/>
                        <a:cs typeface="Garamond" panose="02020404030301010803"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60662035"/>
                  </a:ext>
                </a:extLst>
              </a:tr>
            </a:tbl>
          </a:graphicData>
        </a:graphic>
      </p:graphicFrame>
      <p:pic>
        <p:nvPicPr>
          <p:cNvPr id="13" name="Picture 12"/>
          <p:cNvPicPr>
            <a:picLocks noChangeAspect="1"/>
          </p:cNvPicPr>
          <p:nvPr/>
        </p:nvPicPr>
        <p:blipFill>
          <a:blip r:embed="rId3"/>
          <a:stretch>
            <a:fillRect/>
          </a:stretch>
        </p:blipFill>
        <p:spPr>
          <a:xfrm>
            <a:off x="552035" y="5857875"/>
            <a:ext cx="1238019" cy="517985"/>
          </a:xfrm>
          <a:prstGeom prst="rect">
            <a:avLst/>
          </a:prstGeom>
        </p:spPr>
      </p:pic>
    </p:spTree>
    <p:extLst>
      <p:ext uri="{BB962C8B-B14F-4D97-AF65-F5344CB8AC3E}">
        <p14:creationId xmlns:p14="http://schemas.microsoft.com/office/powerpoint/2010/main" val="9009098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2280355" y="1700457"/>
            <a:ext cx="9581784" cy="3311825"/>
          </a:xfrm>
          <a:prstGeom prst="rect">
            <a:avLst/>
          </a:prstGeom>
        </p:spPr>
      </p:pic>
      <p:sp>
        <p:nvSpPr>
          <p:cNvPr id="6" name="TextBox 5"/>
          <p:cNvSpPr txBox="1"/>
          <p:nvPr/>
        </p:nvSpPr>
        <p:spPr>
          <a:xfrm flipH="1">
            <a:off x="2810933" y="6136749"/>
            <a:ext cx="9527822" cy="523220"/>
          </a:xfrm>
          <a:prstGeom prst="rect">
            <a:avLst/>
          </a:prstGeom>
          <a:noFill/>
        </p:spPr>
        <p:txBody>
          <a:bodyPr wrap="square" rtlCol="0">
            <a:spAutoFit/>
          </a:bodyPr>
          <a:lstStyle/>
          <a:p>
            <a:pPr indent="-457200"/>
            <a:r>
              <a:rPr lang="en-US" sz="1400" dirty="0">
                <a:solidFill>
                  <a:srgbClr val="4B5459"/>
                </a:solidFill>
                <a:latin typeface="Myriad Pro" panose="020B0503030403020204" pitchFamily="34" charset="0"/>
              </a:rPr>
              <a:t>Jones, J.  (2017, February 1).  Scenery, machinery, people—Rethinking our view of humans.  </a:t>
            </a:r>
            <a:r>
              <a:rPr lang="en-US" sz="1400" i="1" dirty="0">
                <a:solidFill>
                  <a:srgbClr val="4B5459"/>
                </a:solidFill>
                <a:latin typeface="Myriad Pro" panose="020B0503030403020204" pitchFamily="34" charset="0"/>
              </a:rPr>
              <a:t>The Culture Blend</a:t>
            </a:r>
            <a:r>
              <a:rPr lang="en-US" sz="1400" dirty="0">
                <a:solidFill>
                  <a:srgbClr val="4B5459"/>
                </a:solidFill>
                <a:latin typeface="Myriad Pro" panose="020B0503030403020204" pitchFamily="34" charset="0"/>
              </a:rPr>
              <a:t>.  </a:t>
            </a:r>
            <a:endParaRPr lang="en-US" sz="1400" dirty="0" smtClean="0">
              <a:solidFill>
                <a:srgbClr val="4B5459"/>
              </a:solidFill>
              <a:latin typeface="Myriad Pro" panose="020B0503030403020204" pitchFamily="34" charset="0"/>
            </a:endParaRPr>
          </a:p>
          <a:p>
            <a:pPr indent="-457200"/>
            <a:r>
              <a:rPr lang="en-US" sz="1400" dirty="0">
                <a:solidFill>
                  <a:srgbClr val="4B5459"/>
                </a:solidFill>
                <a:latin typeface="Myriad Pro" panose="020B0503030403020204" pitchFamily="34" charset="0"/>
              </a:rPr>
              <a:t>	</a:t>
            </a:r>
            <a:r>
              <a:rPr lang="en-US" sz="1400" dirty="0" smtClean="0">
                <a:solidFill>
                  <a:srgbClr val="4B5459"/>
                </a:solidFill>
                <a:latin typeface="Myriad Pro" panose="020B0503030403020204" pitchFamily="34" charset="0"/>
              </a:rPr>
              <a:t>Retrieved from </a:t>
            </a:r>
            <a:r>
              <a:rPr lang="en-US" sz="1400" dirty="0" smtClean="0">
                <a:solidFill>
                  <a:srgbClr val="4B5459"/>
                </a:solidFill>
                <a:latin typeface="Myriad Pro" panose="020B0503030403020204" pitchFamily="34" charset="0"/>
                <a:hlinkClick r:id="rId5"/>
              </a:rPr>
              <a:t>http</a:t>
            </a:r>
            <a:r>
              <a:rPr lang="en-US" sz="1400" dirty="0">
                <a:solidFill>
                  <a:srgbClr val="4B5459"/>
                </a:solidFill>
                <a:latin typeface="Myriad Pro" panose="020B0503030403020204" pitchFamily="34" charset="0"/>
                <a:hlinkClick r:id="rId5"/>
              </a:rPr>
              <a:t>://www.thecultureblend.com/scenery-machinery-people-rethinking-our-view-of-humans/</a:t>
            </a:r>
            <a:endParaRPr lang="en-US" sz="1400" dirty="0">
              <a:solidFill>
                <a:srgbClr val="4B5459"/>
              </a:solidFill>
              <a:latin typeface="Myriad Pro" panose="020B0503030403020204" pitchFamily="34" charset="0"/>
            </a:endParaRPr>
          </a:p>
        </p:txBody>
      </p:sp>
    </p:spTree>
    <p:extLst>
      <p:ext uri="{BB962C8B-B14F-4D97-AF65-F5344CB8AC3E}">
        <p14:creationId xmlns:p14="http://schemas.microsoft.com/office/powerpoint/2010/main" val="7714421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570" r="78711" b="2078"/>
          <a:stretch/>
        </p:blipFill>
        <p:spPr>
          <a:xfrm>
            <a:off x="2869068" y="186880"/>
            <a:ext cx="1904214" cy="6352997"/>
          </a:xfrm>
          <a:prstGeom prst="rect">
            <a:avLst/>
          </a:prstGeom>
        </p:spPr>
      </p:pic>
      <p:sp>
        <p:nvSpPr>
          <p:cNvPr id="3" name="TextBox 2"/>
          <p:cNvSpPr txBox="1"/>
          <p:nvPr/>
        </p:nvSpPr>
        <p:spPr>
          <a:xfrm>
            <a:off x="4860758" y="661021"/>
            <a:ext cx="7114850" cy="1200329"/>
          </a:xfrm>
          <a:prstGeom prst="rect">
            <a:avLst/>
          </a:prstGeom>
          <a:noFill/>
        </p:spPr>
        <p:txBody>
          <a:bodyPr wrap="square" rtlCol="0">
            <a:spAutoFit/>
          </a:bodyPr>
          <a:lstStyle/>
          <a:p>
            <a:r>
              <a:rPr lang="en-US" b="1" dirty="0">
                <a:solidFill>
                  <a:srgbClr val="4B5459"/>
                </a:solidFill>
                <a:latin typeface="Myriad Pro" panose="020B0503030403020204" pitchFamily="34" charset="0"/>
              </a:rPr>
              <a:t>SCENERY</a:t>
            </a:r>
            <a:r>
              <a:rPr lang="en-US" dirty="0">
                <a:solidFill>
                  <a:srgbClr val="4B5459"/>
                </a:solidFill>
                <a:latin typeface="Myriad Pro" panose="020B0503030403020204" pitchFamily="34" charset="0"/>
              </a:rPr>
              <a:t> encompassed everything off in the distance worth looking at and talking about.  Mountains.  Clouds.  Trees. Fascinating things. Confusing things.  Strange things.  It might be fun to explore and makes for great conversation but doesn’t take priority in the day to day.</a:t>
            </a:r>
          </a:p>
        </p:txBody>
      </p:sp>
      <p:sp>
        <p:nvSpPr>
          <p:cNvPr id="4" name="TextBox 3"/>
          <p:cNvSpPr txBox="1"/>
          <p:nvPr/>
        </p:nvSpPr>
        <p:spPr>
          <a:xfrm>
            <a:off x="4860758" y="2343884"/>
            <a:ext cx="6881435" cy="1754326"/>
          </a:xfrm>
          <a:prstGeom prst="rect">
            <a:avLst/>
          </a:prstGeom>
          <a:noFill/>
        </p:spPr>
        <p:txBody>
          <a:bodyPr wrap="square" rtlCol="0">
            <a:spAutoFit/>
          </a:bodyPr>
          <a:lstStyle/>
          <a:p>
            <a:r>
              <a:rPr lang="en-US" b="1" dirty="0">
                <a:solidFill>
                  <a:srgbClr val="4B5459"/>
                </a:solidFill>
                <a:latin typeface="Myriad Pro" panose="020B0503030403020204" pitchFamily="34" charset="0"/>
              </a:rPr>
              <a:t>MACHINERY</a:t>
            </a:r>
            <a:r>
              <a:rPr lang="en-US" dirty="0">
                <a:solidFill>
                  <a:srgbClr val="4B5459"/>
                </a:solidFill>
                <a:latin typeface="Myriad Pro" panose="020B0503030403020204" pitchFamily="34" charset="0"/>
              </a:rPr>
              <a:t> then, was everything that helped the farmer accomplish his goals and get his work done.  Tractors.  Horses.  Pitchforks.  Manure spreaders.  It existed for the sole purpose of accommodating the farmer.  Machine maintenance is hard work but worth it because the farmer’s life is better when the machines work well.  When machinery is no longer helpful it get chucked onto the scrap pile.</a:t>
            </a:r>
          </a:p>
        </p:txBody>
      </p:sp>
      <p:sp>
        <p:nvSpPr>
          <p:cNvPr id="6" name="TextBox 5"/>
          <p:cNvSpPr txBox="1"/>
          <p:nvPr/>
        </p:nvSpPr>
        <p:spPr>
          <a:xfrm>
            <a:off x="4860758" y="4580744"/>
            <a:ext cx="7114850" cy="2031325"/>
          </a:xfrm>
          <a:prstGeom prst="rect">
            <a:avLst/>
          </a:prstGeom>
          <a:noFill/>
        </p:spPr>
        <p:txBody>
          <a:bodyPr wrap="square" rtlCol="0">
            <a:spAutoFit/>
          </a:bodyPr>
          <a:lstStyle/>
          <a:p>
            <a:r>
              <a:rPr lang="en-US" b="1" dirty="0">
                <a:solidFill>
                  <a:srgbClr val="4B5459"/>
                </a:solidFill>
                <a:latin typeface="Myriad Pro" panose="020B0503030403020204" pitchFamily="34" charset="0"/>
              </a:rPr>
              <a:t>PEOPLE</a:t>
            </a:r>
            <a:r>
              <a:rPr lang="en-US" dirty="0">
                <a:solidFill>
                  <a:srgbClr val="4B5459"/>
                </a:solidFill>
                <a:latin typeface="Myriad Pro" panose="020B0503030403020204" pitchFamily="34" charset="0"/>
              </a:rPr>
              <a:t> were people.  Family.  Friends.  Neighbors.  Other farmers. Complex relationships that involve a give and take.  Emotions are invested in all directions and the benefits along with the challenges are mutual (although not necessarily balanced).  People are also high maintenance but less </a:t>
            </a:r>
            <a:r>
              <a:rPr lang="en-US" dirty="0" smtClean="0">
                <a:solidFill>
                  <a:srgbClr val="4B5459"/>
                </a:solidFill>
                <a:latin typeface="Myriad Pro" panose="020B0503030403020204" pitchFamily="34" charset="0"/>
              </a:rPr>
              <a:t>likely to </a:t>
            </a:r>
            <a:r>
              <a:rPr lang="en-US" dirty="0">
                <a:solidFill>
                  <a:srgbClr val="4B5459"/>
                </a:solidFill>
                <a:latin typeface="Myriad Pro" panose="020B0503030403020204" pitchFamily="34" charset="0"/>
              </a:rPr>
              <a:t>be chucked onto the scrap pile because they hold </a:t>
            </a:r>
            <a:r>
              <a:rPr lang="en-US" dirty="0" smtClean="0">
                <a:solidFill>
                  <a:srgbClr val="4B5459"/>
                </a:solidFill>
                <a:latin typeface="Myriad Pro" panose="020B0503030403020204" pitchFamily="34" charset="0"/>
              </a:rPr>
              <a:t>intrinsic Value </a:t>
            </a:r>
            <a:r>
              <a:rPr lang="en-US" dirty="0">
                <a:solidFill>
                  <a:srgbClr val="4B5459"/>
                </a:solidFill>
                <a:latin typeface="Myriad Pro" panose="020B0503030403020204" pitchFamily="34" charset="0"/>
              </a:rPr>
              <a:t>beyond what they offer to the farmer…and they </a:t>
            </a:r>
            <a:r>
              <a:rPr lang="en-US" dirty="0" smtClean="0">
                <a:solidFill>
                  <a:srgbClr val="4B5459"/>
                </a:solidFill>
                <a:latin typeface="Myriad Pro" panose="020B0503030403020204" pitchFamily="34" charset="0"/>
              </a:rPr>
              <a:t>keep off </a:t>
            </a:r>
            <a:r>
              <a:rPr lang="en-US" dirty="0">
                <a:solidFill>
                  <a:srgbClr val="4B5459"/>
                </a:solidFill>
                <a:latin typeface="Myriad Pro" panose="020B0503030403020204" pitchFamily="34" charset="0"/>
              </a:rPr>
              <a:t>of the scrap pile.</a:t>
            </a:r>
          </a:p>
        </p:txBody>
      </p:sp>
    </p:spTree>
    <p:extLst>
      <p:ext uri="{BB962C8B-B14F-4D97-AF65-F5344CB8AC3E}">
        <p14:creationId xmlns:p14="http://schemas.microsoft.com/office/powerpoint/2010/main" val="25523968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896853" y="533812"/>
            <a:ext cx="6995822" cy="1631216"/>
          </a:xfrm>
          <a:prstGeom prst="rect">
            <a:avLst/>
          </a:prstGeom>
          <a:noFill/>
        </p:spPr>
        <p:txBody>
          <a:bodyPr wrap="square" rtlCol="0">
            <a:spAutoFit/>
          </a:bodyPr>
          <a:lstStyle/>
          <a:p>
            <a:r>
              <a:rPr lang="en-US" sz="2000" dirty="0">
                <a:solidFill>
                  <a:srgbClr val="4B5459"/>
                </a:solidFill>
                <a:latin typeface="Myriad Pro" panose="020B0503030403020204" pitchFamily="34" charset="0"/>
              </a:rPr>
              <a:t>The Native Americans off in the distance with their strange clothes and confusing rituals were definitely worth talking about and absolutely fascinating to watch…but not so significant day to day.</a:t>
            </a:r>
          </a:p>
          <a:p>
            <a:r>
              <a:rPr lang="en-US" sz="2000" i="1" dirty="0">
                <a:solidFill>
                  <a:srgbClr val="4B5459"/>
                </a:solidFill>
                <a:latin typeface="Myriad Pro" panose="020B0503030403020204" pitchFamily="34" charset="0"/>
              </a:rPr>
              <a:t>They were scenery.</a:t>
            </a:r>
          </a:p>
        </p:txBody>
      </p:sp>
      <p:sp>
        <p:nvSpPr>
          <p:cNvPr id="4" name="TextBox 3"/>
          <p:cNvSpPr txBox="1"/>
          <p:nvPr/>
        </p:nvSpPr>
        <p:spPr>
          <a:xfrm>
            <a:off x="4896852" y="2775735"/>
            <a:ext cx="6663282" cy="1323439"/>
          </a:xfrm>
          <a:prstGeom prst="rect">
            <a:avLst/>
          </a:prstGeom>
          <a:noFill/>
        </p:spPr>
        <p:txBody>
          <a:bodyPr wrap="square" rtlCol="0">
            <a:spAutoFit/>
          </a:bodyPr>
          <a:lstStyle/>
          <a:p>
            <a:r>
              <a:rPr lang="en-US" sz="2000" dirty="0">
                <a:solidFill>
                  <a:srgbClr val="4B5459"/>
                </a:solidFill>
                <a:latin typeface="Myriad Pro" panose="020B0503030403020204" pitchFamily="34" charset="0"/>
              </a:rPr>
              <a:t>The hired help—the farm hands—the transient laborers were good to have around, especially if you got a strong one at a low wage.  They were incredibly helpful…until they weren’t.</a:t>
            </a:r>
          </a:p>
          <a:p>
            <a:r>
              <a:rPr lang="en-US" sz="2000" i="1" dirty="0">
                <a:solidFill>
                  <a:srgbClr val="4B5459"/>
                </a:solidFill>
                <a:latin typeface="Myriad Pro" panose="020B0503030403020204" pitchFamily="34" charset="0"/>
              </a:rPr>
              <a:t>They were machinery</a:t>
            </a:r>
            <a:r>
              <a:rPr lang="en-US" sz="2000" dirty="0">
                <a:solidFill>
                  <a:srgbClr val="4B5459"/>
                </a:solidFill>
                <a:latin typeface="Myriad Pro" panose="020B0503030403020204" pitchFamily="34" charset="0"/>
              </a:rPr>
              <a:t>.  </a:t>
            </a:r>
            <a:endParaRPr lang="en-US" sz="2000" i="1" dirty="0">
              <a:solidFill>
                <a:srgbClr val="4B5459"/>
              </a:solidFill>
              <a:latin typeface="Myriad Pro" panose="020B0503030403020204" pitchFamily="34" charset="0"/>
            </a:endParaRPr>
          </a:p>
        </p:txBody>
      </p:sp>
      <p:sp>
        <p:nvSpPr>
          <p:cNvPr id="6" name="TextBox 5"/>
          <p:cNvSpPr txBox="1"/>
          <p:nvPr/>
        </p:nvSpPr>
        <p:spPr>
          <a:xfrm>
            <a:off x="4896852" y="4898589"/>
            <a:ext cx="6995823" cy="1631216"/>
          </a:xfrm>
          <a:prstGeom prst="rect">
            <a:avLst/>
          </a:prstGeom>
          <a:noFill/>
        </p:spPr>
        <p:txBody>
          <a:bodyPr wrap="square" rtlCol="0">
            <a:spAutoFit/>
          </a:bodyPr>
          <a:lstStyle/>
          <a:p>
            <a:r>
              <a:rPr lang="en-US" sz="2000" dirty="0">
                <a:solidFill>
                  <a:srgbClr val="4B5459"/>
                </a:solidFill>
                <a:latin typeface="Myriad Pro" panose="020B0503030403020204" pitchFamily="34" charset="0"/>
              </a:rPr>
              <a:t>The prime spot was reserved exclusively for those worth a relationship.  Family, friends, neighbors and other farmers.  Despite the fact </a:t>
            </a:r>
            <a:r>
              <a:rPr lang="en-US" sz="2000" dirty="0" smtClean="0">
                <a:solidFill>
                  <a:srgbClr val="4B5459"/>
                </a:solidFill>
                <a:latin typeface="Myriad Pro" panose="020B0503030403020204" pitchFamily="34" charset="0"/>
              </a:rPr>
              <a:t>that they </a:t>
            </a:r>
            <a:r>
              <a:rPr lang="en-US" sz="2000" dirty="0">
                <a:solidFill>
                  <a:srgbClr val="4B5459"/>
                </a:solidFill>
                <a:latin typeface="Myriad Pro" panose="020B0503030403020204" pitchFamily="34" charset="0"/>
              </a:rPr>
              <a:t>were not the only humans in the picture they had a </a:t>
            </a:r>
            <a:r>
              <a:rPr lang="en-US" sz="2000" dirty="0" smtClean="0">
                <a:solidFill>
                  <a:srgbClr val="4B5459"/>
                </a:solidFill>
                <a:latin typeface="Myriad Pro" panose="020B0503030403020204" pitchFamily="34" charset="0"/>
              </a:rPr>
              <a:t>category </a:t>
            </a:r>
            <a:r>
              <a:rPr lang="en-US" sz="2000" dirty="0">
                <a:solidFill>
                  <a:srgbClr val="4B5459"/>
                </a:solidFill>
                <a:latin typeface="Myriad Pro" panose="020B0503030403020204" pitchFamily="34" charset="0"/>
              </a:rPr>
              <a:t>all their own.</a:t>
            </a:r>
          </a:p>
          <a:p>
            <a:r>
              <a:rPr lang="en-US" sz="2000" i="1" dirty="0">
                <a:solidFill>
                  <a:srgbClr val="4B5459"/>
                </a:solidFill>
                <a:latin typeface="Myriad Pro" panose="020B0503030403020204" pitchFamily="34" charset="0"/>
              </a:rPr>
              <a:t>They were the only people.</a:t>
            </a:r>
          </a:p>
        </p:txBody>
      </p:sp>
      <p:pic>
        <p:nvPicPr>
          <p:cNvPr id="5" name="Picture 4"/>
          <p:cNvPicPr>
            <a:picLocks noChangeAspect="1"/>
          </p:cNvPicPr>
          <p:nvPr/>
        </p:nvPicPr>
        <p:blipFill>
          <a:blip r:embed="rId3"/>
          <a:stretch>
            <a:fillRect/>
          </a:stretch>
        </p:blipFill>
        <p:spPr>
          <a:xfrm>
            <a:off x="2887580" y="485684"/>
            <a:ext cx="1756259" cy="6133314"/>
          </a:xfrm>
          <a:prstGeom prst="rect">
            <a:avLst/>
          </a:prstGeom>
        </p:spPr>
      </p:pic>
    </p:spTree>
    <p:extLst>
      <p:ext uri="{BB962C8B-B14F-4D97-AF65-F5344CB8AC3E}">
        <p14:creationId xmlns:p14="http://schemas.microsoft.com/office/powerpoint/2010/main" val="4042025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11378" y="557630"/>
            <a:ext cx="8357937" cy="1325563"/>
          </a:xfrm>
        </p:spPr>
        <p:txBody>
          <a:bodyPr/>
          <a:lstStyle/>
          <a:p>
            <a:r>
              <a:rPr lang="en-US" b="1" dirty="0" smtClean="0">
                <a:solidFill>
                  <a:srgbClr val="4B5459"/>
                </a:solidFill>
                <a:latin typeface="Myriad Pro" panose="020B0503030403020204" pitchFamily="34" charset="0"/>
              </a:rPr>
              <a:t>What is empathy?</a:t>
            </a:r>
            <a:endParaRPr lang="en-US" b="1" dirty="0">
              <a:solidFill>
                <a:srgbClr val="4B5459"/>
              </a:solidFill>
              <a:latin typeface="Myriad Pro" panose="020B0503030403020204" pitchFamily="34" charset="0"/>
            </a:endParaRPr>
          </a:p>
        </p:txBody>
      </p:sp>
      <p:sp>
        <p:nvSpPr>
          <p:cNvPr id="3" name="Content Placeholder 2"/>
          <p:cNvSpPr>
            <a:spLocks noGrp="1"/>
          </p:cNvSpPr>
          <p:nvPr>
            <p:ph idx="1"/>
          </p:nvPr>
        </p:nvSpPr>
        <p:spPr>
          <a:xfrm>
            <a:off x="2811378" y="2285999"/>
            <a:ext cx="7988970" cy="3866900"/>
          </a:xfrm>
        </p:spPr>
        <p:txBody>
          <a:bodyPr/>
          <a:lstStyle/>
          <a:p>
            <a:pPr marL="0" indent="0">
              <a:buNone/>
            </a:pPr>
            <a:r>
              <a:rPr lang="en-US" dirty="0" smtClean="0">
                <a:solidFill>
                  <a:srgbClr val="4B5459"/>
                </a:solidFill>
                <a:latin typeface="Myriad Pro" panose="020B0503030403020204" pitchFamily="34" charset="0"/>
              </a:rPr>
              <a:t>“Dispositional empathy </a:t>
            </a:r>
            <a:r>
              <a:rPr lang="en-US" dirty="0">
                <a:solidFill>
                  <a:srgbClr val="4B5459"/>
                </a:solidFill>
                <a:latin typeface="Myriad Pro" panose="020B0503030403020204" pitchFamily="34" charset="0"/>
              </a:rPr>
              <a:t>can be seen as the tendency to react to other people’s observed </a:t>
            </a:r>
            <a:r>
              <a:rPr lang="en-US" dirty="0" smtClean="0">
                <a:solidFill>
                  <a:srgbClr val="4B5459"/>
                </a:solidFill>
                <a:latin typeface="Myriad Pro" panose="020B0503030403020204" pitchFamily="34" charset="0"/>
              </a:rPr>
              <a:t>experiences.”</a:t>
            </a:r>
          </a:p>
          <a:p>
            <a:pPr marL="0" indent="0">
              <a:buNone/>
            </a:pPr>
            <a:endParaRPr lang="en-US" dirty="0">
              <a:solidFill>
                <a:srgbClr val="4B5459"/>
              </a:solidFill>
              <a:latin typeface="Myriad Pro" panose="020B0503030403020204" pitchFamily="34" charset="0"/>
            </a:endParaRPr>
          </a:p>
          <a:p>
            <a:pPr marL="0" indent="-457200">
              <a:buNone/>
            </a:pPr>
            <a:r>
              <a:rPr lang="en-US" sz="1800" dirty="0" smtClean="0">
                <a:solidFill>
                  <a:srgbClr val="4B5459"/>
                </a:solidFill>
                <a:latin typeface="Myriad Pro" panose="020B0503030403020204" pitchFamily="34" charset="0"/>
              </a:rPr>
              <a:t>Davis, M. H.  (1983). </a:t>
            </a:r>
            <a:r>
              <a:rPr lang="en-US" sz="1800" dirty="0">
                <a:solidFill>
                  <a:srgbClr val="4B5459"/>
                </a:solidFill>
              </a:rPr>
              <a:t>Measuring individual differences in empathy: Evidence for a </a:t>
            </a:r>
            <a:r>
              <a:rPr lang="en-US" sz="1800" dirty="0" smtClean="0">
                <a:solidFill>
                  <a:srgbClr val="4B5459"/>
                </a:solidFill>
              </a:rPr>
              <a:t>	multidimensional approach. </a:t>
            </a:r>
            <a:r>
              <a:rPr lang="en-US" sz="1800" i="1" dirty="0" smtClean="0">
                <a:solidFill>
                  <a:srgbClr val="4B5459"/>
                </a:solidFill>
              </a:rPr>
              <a:t>Journal </a:t>
            </a:r>
            <a:r>
              <a:rPr lang="en-US" sz="1800" i="1" dirty="0">
                <a:solidFill>
                  <a:srgbClr val="4B5459"/>
                </a:solidFill>
              </a:rPr>
              <a:t>of Personality and Social Psychology, </a:t>
            </a:r>
            <a:r>
              <a:rPr lang="en-US" sz="1800" i="1" dirty="0" smtClean="0">
                <a:solidFill>
                  <a:srgbClr val="4B5459"/>
                </a:solidFill>
              </a:rPr>
              <a:t>	44</a:t>
            </a:r>
            <a:r>
              <a:rPr lang="en-US" sz="1800" dirty="0">
                <a:solidFill>
                  <a:srgbClr val="4B5459"/>
                </a:solidFill>
              </a:rPr>
              <a:t>, 113-126.</a:t>
            </a:r>
            <a:endParaRPr lang="en-US" sz="1800" dirty="0">
              <a:solidFill>
                <a:srgbClr val="4B5459"/>
              </a:solidFill>
              <a:latin typeface="Myriad Pro" panose="020B0503030403020204" pitchFamily="34" charset="0"/>
            </a:endParaRPr>
          </a:p>
        </p:txBody>
      </p:sp>
    </p:spTree>
    <p:extLst>
      <p:ext uri="{BB962C8B-B14F-4D97-AF65-F5344CB8AC3E}">
        <p14:creationId xmlns:p14="http://schemas.microsoft.com/office/powerpoint/2010/main" val="30699651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750597" y="1229511"/>
            <a:ext cx="6970920" cy="2409412"/>
          </a:xfrm>
          <a:prstGeom prst="rect">
            <a:avLst/>
          </a:prstGeom>
        </p:spPr>
      </p:pic>
      <p:sp>
        <p:nvSpPr>
          <p:cNvPr id="2" name="TextBox 1"/>
          <p:cNvSpPr txBox="1"/>
          <p:nvPr/>
        </p:nvSpPr>
        <p:spPr>
          <a:xfrm>
            <a:off x="2782166" y="469968"/>
            <a:ext cx="5313119" cy="830997"/>
          </a:xfrm>
          <a:prstGeom prst="rect">
            <a:avLst/>
          </a:prstGeom>
          <a:noFill/>
        </p:spPr>
        <p:txBody>
          <a:bodyPr wrap="square" rtlCol="0">
            <a:spAutoFit/>
          </a:bodyPr>
          <a:lstStyle/>
          <a:p>
            <a:r>
              <a:rPr lang="en-US" sz="4800" b="1" i="1" dirty="0" smtClean="0">
                <a:solidFill>
                  <a:srgbClr val="4B5459"/>
                </a:solidFill>
                <a:latin typeface="Myriad Pro Cond" panose="020B0506030403020204" pitchFamily="34" charset="0"/>
              </a:rPr>
              <a:t>FOR WHOM ARE YOU…</a:t>
            </a:r>
            <a:endParaRPr lang="en-US" sz="4800" b="1" i="1" dirty="0">
              <a:solidFill>
                <a:srgbClr val="4B5459"/>
              </a:solidFill>
              <a:latin typeface="Myriad Pro Cond" panose="020B0506030403020204" pitchFamily="34" charset="0"/>
            </a:endParaRPr>
          </a:p>
        </p:txBody>
      </p:sp>
      <p:sp>
        <p:nvSpPr>
          <p:cNvPr id="3" name="TextBox 2"/>
          <p:cNvSpPr txBox="1"/>
          <p:nvPr/>
        </p:nvSpPr>
        <p:spPr>
          <a:xfrm>
            <a:off x="5010881" y="3523530"/>
            <a:ext cx="4710636" cy="830997"/>
          </a:xfrm>
          <a:prstGeom prst="rect">
            <a:avLst/>
          </a:prstGeom>
          <a:noFill/>
        </p:spPr>
        <p:txBody>
          <a:bodyPr wrap="square" rtlCol="0">
            <a:spAutoFit/>
          </a:bodyPr>
          <a:lstStyle/>
          <a:p>
            <a:r>
              <a:rPr lang="en-US" sz="4800" b="1" i="1" dirty="0" smtClean="0">
                <a:solidFill>
                  <a:srgbClr val="4B5459"/>
                </a:solidFill>
                <a:latin typeface="Myriad Pro Cond" panose="020B0506030403020204" pitchFamily="34" charset="0"/>
              </a:rPr>
              <a:t>FOR YOU, WHO ARE…</a:t>
            </a:r>
            <a:endParaRPr lang="en-US" sz="4800" b="1" i="1" dirty="0">
              <a:solidFill>
                <a:srgbClr val="4B5459"/>
              </a:solidFill>
              <a:latin typeface="Myriad Pro Cond" panose="020B0506030403020204" pitchFamily="34" charset="0"/>
            </a:endParaRPr>
          </a:p>
        </p:txBody>
      </p:sp>
      <p:sp>
        <p:nvSpPr>
          <p:cNvPr id="7" name="TextBox 6"/>
          <p:cNvSpPr txBox="1"/>
          <p:nvPr/>
        </p:nvSpPr>
        <p:spPr>
          <a:xfrm>
            <a:off x="11020267" y="3315803"/>
            <a:ext cx="961534" cy="923330"/>
          </a:xfrm>
          <a:prstGeom prst="rect">
            <a:avLst/>
          </a:prstGeom>
          <a:noFill/>
        </p:spPr>
        <p:txBody>
          <a:bodyPr wrap="square" rtlCol="0">
            <a:spAutoFit/>
          </a:bodyPr>
          <a:lstStyle/>
          <a:p>
            <a:pPr algn="ctr"/>
            <a:r>
              <a:rPr lang="en-US" sz="5400" b="1" dirty="0">
                <a:solidFill>
                  <a:srgbClr val="4B5459"/>
                </a:solidFill>
              </a:rPr>
              <a:t>?</a:t>
            </a:r>
          </a:p>
        </p:txBody>
      </p:sp>
      <p:sp>
        <p:nvSpPr>
          <p:cNvPr id="8" name="TextBox 7"/>
          <p:cNvSpPr txBox="1"/>
          <p:nvPr/>
        </p:nvSpPr>
        <p:spPr>
          <a:xfrm>
            <a:off x="9721517" y="1882446"/>
            <a:ext cx="961534" cy="923330"/>
          </a:xfrm>
          <a:prstGeom prst="rect">
            <a:avLst/>
          </a:prstGeom>
          <a:noFill/>
        </p:spPr>
        <p:txBody>
          <a:bodyPr wrap="square" rtlCol="0">
            <a:spAutoFit/>
          </a:bodyPr>
          <a:lstStyle/>
          <a:p>
            <a:pPr algn="ctr"/>
            <a:r>
              <a:rPr lang="en-US" sz="5400" b="1" dirty="0">
                <a:solidFill>
                  <a:srgbClr val="4B5459"/>
                </a:solidFill>
              </a:rPr>
              <a:t>?</a:t>
            </a:r>
          </a:p>
        </p:txBody>
      </p:sp>
      <p:sp>
        <p:nvSpPr>
          <p:cNvPr id="9" name="TextBox 8"/>
          <p:cNvSpPr txBox="1"/>
          <p:nvPr/>
        </p:nvSpPr>
        <p:spPr>
          <a:xfrm>
            <a:off x="3986429" y="4398466"/>
            <a:ext cx="961534" cy="923330"/>
          </a:xfrm>
          <a:prstGeom prst="rect">
            <a:avLst/>
          </a:prstGeom>
          <a:noFill/>
        </p:spPr>
        <p:txBody>
          <a:bodyPr wrap="square" rtlCol="0">
            <a:spAutoFit/>
          </a:bodyPr>
          <a:lstStyle/>
          <a:p>
            <a:pPr algn="ctr"/>
            <a:r>
              <a:rPr lang="en-US" sz="5400" b="1" dirty="0">
                <a:solidFill>
                  <a:srgbClr val="4B5459"/>
                </a:solidFill>
              </a:rPr>
              <a:t>?</a:t>
            </a:r>
          </a:p>
        </p:txBody>
      </p:sp>
      <p:pic>
        <p:nvPicPr>
          <p:cNvPr id="10" name="Picture 9"/>
          <p:cNvPicPr>
            <a:picLocks noChangeAspect="1"/>
          </p:cNvPicPr>
          <p:nvPr/>
        </p:nvPicPr>
        <p:blipFill>
          <a:blip r:embed="rId3"/>
          <a:stretch>
            <a:fillRect/>
          </a:stretch>
        </p:blipFill>
        <p:spPr>
          <a:xfrm>
            <a:off x="4979422" y="4239133"/>
            <a:ext cx="6970920" cy="2409412"/>
          </a:xfrm>
          <a:prstGeom prst="rect">
            <a:avLst/>
          </a:prstGeom>
        </p:spPr>
      </p:pic>
      <p:sp>
        <p:nvSpPr>
          <p:cNvPr id="4" name="Rectangle 3"/>
          <p:cNvSpPr/>
          <p:nvPr/>
        </p:nvSpPr>
        <p:spPr>
          <a:xfrm>
            <a:off x="2782167" y="6488668"/>
            <a:ext cx="9409834" cy="307777"/>
          </a:xfrm>
          <a:prstGeom prst="rect">
            <a:avLst/>
          </a:prstGeom>
        </p:spPr>
        <p:txBody>
          <a:bodyPr wrap="square">
            <a:spAutoFit/>
          </a:bodyPr>
          <a:lstStyle/>
          <a:p>
            <a:r>
              <a:rPr lang="en-US" sz="1400" dirty="0" smtClean="0">
                <a:latin typeface="Myriad Pro" panose="020B0503030403020204" pitchFamily="34" charset="0"/>
              </a:rPr>
              <a:t>Acheson, K.  (2017).  Scenery, Machinery, People.  Retrieved from https</a:t>
            </a:r>
            <a:r>
              <a:rPr lang="en-US" sz="1400" dirty="0">
                <a:latin typeface="Myriad Pro" panose="020B0503030403020204" pitchFamily="34" charset="0"/>
              </a:rPr>
              <a:t>://hubicl.org/toolbox/tools/109/objectives</a:t>
            </a:r>
          </a:p>
        </p:txBody>
      </p:sp>
    </p:spTree>
    <p:extLst>
      <p:ext uri="{BB962C8B-B14F-4D97-AF65-F5344CB8AC3E}">
        <p14:creationId xmlns:p14="http://schemas.microsoft.com/office/powerpoint/2010/main" val="2079874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4762"/>
            <a:ext cx="12149137" cy="6848475"/>
          </a:xfrm>
          <a:prstGeom prst="rect">
            <a:avLst/>
          </a:prstGeom>
        </p:spPr>
      </p:pic>
    </p:spTree>
    <p:extLst>
      <p:ext uri="{BB962C8B-B14F-4D97-AF65-F5344CB8AC3E}">
        <p14:creationId xmlns:p14="http://schemas.microsoft.com/office/powerpoint/2010/main" val="42251734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2627135" y="595711"/>
            <a:ext cx="10515600" cy="1325563"/>
          </a:xfrm>
        </p:spPr>
        <p:txBody>
          <a:bodyPr/>
          <a:lstStyle/>
          <a:p>
            <a:r>
              <a:rPr lang="en-US" b="1" dirty="0" smtClean="0">
                <a:solidFill>
                  <a:srgbClr val="4B5459"/>
                </a:solidFill>
                <a:latin typeface="Myriad Pro" panose="020B0503030403020204" pitchFamily="34" charset="0"/>
                <a:cs typeface="Arial" panose="020B0604020202020204" pitchFamily="34" charset="0"/>
              </a:rPr>
              <a:t>Jolt 7:  Different Similarities</a:t>
            </a:r>
            <a:endParaRPr lang="en-US" b="1" dirty="0">
              <a:solidFill>
                <a:srgbClr val="4B5459"/>
              </a:solidFill>
              <a:latin typeface="Myriad Pro" panose="020B0503030403020204" pitchFamily="34" charset="0"/>
              <a:cs typeface="Arial" panose="020B0604020202020204" pitchFamily="34" charset="0"/>
            </a:endParaRPr>
          </a:p>
        </p:txBody>
      </p:sp>
      <p:sp>
        <p:nvSpPr>
          <p:cNvPr id="9" name="Content Placeholder 2"/>
          <p:cNvSpPr txBox="1">
            <a:spLocks/>
          </p:cNvSpPr>
          <p:nvPr/>
        </p:nvSpPr>
        <p:spPr>
          <a:xfrm>
            <a:off x="2627135" y="1921274"/>
            <a:ext cx="823264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solidFill>
                  <a:srgbClr val="4B5459"/>
                </a:solidFill>
                <a:latin typeface="Myriad Pro" panose="020B0503030403020204" pitchFamily="34" charset="0"/>
                <a:cs typeface="Arial" panose="020B0604020202020204" pitchFamily="34" charset="0"/>
              </a:rPr>
              <a:t>Please take a seat with your partner.  This will be your seat for the duration, so please gather your things if you need to.</a:t>
            </a:r>
          </a:p>
          <a:p>
            <a:r>
              <a:rPr lang="en-US" sz="2400" dirty="0" smtClean="0">
                <a:solidFill>
                  <a:srgbClr val="4B5459"/>
                </a:solidFill>
                <a:latin typeface="Myriad Pro" panose="020B0503030403020204" pitchFamily="34" charset="0"/>
                <a:cs typeface="Arial" panose="020B0604020202020204" pitchFamily="34" charset="0"/>
              </a:rPr>
              <a:t>Please take 2 minutes and discuss how many ways you are </a:t>
            </a:r>
          </a:p>
          <a:p>
            <a:pPr marL="0" indent="0">
              <a:buFont typeface="Arial" panose="020B0604020202020204" pitchFamily="34" charset="0"/>
              <a:buNone/>
            </a:pPr>
            <a:r>
              <a:rPr lang="en-US" dirty="0" smtClean="0">
                <a:solidFill>
                  <a:srgbClr val="4B5459"/>
                </a:solidFill>
                <a:latin typeface="Myriad Pro" panose="020B0503030403020204" pitchFamily="34" charset="0"/>
                <a:cs typeface="Arial" panose="020B0604020202020204" pitchFamily="34" charset="0"/>
              </a:rPr>
              <a:t>	</a:t>
            </a:r>
            <a:r>
              <a:rPr lang="en-US" sz="4800" b="1" dirty="0" smtClean="0">
                <a:solidFill>
                  <a:srgbClr val="4B5459"/>
                </a:solidFill>
                <a:latin typeface="Myriad Pro" panose="020B0503030403020204" pitchFamily="34" charset="0"/>
                <a:cs typeface="Arial" panose="020B0604020202020204" pitchFamily="34" charset="0"/>
              </a:rPr>
              <a:t>similar.</a:t>
            </a:r>
            <a:endParaRPr lang="en-US" sz="4800" b="1" dirty="0">
              <a:solidFill>
                <a:srgbClr val="4B5459"/>
              </a:solidFill>
              <a:latin typeface="Myriad Pro" panose="020B0503030403020204" pitchFamily="34" charset="0"/>
              <a:cs typeface="Arial" panose="020B0604020202020204" pitchFamily="34" charset="0"/>
            </a:endParaRPr>
          </a:p>
        </p:txBody>
      </p:sp>
    </p:spTree>
    <p:extLst>
      <p:ext uri="{BB962C8B-B14F-4D97-AF65-F5344CB8AC3E}">
        <p14:creationId xmlns:p14="http://schemas.microsoft.com/office/powerpoint/2010/main" val="453639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2640222" y="26162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4B5459"/>
                </a:solidFill>
                <a:latin typeface="Myriad Pro" panose="020B0503030403020204" pitchFamily="34" charset="0"/>
                <a:cs typeface="Arial" panose="020B0604020202020204" pitchFamily="34" charset="0"/>
              </a:rPr>
              <a:t>Similarities and Differences</a:t>
            </a:r>
          </a:p>
        </p:txBody>
      </p:sp>
      <p:sp>
        <p:nvSpPr>
          <p:cNvPr id="6" name="Text Placeholder 2"/>
          <p:cNvSpPr>
            <a:spLocks noGrp="1"/>
          </p:cNvSpPr>
          <p:nvPr>
            <p:ph type="body" idx="1"/>
          </p:nvPr>
        </p:nvSpPr>
        <p:spPr>
          <a:xfrm>
            <a:off x="2640222" y="1780892"/>
            <a:ext cx="10515600" cy="1449838"/>
          </a:xfrm>
        </p:spPr>
        <p:txBody>
          <a:bodyPr/>
          <a:lstStyle/>
          <a:p>
            <a:pPr marL="0" indent="0">
              <a:buNone/>
            </a:pPr>
            <a:r>
              <a:rPr lang="en-US" i="1" dirty="0" smtClean="0">
                <a:solidFill>
                  <a:srgbClr val="4B5459"/>
                </a:solidFill>
                <a:latin typeface="Myriad Pro" panose="020B0503030403020204" pitchFamily="34" charset="0"/>
                <a:cs typeface="Arial" panose="020B0604020202020204" pitchFamily="34" charset="0"/>
              </a:rPr>
              <a:t>Find as many similarities as you have in 2 minutes.</a:t>
            </a:r>
          </a:p>
          <a:p>
            <a:pPr marL="457200" lvl="1" indent="0">
              <a:buNone/>
            </a:pPr>
            <a:endParaRPr lang="en-US" dirty="0" smtClean="0">
              <a:solidFill>
                <a:srgbClr val="4B5459"/>
              </a:solidFill>
              <a:latin typeface="Myriad Pro" panose="020B0503030403020204" pitchFamily="34" charset="0"/>
            </a:endParaRPr>
          </a:p>
          <a:p>
            <a:pPr lvl="1">
              <a:buFont typeface="Wingdings" panose="05000000000000000000" pitchFamily="2" charset="2"/>
              <a:buChar char="Ø"/>
            </a:pPr>
            <a:endParaRPr lang="en-US" dirty="0">
              <a:solidFill>
                <a:srgbClr val="4B5459"/>
              </a:solidFill>
              <a:latin typeface="Myriad Pro" panose="020B0503030403020204" pitchFamily="34" charset="0"/>
            </a:endParaRPr>
          </a:p>
        </p:txBody>
      </p:sp>
      <p:grpSp>
        <p:nvGrpSpPr>
          <p:cNvPr id="7" name="Group 6"/>
          <p:cNvGrpSpPr/>
          <p:nvPr/>
        </p:nvGrpSpPr>
        <p:grpSpPr>
          <a:xfrm>
            <a:off x="2166887" y="2312370"/>
            <a:ext cx="9433234" cy="3217165"/>
            <a:chOff x="177845" y="1501320"/>
            <a:chExt cx="9433234" cy="3217165"/>
          </a:xfrm>
        </p:grpSpPr>
        <p:sp>
          <p:nvSpPr>
            <p:cNvPr id="10" name="TextBox 9"/>
            <p:cNvSpPr txBox="1"/>
            <p:nvPr/>
          </p:nvSpPr>
          <p:spPr>
            <a:xfrm>
              <a:off x="177845" y="1501320"/>
              <a:ext cx="3877985" cy="3170099"/>
            </a:xfrm>
            <a:prstGeom prst="rect">
              <a:avLst/>
            </a:prstGeom>
            <a:noFill/>
          </p:spPr>
          <p:txBody>
            <a:bodyPr wrap="none" rtlCol="0">
              <a:spAutoFit/>
            </a:bodyPr>
            <a:lstStyle/>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4B5459"/>
                  </a:solidFill>
                  <a:effectLst/>
                  <a:uLnTx/>
                  <a:uFillTx/>
                  <a:latin typeface="Myriad Pro" panose="020B0503030403020204" pitchFamily="34" charset="0"/>
                  <a:cs typeface="Arial" panose="020B0604020202020204" pitchFamily="34" charset="0"/>
                </a:rPr>
                <a:t>age</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4B5459"/>
                  </a:solidFill>
                  <a:effectLst/>
                  <a:uLnTx/>
                  <a:uFillTx/>
                  <a:latin typeface="Myriad Pro" panose="020B0503030403020204" pitchFamily="34" charset="0"/>
                  <a:cs typeface="Arial" panose="020B0604020202020204" pitchFamily="34" charset="0"/>
                </a:rPr>
                <a:t>military service</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4B5459"/>
                  </a:solidFill>
                  <a:effectLst/>
                  <a:uLnTx/>
                  <a:uFillTx/>
                  <a:latin typeface="Myriad Pro" panose="020B0503030403020204" pitchFamily="34" charset="0"/>
                  <a:cs typeface="Arial" panose="020B0604020202020204" pitchFamily="34" charset="0"/>
                </a:rPr>
                <a:t>automobile ownership	</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4B5459"/>
                  </a:solidFill>
                  <a:effectLst/>
                  <a:uLnTx/>
                  <a:uFillTx/>
                  <a:latin typeface="Myriad Pro" panose="020B0503030403020204" pitchFamily="34" charset="0"/>
                  <a:cs typeface="Arial" panose="020B0604020202020204" pitchFamily="34" charset="0"/>
                </a:rPr>
                <a:t>birth order</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4B5459"/>
                  </a:solidFill>
                  <a:effectLst/>
                  <a:uLnTx/>
                  <a:uFillTx/>
                  <a:latin typeface="Myriad Pro" panose="020B0503030403020204" pitchFamily="34" charset="0"/>
                  <a:cs typeface="Arial" panose="020B0604020202020204" pitchFamily="34" charset="0"/>
                </a:rPr>
                <a:t>educational background</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4B5459"/>
                  </a:solidFill>
                  <a:effectLst/>
                  <a:uLnTx/>
                  <a:uFillTx/>
                  <a:latin typeface="Myriad Pro" panose="020B0503030403020204" pitchFamily="34" charset="0"/>
                  <a:cs typeface="Arial" panose="020B0604020202020204" pitchFamily="34" charset="0"/>
                </a:rPr>
                <a:t>family</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4B5459"/>
                  </a:solidFill>
                  <a:effectLst/>
                  <a:uLnTx/>
                  <a:uFillTx/>
                  <a:latin typeface="Myriad Pro" panose="020B0503030403020204" pitchFamily="34" charset="0"/>
                  <a:cs typeface="Arial" panose="020B0604020202020204" pitchFamily="34" charset="0"/>
                </a:rPr>
                <a:t>favorite author</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4B5459"/>
                  </a:solidFill>
                  <a:effectLst/>
                  <a:uLnTx/>
                  <a:uFillTx/>
                  <a:latin typeface="Myriad Pro" panose="020B0503030403020204" pitchFamily="34" charset="0"/>
                  <a:cs typeface="Arial" panose="020B0604020202020204" pitchFamily="34" charset="0"/>
                </a:rPr>
                <a:t>favorite magazine</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4B5459"/>
                  </a:solidFill>
                  <a:effectLst/>
                  <a:uLnTx/>
                  <a:uFillTx/>
                  <a:latin typeface="Myriad Pro" panose="020B0503030403020204" pitchFamily="34" charset="0"/>
                  <a:cs typeface="Arial" panose="020B0604020202020204" pitchFamily="34" charset="0"/>
                </a:rPr>
                <a:t>food preferences</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4B5459"/>
                  </a:solidFill>
                  <a:effectLst/>
                  <a:uLnTx/>
                  <a:uFillTx/>
                  <a:latin typeface="Myriad Pro" panose="020B0503030403020204" pitchFamily="34" charset="0"/>
                  <a:cs typeface="Arial" panose="020B0604020202020204" pitchFamily="34" charset="0"/>
                </a:rPr>
                <a:t>health status</a:t>
              </a:r>
            </a:p>
          </p:txBody>
        </p:sp>
        <p:sp>
          <p:nvSpPr>
            <p:cNvPr id="11" name="TextBox 10"/>
            <p:cNvSpPr txBox="1"/>
            <p:nvPr/>
          </p:nvSpPr>
          <p:spPr>
            <a:xfrm>
              <a:off x="3380201" y="1548386"/>
              <a:ext cx="3272755" cy="3170099"/>
            </a:xfrm>
            <a:prstGeom prst="rect">
              <a:avLst/>
            </a:prstGeom>
            <a:noFill/>
          </p:spPr>
          <p:txBody>
            <a:bodyPr wrap="none" rtlCol="0">
              <a:spAutoFit/>
            </a:bodyPr>
            <a:lstStyle/>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B5459"/>
                  </a:solidFill>
                  <a:effectLst/>
                  <a:uLnTx/>
                  <a:uFillTx/>
                  <a:latin typeface="Myriad Pro" panose="020B0503030403020204" pitchFamily="34" charset="0"/>
                  <a:cs typeface="Arial" panose="020B0604020202020204" pitchFamily="34" charset="0"/>
                </a:rPr>
                <a:t>hobbies</a:t>
              </a:r>
              <a:endParaRPr kumimoji="0" lang="en-US" sz="2000" b="0" i="0" u="none" strike="noStrike" kern="1200" cap="none" spc="0" normalizeH="0" baseline="0" noProof="0" dirty="0">
                <a:ln>
                  <a:noFill/>
                </a:ln>
                <a:solidFill>
                  <a:srgbClr val="4B5459"/>
                </a:solidFill>
                <a:effectLst/>
                <a:uLnTx/>
                <a:uFillTx/>
                <a:latin typeface="Myriad Pro" panose="020B0503030403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B5459"/>
                  </a:solidFill>
                  <a:effectLst/>
                  <a:uLnTx/>
                  <a:uFillTx/>
                  <a:latin typeface="Myriad Pro" panose="020B0503030403020204" pitchFamily="34" charset="0"/>
                  <a:cs typeface="Arial" panose="020B0604020202020204" pitchFamily="34" charset="0"/>
                </a:rPr>
                <a:t>home ownership</a:t>
              </a:r>
              <a:endParaRPr kumimoji="0" lang="en-US" sz="2000" b="0" i="0" u="none" strike="noStrike" kern="1200" cap="none" spc="0" normalizeH="0" baseline="0" noProof="0" dirty="0">
                <a:ln>
                  <a:noFill/>
                </a:ln>
                <a:solidFill>
                  <a:srgbClr val="4B5459"/>
                </a:solidFill>
                <a:effectLst/>
                <a:uLnTx/>
                <a:uFillTx/>
                <a:latin typeface="Myriad Pro" panose="020B0503030403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B5459"/>
                  </a:solidFill>
                  <a:effectLst/>
                  <a:uLnTx/>
                  <a:uFillTx/>
                  <a:latin typeface="Myriad Pro" panose="020B0503030403020204" pitchFamily="34" charset="0"/>
                  <a:cs typeface="Arial" panose="020B0604020202020204" pitchFamily="34" charset="0"/>
                </a:rPr>
                <a:t>home town</a:t>
              </a:r>
              <a:endParaRPr kumimoji="0" lang="en-US" sz="2000" b="0" i="0" u="none" strike="noStrike" kern="1200" cap="none" spc="0" normalizeH="0" baseline="0" noProof="0" dirty="0">
                <a:ln>
                  <a:noFill/>
                </a:ln>
                <a:solidFill>
                  <a:srgbClr val="4B5459"/>
                </a:solidFill>
                <a:effectLst/>
                <a:uLnTx/>
                <a:uFillTx/>
                <a:latin typeface="Myriad Pro" panose="020B0503030403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B5459"/>
                  </a:solidFill>
                  <a:effectLst/>
                  <a:uLnTx/>
                  <a:uFillTx/>
                  <a:latin typeface="Myriad Pro" panose="020B0503030403020204" pitchFamily="34" charset="0"/>
                  <a:cs typeface="Arial" panose="020B0604020202020204" pitchFamily="34" charset="0"/>
                </a:rPr>
                <a:t>language</a:t>
              </a:r>
              <a:endParaRPr kumimoji="0" lang="en-US" sz="2000" b="0" i="0" u="none" strike="noStrike" kern="1200" cap="none" spc="0" normalizeH="0" baseline="0" noProof="0" dirty="0">
                <a:ln>
                  <a:noFill/>
                </a:ln>
                <a:solidFill>
                  <a:srgbClr val="4B5459"/>
                </a:solidFill>
                <a:effectLst/>
                <a:uLnTx/>
                <a:uFillTx/>
                <a:latin typeface="Myriad Pro" panose="020B0503030403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B5459"/>
                  </a:solidFill>
                  <a:effectLst/>
                  <a:uLnTx/>
                  <a:uFillTx/>
                  <a:latin typeface="Myriad Pro" panose="020B0503030403020204" pitchFamily="34" charset="0"/>
                  <a:cs typeface="Arial" panose="020B0604020202020204" pitchFamily="34" charset="0"/>
                </a:rPr>
                <a:t>learning style</a:t>
              </a:r>
              <a:endParaRPr kumimoji="0" lang="en-US" sz="2000" b="0" i="0" u="none" strike="noStrike" kern="1200" cap="none" spc="0" normalizeH="0" baseline="0" noProof="0" dirty="0">
                <a:ln>
                  <a:noFill/>
                </a:ln>
                <a:solidFill>
                  <a:srgbClr val="4B5459"/>
                </a:solidFill>
                <a:effectLst/>
                <a:uLnTx/>
                <a:uFillTx/>
                <a:latin typeface="Myriad Pro" panose="020B0503030403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B5459"/>
                  </a:solidFill>
                  <a:effectLst/>
                  <a:uLnTx/>
                  <a:uFillTx/>
                  <a:latin typeface="Myriad Pro" panose="020B0503030403020204" pitchFamily="34" charset="0"/>
                  <a:cs typeface="Arial" panose="020B0604020202020204" pitchFamily="34" charset="0"/>
                </a:rPr>
                <a:t>leisure time activities</a:t>
              </a:r>
              <a:endParaRPr kumimoji="0" lang="en-US" sz="2000" b="0" i="0" u="none" strike="noStrike" kern="1200" cap="none" spc="0" normalizeH="0" baseline="0" noProof="0" dirty="0">
                <a:ln>
                  <a:noFill/>
                </a:ln>
                <a:solidFill>
                  <a:srgbClr val="4B5459"/>
                </a:solidFill>
                <a:effectLst/>
                <a:uLnTx/>
                <a:uFillTx/>
                <a:latin typeface="Myriad Pro" panose="020B0503030403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B5459"/>
                  </a:solidFill>
                  <a:effectLst/>
                  <a:uLnTx/>
                  <a:uFillTx/>
                  <a:latin typeface="Myriad Pro" panose="020B0503030403020204" pitchFamily="34" charset="0"/>
                  <a:cs typeface="Arial" panose="020B0604020202020204" pitchFamily="34" charset="0"/>
                </a:rPr>
                <a:t>marriage status</a:t>
              </a:r>
              <a:endParaRPr kumimoji="0" lang="en-US" sz="2000" b="0" i="0" u="none" strike="noStrike" kern="1200" cap="none" spc="0" normalizeH="0" baseline="0" noProof="0" dirty="0">
                <a:ln>
                  <a:noFill/>
                </a:ln>
                <a:solidFill>
                  <a:srgbClr val="4B5459"/>
                </a:solidFill>
                <a:effectLst/>
                <a:uLnTx/>
                <a:uFillTx/>
                <a:latin typeface="Myriad Pro" panose="020B0503030403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B5459"/>
                  </a:solidFill>
                  <a:effectLst/>
                  <a:uLnTx/>
                  <a:uFillTx/>
                  <a:latin typeface="Myriad Pro" panose="020B0503030403020204" pitchFamily="34" charset="0"/>
                  <a:cs typeface="Arial" panose="020B0604020202020204" pitchFamily="34" charset="0"/>
                </a:rPr>
                <a:t>membership in groups</a:t>
              </a:r>
              <a:endParaRPr kumimoji="0" lang="en-US" sz="2000" b="0" i="0" u="none" strike="noStrike" kern="1200" cap="none" spc="0" normalizeH="0" baseline="0" noProof="0" dirty="0">
                <a:ln>
                  <a:noFill/>
                </a:ln>
                <a:solidFill>
                  <a:srgbClr val="4B5459"/>
                </a:solidFill>
                <a:effectLst/>
                <a:uLnTx/>
                <a:uFillTx/>
                <a:latin typeface="Myriad Pro" panose="020B0503030403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B5459"/>
                  </a:solidFill>
                  <a:effectLst/>
                  <a:uLnTx/>
                  <a:uFillTx/>
                  <a:latin typeface="Myriad Pro" panose="020B0503030403020204" pitchFamily="34" charset="0"/>
                  <a:cs typeface="Arial" panose="020B0604020202020204" pitchFamily="34" charset="0"/>
                </a:rPr>
                <a:t>musical preferences</a:t>
              </a:r>
              <a:endParaRPr kumimoji="0" lang="en-US" sz="2000" b="0" i="0" u="none" strike="noStrike" kern="1200" cap="none" spc="0" normalizeH="0" baseline="0" noProof="0" dirty="0">
                <a:ln>
                  <a:noFill/>
                </a:ln>
                <a:solidFill>
                  <a:srgbClr val="4B5459"/>
                </a:solidFill>
                <a:effectLst/>
                <a:uLnTx/>
                <a:uFillTx/>
                <a:latin typeface="Myriad Pro" panose="020B0503030403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B5459"/>
                  </a:solidFill>
                  <a:effectLst/>
                  <a:uLnTx/>
                  <a:uFillTx/>
                  <a:latin typeface="Myriad Pro" panose="020B0503030403020204" pitchFamily="34" charset="0"/>
                  <a:cs typeface="Arial" panose="020B0604020202020204" pitchFamily="34" charset="0"/>
                </a:rPr>
                <a:t>personality type</a:t>
              </a:r>
              <a:endParaRPr kumimoji="0" lang="en-US" sz="2000" b="0" i="0" u="none" strike="noStrike" kern="1200" cap="none" spc="0" normalizeH="0" baseline="0" noProof="0" dirty="0">
                <a:ln>
                  <a:noFill/>
                </a:ln>
                <a:solidFill>
                  <a:srgbClr val="4B5459"/>
                </a:solidFill>
                <a:effectLst/>
                <a:uLnTx/>
                <a:uFillTx/>
                <a:latin typeface="Myriad Pro" panose="020B0503030403020204" pitchFamily="34" charset="0"/>
                <a:cs typeface="Arial" panose="020B0604020202020204" pitchFamily="34" charset="0"/>
              </a:endParaRPr>
            </a:p>
          </p:txBody>
        </p:sp>
        <p:sp>
          <p:nvSpPr>
            <p:cNvPr id="12" name="Rectangle 11"/>
            <p:cNvSpPr/>
            <p:nvPr/>
          </p:nvSpPr>
          <p:spPr>
            <a:xfrm>
              <a:off x="6467848" y="1613900"/>
              <a:ext cx="3143231" cy="2554545"/>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B5459"/>
                  </a:solidFill>
                  <a:effectLst/>
                  <a:uLnTx/>
                  <a:uFillTx/>
                  <a:latin typeface="Myriad Pro" panose="020B0503030403020204" pitchFamily="34" charset="0"/>
                  <a:cs typeface="Arial" panose="020B0604020202020204" pitchFamily="34" charset="0"/>
                </a:rPr>
                <a:t>political affiliation</a:t>
              </a:r>
              <a:endParaRPr kumimoji="0" lang="en-US" sz="2000" b="0" i="0" u="none" strike="noStrike" kern="1200" cap="none" spc="0" normalizeH="0" baseline="0" noProof="0" dirty="0">
                <a:ln>
                  <a:noFill/>
                </a:ln>
                <a:solidFill>
                  <a:srgbClr val="4B5459"/>
                </a:solidFill>
                <a:effectLst/>
                <a:uLnTx/>
                <a:uFillTx/>
                <a:latin typeface="Myriad Pro" panose="020B0503030403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B5459"/>
                  </a:solidFill>
                  <a:effectLst/>
                  <a:uLnTx/>
                  <a:uFillTx/>
                  <a:latin typeface="Myriad Pro" panose="020B0503030403020204" pitchFamily="34" charset="0"/>
                  <a:cs typeface="Arial" panose="020B0604020202020204" pitchFamily="34" charset="0"/>
                </a:rPr>
                <a:t>professional reading preference</a:t>
              </a:r>
              <a:endParaRPr kumimoji="0" lang="en-US" sz="2000" b="0" i="0" u="none" strike="noStrike" kern="1200" cap="none" spc="0" normalizeH="0" baseline="0" noProof="0" dirty="0">
                <a:ln>
                  <a:noFill/>
                </a:ln>
                <a:solidFill>
                  <a:srgbClr val="4B5459"/>
                </a:solidFill>
                <a:effectLst/>
                <a:uLnTx/>
                <a:uFillTx/>
                <a:latin typeface="Myriad Pro" panose="020B0503030403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B5459"/>
                  </a:solidFill>
                  <a:effectLst/>
                  <a:uLnTx/>
                  <a:uFillTx/>
                  <a:latin typeface="Myriad Pro" panose="020B0503030403020204" pitchFamily="34" charset="0"/>
                  <a:cs typeface="Arial" panose="020B0604020202020204" pitchFamily="34" charset="0"/>
                </a:rPr>
                <a:t>religion</a:t>
              </a:r>
              <a:r>
                <a:rPr kumimoji="0" lang="en-US" sz="2000" b="0" i="0" u="none" strike="noStrike" kern="1200" cap="none" spc="0" normalizeH="0" baseline="0" noProof="0" dirty="0">
                  <a:ln>
                    <a:noFill/>
                  </a:ln>
                  <a:solidFill>
                    <a:srgbClr val="4B5459"/>
                  </a:solidFill>
                  <a:effectLst/>
                  <a:uLnTx/>
                  <a:uFillTx/>
                  <a:latin typeface="Myriad Pro" panose="020B0503030403020204" pitchFamily="34" charset="0"/>
                  <a:cs typeface="Arial" panose="020B0604020202020204" pitchFamily="34" charset="0"/>
                </a:rPr>
                <a:t>	</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B5459"/>
                  </a:solidFill>
                  <a:effectLst/>
                  <a:uLnTx/>
                  <a:uFillTx/>
                  <a:latin typeface="Myriad Pro" panose="020B0503030403020204" pitchFamily="34" charset="0"/>
                  <a:cs typeface="Arial" panose="020B0604020202020204" pitchFamily="34" charset="0"/>
                </a:rPr>
                <a:t>schooling</a:t>
              </a:r>
              <a:endParaRPr kumimoji="0" lang="en-US" sz="2000" b="0" i="0" u="none" strike="noStrike" kern="1200" cap="none" spc="0" normalizeH="0" baseline="0" noProof="0" dirty="0">
                <a:ln>
                  <a:noFill/>
                </a:ln>
                <a:solidFill>
                  <a:srgbClr val="4B5459"/>
                </a:solidFill>
                <a:effectLst/>
                <a:uLnTx/>
                <a:uFillTx/>
                <a:latin typeface="Myriad Pro" panose="020B0503030403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B5459"/>
                  </a:solidFill>
                  <a:effectLst/>
                  <a:uLnTx/>
                  <a:uFillTx/>
                  <a:latin typeface="Myriad Pro" panose="020B0503030403020204" pitchFamily="34" charset="0"/>
                  <a:cs typeface="Arial" panose="020B0604020202020204" pitchFamily="34" charset="0"/>
                </a:rPr>
                <a:t>sports</a:t>
              </a:r>
              <a:endParaRPr kumimoji="0" lang="en-US" sz="2000" b="0" i="0" u="none" strike="noStrike" kern="1200" cap="none" spc="0" normalizeH="0" baseline="0" noProof="0" dirty="0">
                <a:ln>
                  <a:noFill/>
                </a:ln>
                <a:solidFill>
                  <a:srgbClr val="4B5459"/>
                </a:solidFill>
                <a:effectLst/>
                <a:uLnTx/>
                <a:uFillTx/>
                <a:latin typeface="Myriad Pro" panose="020B0503030403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B5459"/>
                  </a:solidFill>
                  <a:effectLst/>
                  <a:uLnTx/>
                  <a:uFillTx/>
                  <a:latin typeface="Myriad Pro" panose="020B0503030403020204" pitchFamily="34" charset="0"/>
                  <a:cs typeface="Arial" panose="020B0604020202020204" pitchFamily="34" charset="0"/>
                </a:rPr>
                <a:t>thinking style</a:t>
              </a:r>
              <a:endParaRPr kumimoji="0" lang="en-US" sz="2000" b="0" i="0" u="none" strike="noStrike" kern="1200" cap="none" spc="0" normalizeH="0" baseline="0" noProof="0" dirty="0">
                <a:ln>
                  <a:noFill/>
                </a:ln>
                <a:solidFill>
                  <a:srgbClr val="4B5459"/>
                </a:solidFill>
                <a:effectLst/>
                <a:uLnTx/>
                <a:uFillTx/>
                <a:latin typeface="Myriad Pro" panose="020B0503030403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B5459"/>
                  </a:solidFill>
                  <a:effectLst/>
                  <a:uLnTx/>
                  <a:uFillTx/>
                  <a:latin typeface="Myriad Pro" panose="020B0503030403020204" pitchFamily="34" charset="0"/>
                  <a:cs typeface="Arial" panose="020B0604020202020204" pitchFamily="34" charset="0"/>
                </a:rPr>
                <a:t>TV preferences</a:t>
              </a:r>
              <a:endParaRPr kumimoji="0" lang="en-US" sz="2000" b="0" i="0" u="none" strike="noStrike" kern="1200" cap="none" spc="0" normalizeH="0" baseline="0" noProof="0" dirty="0">
                <a:ln>
                  <a:noFill/>
                </a:ln>
                <a:solidFill>
                  <a:srgbClr val="4B5459"/>
                </a:solidFill>
                <a:effectLst/>
                <a:uLnTx/>
                <a:uFillTx/>
                <a:latin typeface="Myriad Pro" panose="020B0503030403020204" pitchFamily="34" charset="0"/>
                <a:cs typeface="Arial" panose="020B0604020202020204" pitchFamily="34" charset="0"/>
              </a:endParaRPr>
            </a:p>
          </p:txBody>
        </p:sp>
      </p:grpSp>
      <p:sp>
        <p:nvSpPr>
          <p:cNvPr id="13" name="TextBox 12"/>
          <p:cNvSpPr txBox="1"/>
          <p:nvPr/>
        </p:nvSpPr>
        <p:spPr>
          <a:xfrm>
            <a:off x="3023070" y="6173593"/>
            <a:ext cx="792257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4B5459"/>
                </a:solidFill>
                <a:effectLst/>
                <a:uLnTx/>
                <a:uFillTx/>
                <a:latin typeface="Myriad Pro" panose="020B0503030403020204" pitchFamily="34" charset="0"/>
              </a:rPr>
              <a:t>Thiagarajan, S., &amp; van den Bergh, S.  (2017).  </a:t>
            </a:r>
            <a:r>
              <a:rPr kumimoji="0" lang="en-US" sz="1400" b="0" i="1" u="none" strike="noStrike" kern="1200" cap="none" spc="0" normalizeH="0" baseline="0" noProof="0" dirty="0" smtClean="0">
                <a:ln>
                  <a:noFill/>
                </a:ln>
                <a:solidFill>
                  <a:srgbClr val="4B5459"/>
                </a:solidFill>
                <a:effectLst/>
                <a:uLnTx/>
                <a:uFillTx/>
                <a:latin typeface="Myriad Pro" panose="020B0503030403020204" pitchFamily="34" charset="0"/>
              </a:rPr>
              <a:t>Jolts! Brief activities to explore diversity and inclusion.  	</a:t>
            </a:r>
            <a:r>
              <a:rPr kumimoji="0" lang="en-US" sz="1400" b="0" i="0" u="none" strike="noStrike" kern="1200" cap="none" spc="0" normalizeH="0" baseline="0" noProof="0" dirty="0" smtClean="0">
                <a:ln>
                  <a:noFill/>
                </a:ln>
                <a:solidFill>
                  <a:srgbClr val="4B5459"/>
                </a:solidFill>
                <a:effectLst/>
                <a:uLnTx/>
                <a:uFillTx/>
                <a:latin typeface="Myriad Pro" panose="020B0503030403020204" pitchFamily="34" charset="0"/>
              </a:rPr>
              <a:t>Bloomington, IN:  Workshops by </a:t>
            </a:r>
            <a:r>
              <a:rPr kumimoji="0" lang="en-US" sz="1400" b="0" i="0" u="none" strike="noStrike" kern="1200" cap="none" spc="0" normalizeH="0" baseline="0" noProof="0" dirty="0" err="1" smtClean="0">
                <a:ln>
                  <a:noFill/>
                </a:ln>
                <a:solidFill>
                  <a:srgbClr val="4B5459"/>
                </a:solidFill>
                <a:effectLst/>
                <a:uLnTx/>
                <a:uFillTx/>
                <a:latin typeface="Myriad Pro" panose="020B0503030403020204" pitchFamily="34" charset="0"/>
              </a:rPr>
              <a:t>Thiagi</a:t>
            </a:r>
            <a:r>
              <a:rPr kumimoji="0" lang="en-US" sz="1400" b="0" i="0" u="none" strike="noStrike" kern="1200" cap="none" spc="0" normalizeH="0" baseline="0" noProof="0" dirty="0" smtClean="0">
                <a:ln>
                  <a:noFill/>
                </a:ln>
                <a:solidFill>
                  <a:srgbClr val="4B5459"/>
                </a:solidFill>
                <a:effectLst/>
                <a:uLnTx/>
                <a:uFillTx/>
                <a:latin typeface="Myriad Pro" panose="020B0503030403020204" pitchFamily="34" charset="0"/>
              </a:rPr>
              <a:t>.</a:t>
            </a:r>
            <a:r>
              <a:rPr kumimoji="0" lang="en-US" sz="1400" b="0" i="1" u="none" strike="noStrike" kern="1200" cap="none" spc="0" normalizeH="0" baseline="0" noProof="0" dirty="0" smtClean="0">
                <a:ln>
                  <a:noFill/>
                </a:ln>
                <a:solidFill>
                  <a:srgbClr val="4B5459"/>
                </a:solidFill>
                <a:effectLst/>
                <a:uLnTx/>
                <a:uFillTx/>
                <a:latin typeface="Myriad Pro" panose="020B0503030403020204" pitchFamily="34" charset="0"/>
              </a:rPr>
              <a:t>  </a:t>
            </a:r>
            <a:endParaRPr kumimoji="0" lang="en-US" sz="1400" b="0" i="1" u="none" strike="noStrike" kern="1200" cap="none" spc="0" normalizeH="0" baseline="0" noProof="0" dirty="0">
              <a:ln>
                <a:noFill/>
              </a:ln>
              <a:solidFill>
                <a:srgbClr val="4B5459"/>
              </a:solidFill>
              <a:effectLst/>
              <a:uLnTx/>
              <a:uFillTx/>
              <a:latin typeface="Myriad Pro" panose="020B0503030403020204" pitchFamily="34" charset="0"/>
            </a:endParaRPr>
          </a:p>
        </p:txBody>
      </p:sp>
    </p:spTree>
    <p:extLst>
      <p:ext uri="{BB962C8B-B14F-4D97-AF65-F5344CB8AC3E}">
        <p14:creationId xmlns:p14="http://schemas.microsoft.com/office/powerpoint/2010/main" val="36599125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1"/>
          <p:cNvSpPr>
            <a:spLocks noGrp="1"/>
          </p:cNvSpPr>
          <p:nvPr>
            <p:ph type="title"/>
          </p:nvPr>
        </p:nvSpPr>
        <p:spPr>
          <a:xfrm>
            <a:off x="2721934" y="605642"/>
            <a:ext cx="10515600" cy="1325563"/>
          </a:xfrm>
        </p:spPr>
        <p:txBody>
          <a:bodyPr/>
          <a:lstStyle/>
          <a:p>
            <a:r>
              <a:rPr lang="en-US" b="1" dirty="0" smtClean="0">
                <a:solidFill>
                  <a:srgbClr val="4B5459"/>
                </a:solidFill>
                <a:latin typeface="Myriad Pro" panose="020B0503030403020204" pitchFamily="34" charset="0"/>
                <a:cs typeface="Arial" panose="020B0604020202020204" pitchFamily="34" charset="0"/>
              </a:rPr>
              <a:t>Jolt 7:  Different Similarities</a:t>
            </a:r>
            <a:endParaRPr lang="en-US" b="1" dirty="0">
              <a:solidFill>
                <a:srgbClr val="4B5459"/>
              </a:solidFill>
              <a:latin typeface="Myriad Pro" panose="020B0503030403020204" pitchFamily="34" charset="0"/>
              <a:cs typeface="Arial" panose="020B0604020202020204" pitchFamily="34" charset="0"/>
            </a:endParaRPr>
          </a:p>
        </p:txBody>
      </p:sp>
      <p:sp>
        <p:nvSpPr>
          <p:cNvPr id="17" name="Content Placeholder 2"/>
          <p:cNvSpPr txBox="1">
            <a:spLocks/>
          </p:cNvSpPr>
          <p:nvPr/>
        </p:nvSpPr>
        <p:spPr>
          <a:xfrm>
            <a:off x="2721934" y="1931205"/>
            <a:ext cx="885884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solidFill>
                  <a:srgbClr val="4B5459"/>
                </a:solidFill>
                <a:latin typeface="Myriad Pro" panose="020B0503030403020204" pitchFamily="34" charset="0"/>
                <a:cs typeface="Arial" panose="020B0604020202020204" pitchFamily="34" charset="0"/>
              </a:rPr>
              <a:t>Please take a seat with your partner.  This will be your seat for the duration, so please gather your things if you need to.</a:t>
            </a:r>
          </a:p>
          <a:p>
            <a:r>
              <a:rPr lang="en-US" sz="2400" dirty="0" smtClean="0">
                <a:solidFill>
                  <a:srgbClr val="4B5459"/>
                </a:solidFill>
                <a:latin typeface="Myriad Pro" panose="020B0503030403020204" pitchFamily="34" charset="0"/>
                <a:cs typeface="Arial" panose="020B0604020202020204" pitchFamily="34" charset="0"/>
              </a:rPr>
              <a:t>Please take 2 minutes and discuss how many ways you are </a:t>
            </a:r>
          </a:p>
          <a:p>
            <a:pPr marL="0" indent="0">
              <a:buFont typeface="Arial" panose="020B0604020202020204" pitchFamily="34" charset="0"/>
              <a:buNone/>
            </a:pPr>
            <a:r>
              <a:rPr lang="en-US" dirty="0" smtClean="0">
                <a:solidFill>
                  <a:srgbClr val="4B5459"/>
                </a:solidFill>
                <a:latin typeface="Myriad Pro" panose="020B0503030403020204" pitchFamily="34" charset="0"/>
                <a:cs typeface="Arial" panose="020B0604020202020204" pitchFamily="34" charset="0"/>
              </a:rPr>
              <a:t>	</a:t>
            </a:r>
            <a:r>
              <a:rPr lang="en-US" sz="4800" b="1" dirty="0" smtClean="0">
                <a:solidFill>
                  <a:srgbClr val="4B5459"/>
                </a:solidFill>
                <a:latin typeface="Myriad Pro" panose="020B0503030403020204" pitchFamily="34" charset="0"/>
                <a:cs typeface="Arial" panose="020B0604020202020204" pitchFamily="34" charset="0"/>
              </a:rPr>
              <a:t>different.</a:t>
            </a:r>
            <a:endParaRPr lang="en-US" sz="4800" b="1" dirty="0">
              <a:solidFill>
                <a:srgbClr val="4B5459"/>
              </a:solidFill>
              <a:latin typeface="Myriad Pro" panose="020B0503030403020204" pitchFamily="34" charset="0"/>
              <a:cs typeface="Arial" panose="020B0604020202020204" pitchFamily="34" charset="0"/>
            </a:endParaRPr>
          </a:p>
        </p:txBody>
      </p:sp>
    </p:spTree>
    <p:extLst>
      <p:ext uri="{BB962C8B-B14F-4D97-AF65-F5344CB8AC3E}">
        <p14:creationId xmlns:p14="http://schemas.microsoft.com/office/powerpoint/2010/main" val="21522707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2640222" y="26162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4B5459"/>
                </a:solidFill>
                <a:latin typeface="Myriad Pro" panose="020B0503030403020204" pitchFamily="34" charset="0"/>
                <a:cs typeface="Arial" panose="020B0604020202020204" pitchFamily="34" charset="0"/>
              </a:rPr>
              <a:t>Similarities and Differences</a:t>
            </a:r>
          </a:p>
        </p:txBody>
      </p:sp>
      <p:sp>
        <p:nvSpPr>
          <p:cNvPr id="6" name="Text Placeholder 2"/>
          <p:cNvSpPr>
            <a:spLocks noGrp="1"/>
          </p:cNvSpPr>
          <p:nvPr>
            <p:ph type="body" idx="1"/>
          </p:nvPr>
        </p:nvSpPr>
        <p:spPr>
          <a:xfrm>
            <a:off x="2640222" y="1780892"/>
            <a:ext cx="10515600" cy="1449838"/>
          </a:xfrm>
        </p:spPr>
        <p:txBody>
          <a:bodyPr/>
          <a:lstStyle/>
          <a:p>
            <a:pPr marL="0" indent="0">
              <a:buNone/>
            </a:pPr>
            <a:r>
              <a:rPr lang="en-US" i="1" dirty="0" smtClean="0">
                <a:solidFill>
                  <a:srgbClr val="4B5459"/>
                </a:solidFill>
                <a:latin typeface="Myriad Pro" panose="020B0503030403020204" pitchFamily="34" charset="0"/>
                <a:cs typeface="Arial" panose="020B0604020202020204" pitchFamily="34" charset="0"/>
              </a:rPr>
              <a:t>Find as many differences as you have in 2 minutes.</a:t>
            </a:r>
          </a:p>
          <a:p>
            <a:pPr marL="457200" lvl="1" indent="0">
              <a:buNone/>
            </a:pPr>
            <a:endParaRPr lang="en-US" dirty="0" smtClean="0">
              <a:solidFill>
                <a:srgbClr val="4B5459"/>
              </a:solidFill>
              <a:latin typeface="Myriad Pro" panose="020B0503030403020204" pitchFamily="34" charset="0"/>
            </a:endParaRPr>
          </a:p>
          <a:p>
            <a:pPr lvl="1">
              <a:buFont typeface="Wingdings" panose="05000000000000000000" pitchFamily="2" charset="2"/>
              <a:buChar char="Ø"/>
            </a:pPr>
            <a:endParaRPr lang="en-US" dirty="0">
              <a:solidFill>
                <a:srgbClr val="4B5459"/>
              </a:solidFill>
              <a:latin typeface="Myriad Pro" panose="020B0503030403020204" pitchFamily="34" charset="0"/>
            </a:endParaRPr>
          </a:p>
        </p:txBody>
      </p:sp>
      <p:grpSp>
        <p:nvGrpSpPr>
          <p:cNvPr id="7" name="Group 6"/>
          <p:cNvGrpSpPr/>
          <p:nvPr/>
        </p:nvGrpSpPr>
        <p:grpSpPr>
          <a:xfrm>
            <a:off x="2166887" y="2312370"/>
            <a:ext cx="9433234" cy="3217165"/>
            <a:chOff x="177845" y="1501320"/>
            <a:chExt cx="9433234" cy="3217165"/>
          </a:xfrm>
        </p:grpSpPr>
        <p:sp>
          <p:nvSpPr>
            <p:cNvPr id="10" name="TextBox 9"/>
            <p:cNvSpPr txBox="1"/>
            <p:nvPr/>
          </p:nvSpPr>
          <p:spPr>
            <a:xfrm>
              <a:off x="177845" y="1501320"/>
              <a:ext cx="3877985" cy="3170099"/>
            </a:xfrm>
            <a:prstGeom prst="rect">
              <a:avLst/>
            </a:prstGeom>
            <a:noFill/>
          </p:spPr>
          <p:txBody>
            <a:bodyPr wrap="none" rtlCol="0">
              <a:spAutoFit/>
            </a:bodyPr>
            <a:lstStyle/>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4B5459"/>
                  </a:solidFill>
                  <a:effectLst/>
                  <a:uLnTx/>
                  <a:uFillTx/>
                  <a:latin typeface="Myriad Pro" panose="020B0503030403020204" pitchFamily="34" charset="0"/>
                  <a:cs typeface="Arial" panose="020B0604020202020204" pitchFamily="34" charset="0"/>
                </a:rPr>
                <a:t>age</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4B5459"/>
                  </a:solidFill>
                  <a:effectLst/>
                  <a:uLnTx/>
                  <a:uFillTx/>
                  <a:latin typeface="Myriad Pro" panose="020B0503030403020204" pitchFamily="34" charset="0"/>
                  <a:cs typeface="Arial" panose="020B0604020202020204" pitchFamily="34" charset="0"/>
                </a:rPr>
                <a:t>military service</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4B5459"/>
                  </a:solidFill>
                  <a:effectLst/>
                  <a:uLnTx/>
                  <a:uFillTx/>
                  <a:latin typeface="Myriad Pro" panose="020B0503030403020204" pitchFamily="34" charset="0"/>
                  <a:cs typeface="Arial" panose="020B0604020202020204" pitchFamily="34" charset="0"/>
                </a:rPr>
                <a:t>automobile ownership	</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4B5459"/>
                  </a:solidFill>
                  <a:effectLst/>
                  <a:uLnTx/>
                  <a:uFillTx/>
                  <a:latin typeface="Myriad Pro" panose="020B0503030403020204" pitchFamily="34" charset="0"/>
                  <a:cs typeface="Arial" panose="020B0604020202020204" pitchFamily="34" charset="0"/>
                </a:rPr>
                <a:t>birth order</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4B5459"/>
                  </a:solidFill>
                  <a:effectLst/>
                  <a:uLnTx/>
                  <a:uFillTx/>
                  <a:latin typeface="Myriad Pro" panose="020B0503030403020204" pitchFamily="34" charset="0"/>
                  <a:cs typeface="Arial" panose="020B0604020202020204" pitchFamily="34" charset="0"/>
                </a:rPr>
                <a:t>educational background</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4B5459"/>
                  </a:solidFill>
                  <a:effectLst/>
                  <a:uLnTx/>
                  <a:uFillTx/>
                  <a:latin typeface="Myriad Pro" panose="020B0503030403020204" pitchFamily="34" charset="0"/>
                  <a:cs typeface="Arial" panose="020B0604020202020204" pitchFamily="34" charset="0"/>
                </a:rPr>
                <a:t>family</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4B5459"/>
                  </a:solidFill>
                  <a:effectLst/>
                  <a:uLnTx/>
                  <a:uFillTx/>
                  <a:latin typeface="Myriad Pro" panose="020B0503030403020204" pitchFamily="34" charset="0"/>
                  <a:cs typeface="Arial" panose="020B0604020202020204" pitchFamily="34" charset="0"/>
                </a:rPr>
                <a:t>favorite author</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4B5459"/>
                  </a:solidFill>
                  <a:effectLst/>
                  <a:uLnTx/>
                  <a:uFillTx/>
                  <a:latin typeface="Myriad Pro" panose="020B0503030403020204" pitchFamily="34" charset="0"/>
                  <a:cs typeface="Arial" panose="020B0604020202020204" pitchFamily="34" charset="0"/>
                </a:rPr>
                <a:t>favorite magazine</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4B5459"/>
                  </a:solidFill>
                  <a:effectLst/>
                  <a:uLnTx/>
                  <a:uFillTx/>
                  <a:latin typeface="Myriad Pro" panose="020B0503030403020204" pitchFamily="34" charset="0"/>
                  <a:cs typeface="Arial" panose="020B0604020202020204" pitchFamily="34" charset="0"/>
                </a:rPr>
                <a:t>food preferences</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4B5459"/>
                  </a:solidFill>
                  <a:effectLst/>
                  <a:uLnTx/>
                  <a:uFillTx/>
                  <a:latin typeface="Myriad Pro" panose="020B0503030403020204" pitchFamily="34" charset="0"/>
                  <a:cs typeface="Arial" panose="020B0604020202020204" pitchFamily="34" charset="0"/>
                </a:rPr>
                <a:t>health status</a:t>
              </a:r>
            </a:p>
          </p:txBody>
        </p:sp>
        <p:sp>
          <p:nvSpPr>
            <p:cNvPr id="11" name="TextBox 10"/>
            <p:cNvSpPr txBox="1"/>
            <p:nvPr/>
          </p:nvSpPr>
          <p:spPr>
            <a:xfrm>
              <a:off x="3380201" y="1548386"/>
              <a:ext cx="3272755" cy="3170099"/>
            </a:xfrm>
            <a:prstGeom prst="rect">
              <a:avLst/>
            </a:prstGeom>
            <a:noFill/>
          </p:spPr>
          <p:txBody>
            <a:bodyPr wrap="none" rtlCol="0">
              <a:spAutoFit/>
            </a:bodyPr>
            <a:lstStyle/>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B5459"/>
                  </a:solidFill>
                  <a:effectLst/>
                  <a:uLnTx/>
                  <a:uFillTx/>
                  <a:latin typeface="Myriad Pro" panose="020B0503030403020204" pitchFamily="34" charset="0"/>
                  <a:cs typeface="Arial" panose="020B0604020202020204" pitchFamily="34" charset="0"/>
                </a:rPr>
                <a:t>hobbies</a:t>
              </a:r>
              <a:endParaRPr kumimoji="0" lang="en-US" sz="2000" b="0" i="0" u="none" strike="noStrike" kern="1200" cap="none" spc="0" normalizeH="0" baseline="0" noProof="0" dirty="0">
                <a:ln>
                  <a:noFill/>
                </a:ln>
                <a:solidFill>
                  <a:srgbClr val="4B5459"/>
                </a:solidFill>
                <a:effectLst/>
                <a:uLnTx/>
                <a:uFillTx/>
                <a:latin typeface="Myriad Pro" panose="020B0503030403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B5459"/>
                  </a:solidFill>
                  <a:effectLst/>
                  <a:uLnTx/>
                  <a:uFillTx/>
                  <a:latin typeface="Myriad Pro" panose="020B0503030403020204" pitchFamily="34" charset="0"/>
                  <a:cs typeface="Arial" panose="020B0604020202020204" pitchFamily="34" charset="0"/>
                </a:rPr>
                <a:t>home ownership</a:t>
              </a:r>
              <a:endParaRPr kumimoji="0" lang="en-US" sz="2000" b="0" i="0" u="none" strike="noStrike" kern="1200" cap="none" spc="0" normalizeH="0" baseline="0" noProof="0" dirty="0">
                <a:ln>
                  <a:noFill/>
                </a:ln>
                <a:solidFill>
                  <a:srgbClr val="4B5459"/>
                </a:solidFill>
                <a:effectLst/>
                <a:uLnTx/>
                <a:uFillTx/>
                <a:latin typeface="Myriad Pro" panose="020B0503030403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B5459"/>
                  </a:solidFill>
                  <a:effectLst/>
                  <a:uLnTx/>
                  <a:uFillTx/>
                  <a:latin typeface="Myriad Pro" panose="020B0503030403020204" pitchFamily="34" charset="0"/>
                  <a:cs typeface="Arial" panose="020B0604020202020204" pitchFamily="34" charset="0"/>
                </a:rPr>
                <a:t>home town</a:t>
              </a:r>
              <a:endParaRPr kumimoji="0" lang="en-US" sz="2000" b="0" i="0" u="none" strike="noStrike" kern="1200" cap="none" spc="0" normalizeH="0" baseline="0" noProof="0" dirty="0">
                <a:ln>
                  <a:noFill/>
                </a:ln>
                <a:solidFill>
                  <a:srgbClr val="4B5459"/>
                </a:solidFill>
                <a:effectLst/>
                <a:uLnTx/>
                <a:uFillTx/>
                <a:latin typeface="Myriad Pro" panose="020B0503030403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B5459"/>
                  </a:solidFill>
                  <a:effectLst/>
                  <a:uLnTx/>
                  <a:uFillTx/>
                  <a:latin typeface="Myriad Pro" panose="020B0503030403020204" pitchFamily="34" charset="0"/>
                  <a:cs typeface="Arial" panose="020B0604020202020204" pitchFamily="34" charset="0"/>
                </a:rPr>
                <a:t>language</a:t>
              </a:r>
              <a:endParaRPr kumimoji="0" lang="en-US" sz="2000" b="0" i="0" u="none" strike="noStrike" kern="1200" cap="none" spc="0" normalizeH="0" baseline="0" noProof="0" dirty="0">
                <a:ln>
                  <a:noFill/>
                </a:ln>
                <a:solidFill>
                  <a:srgbClr val="4B5459"/>
                </a:solidFill>
                <a:effectLst/>
                <a:uLnTx/>
                <a:uFillTx/>
                <a:latin typeface="Myriad Pro" panose="020B0503030403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B5459"/>
                  </a:solidFill>
                  <a:effectLst/>
                  <a:uLnTx/>
                  <a:uFillTx/>
                  <a:latin typeface="Myriad Pro" panose="020B0503030403020204" pitchFamily="34" charset="0"/>
                  <a:cs typeface="Arial" panose="020B0604020202020204" pitchFamily="34" charset="0"/>
                </a:rPr>
                <a:t>learning style</a:t>
              </a:r>
              <a:endParaRPr kumimoji="0" lang="en-US" sz="2000" b="0" i="0" u="none" strike="noStrike" kern="1200" cap="none" spc="0" normalizeH="0" baseline="0" noProof="0" dirty="0">
                <a:ln>
                  <a:noFill/>
                </a:ln>
                <a:solidFill>
                  <a:srgbClr val="4B5459"/>
                </a:solidFill>
                <a:effectLst/>
                <a:uLnTx/>
                <a:uFillTx/>
                <a:latin typeface="Myriad Pro" panose="020B0503030403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B5459"/>
                  </a:solidFill>
                  <a:effectLst/>
                  <a:uLnTx/>
                  <a:uFillTx/>
                  <a:latin typeface="Myriad Pro" panose="020B0503030403020204" pitchFamily="34" charset="0"/>
                  <a:cs typeface="Arial" panose="020B0604020202020204" pitchFamily="34" charset="0"/>
                </a:rPr>
                <a:t>leisure time activities</a:t>
              </a:r>
              <a:endParaRPr kumimoji="0" lang="en-US" sz="2000" b="0" i="0" u="none" strike="noStrike" kern="1200" cap="none" spc="0" normalizeH="0" baseline="0" noProof="0" dirty="0">
                <a:ln>
                  <a:noFill/>
                </a:ln>
                <a:solidFill>
                  <a:srgbClr val="4B5459"/>
                </a:solidFill>
                <a:effectLst/>
                <a:uLnTx/>
                <a:uFillTx/>
                <a:latin typeface="Myriad Pro" panose="020B0503030403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B5459"/>
                  </a:solidFill>
                  <a:effectLst/>
                  <a:uLnTx/>
                  <a:uFillTx/>
                  <a:latin typeface="Myriad Pro" panose="020B0503030403020204" pitchFamily="34" charset="0"/>
                  <a:cs typeface="Arial" panose="020B0604020202020204" pitchFamily="34" charset="0"/>
                </a:rPr>
                <a:t>marriage status</a:t>
              </a:r>
              <a:endParaRPr kumimoji="0" lang="en-US" sz="2000" b="0" i="0" u="none" strike="noStrike" kern="1200" cap="none" spc="0" normalizeH="0" baseline="0" noProof="0" dirty="0">
                <a:ln>
                  <a:noFill/>
                </a:ln>
                <a:solidFill>
                  <a:srgbClr val="4B5459"/>
                </a:solidFill>
                <a:effectLst/>
                <a:uLnTx/>
                <a:uFillTx/>
                <a:latin typeface="Myriad Pro" panose="020B0503030403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B5459"/>
                  </a:solidFill>
                  <a:effectLst/>
                  <a:uLnTx/>
                  <a:uFillTx/>
                  <a:latin typeface="Myriad Pro" panose="020B0503030403020204" pitchFamily="34" charset="0"/>
                  <a:cs typeface="Arial" panose="020B0604020202020204" pitchFamily="34" charset="0"/>
                </a:rPr>
                <a:t>membership in groups</a:t>
              </a:r>
              <a:endParaRPr kumimoji="0" lang="en-US" sz="2000" b="0" i="0" u="none" strike="noStrike" kern="1200" cap="none" spc="0" normalizeH="0" baseline="0" noProof="0" dirty="0">
                <a:ln>
                  <a:noFill/>
                </a:ln>
                <a:solidFill>
                  <a:srgbClr val="4B5459"/>
                </a:solidFill>
                <a:effectLst/>
                <a:uLnTx/>
                <a:uFillTx/>
                <a:latin typeface="Myriad Pro" panose="020B0503030403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B5459"/>
                  </a:solidFill>
                  <a:effectLst/>
                  <a:uLnTx/>
                  <a:uFillTx/>
                  <a:latin typeface="Myriad Pro" panose="020B0503030403020204" pitchFamily="34" charset="0"/>
                  <a:cs typeface="Arial" panose="020B0604020202020204" pitchFamily="34" charset="0"/>
                </a:rPr>
                <a:t>musical preferences</a:t>
              </a:r>
              <a:endParaRPr kumimoji="0" lang="en-US" sz="2000" b="0" i="0" u="none" strike="noStrike" kern="1200" cap="none" spc="0" normalizeH="0" baseline="0" noProof="0" dirty="0">
                <a:ln>
                  <a:noFill/>
                </a:ln>
                <a:solidFill>
                  <a:srgbClr val="4B5459"/>
                </a:solidFill>
                <a:effectLst/>
                <a:uLnTx/>
                <a:uFillTx/>
                <a:latin typeface="Myriad Pro" panose="020B0503030403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B5459"/>
                  </a:solidFill>
                  <a:effectLst/>
                  <a:uLnTx/>
                  <a:uFillTx/>
                  <a:latin typeface="Myriad Pro" panose="020B0503030403020204" pitchFamily="34" charset="0"/>
                  <a:cs typeface="Arial" panose="020B0604020202020204" pitchFamily="34" charset="0"/>
                </a:rPr>
                <a:t>personality type</a:t>
              </a:r>
              <a:endParaRPr kumimoji="0" lang="en-US" sz="2000" b="0" i="0" u="none" strike="noStrike" kern="1200" cap="none" spc="0" normalizeH="0" baseline="0" noProof="0" dirty="0">
                <a:ln>
                  <a:noFill/>
                </a:ln>
                <a:solidFill>
                  <a:srgbClr val="4B5459"/>
                </a:solidFill>
                <a:effectLst/>
                <a:uLnTx/>
                <a:uFillTx/>
                <a:latin typeface="Myriad Pro" panose="020B0503030403020204" pitchFamily="34" charset="0"/>
                <a:cs typeface="Arial" panose="020B0604020202020204" pitchFamily="34" charset="0"/>
              </a:endParaRPr>
            </a:p>
          </p:txBody>
        </p:sp>
        <p:sp>
          <p:nvSpPr>
            <p:cNvPr id="12" name="Rectangle 11"/>
            <p:cNvSpPr/>
            <p:nvPr/>
          </p:nvSpPr>
          <p:spPr>
            <a:xfrm>
              <a:off x="6467848" y="1613900"/>
              <a:ext cx="3143231" cy="2554545"/>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B5459"/>
                  </a:solidFill>
                  <a:effectLst/>
                  <a:uLnTx/>
                  <a:uFillTx/>
                  <a:latin typeface="Myriad Pro" panose="020B0503030403020204" pitchFamily="34" charset="0"/>
                  <a:cs typeface="Arial" panose="020B0604020202020204" pitchFamily="34" charset="0"/>
                </a:rPr>
                <a:t>political affiliation</a:t>
              </a:r>
              <a:endParaRPr kumimoji="0" lang="en-US" sz="2000" b="0" i="0" u="none" strike="noStrike" kern="1200" cap="none" spc="0" normalizeH="0" baseline="0" noProof="0" dirty="0">
                <a:ln>
                  <a:noFill/>
                </a:ln>
                <a:solidFill>
                  <a:srgbClr val="4B5459"/>
                </a:solidFill>
                <a:effectLst/>
                <a:uLnTx/>
                <a:uFillTx/>
                <a:latin typeface="Myriad Pro" panose="020B0503030403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B5459"/>
                  </a:solidFill>
                  <a:effectLst/>
                  <a:uLnTx/>
                  <a:uFillTx/>
                  <a:latin typeface="Myriad Pro" panose="020B0503030403020204" pitchFamily="34" charset="0"/>
                  <a:cs typeface="Arial" panose="020B0604020202020204" pitchFamily="34" charset="0"/>
                </a:rPr>
                <a:t>professional reading preference</a:t>
              </a:r>
              <a:endParaRPr kumimoji="0" lang="en-US" sz="2000" b="0" i="0" u="none" strike="noStrike" kern="1200" cap="none" spc="0" normalizeH="0" baseline="0" noProof="0" dirty="0">
                <a:ln>
                  <a:noFill/>
                </a:ln>
                <a:solidFill>
                  <a:srgbClr val="4B5459"/>
                </a:solidFill>
                <a:effectLst/>
                <a:uLnTx/>
                <a:uFillTx/>
                <a:latin typeface="Myriad Pro" panose="020B0503030403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B5459"/>
                  </a:solidFill>
                  <a:effectLst/>
                  <a:uLnTx/>
                  <a:uFillTx/>
                  <a:latin typeface="Myriad Pro" panose="020B0503030403020204" pitchFamily="34" charset="0"/>
                  <a:cs typeface="Arial" panose="020B0604020202020204" pitchFamily="34" charset="0"/>
                </a:rPr>
                <a:t>religion</a:t>
              </a:r>
              <a:r>
                <a:rPr kumimoji="0" lang="en-US" sz="2000" b="0" i="0" u="none" strike="noStrike" kern="1200" cap="none" spc="0" normalizeH="0" baseline="0" noProof="0" dirty="0">
                  <a:ln>
                    <a:noFill/>
                  </a:ln>
                  <a:solidFill>
                    <a:srgbClr val="4B5459"/>
                  </a:solidFill>
                  <a:effectLst/>
                  <a:uLnTx/>
                  <a:uFillTx/>
                  <a:latin typeface="Myriad Pro" panose="020B0503030403020204" pitchFamily="34" charset="0"/>
                  <a:cs typeface="Arial" panose="020B0604020202020204" pitchFamily="34" charset="0"/>
                </a:rPr>
                <a:t>	</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B5459"/>
                  </a:solidFill>
                  <a:effectLst/>
                  <a:uLnTx/>
                  <a:uFillTx/>
                  <a:latin typeface="Myriad Pro" panose="020B0503030403020204" pitchFamily="34" charset="0"/>
                  <a:cs typeface="Arial" panose="020B0604020202020204" pitchFamily="34" charset="0"/>
                </a:rPr>
                <a:t>schooling</a:t>
              </a:r>
              <a:endParaRPr kumimoji="0" lang="en-US" sz="2000" b="0" i="0" u="none" strike="noStrike" kern="1200" cap="none" spc="0" normalizeH="0" baseline="0" noProof="0" dirty="0">
                <a:ln>
                  <a:noFill/>
                </a:ln>
                <a:solidFill>
                  <a:srgbClr val="4B5459"/>
                </a:solidFill>
                <a:effectLst/>
                <a:uLnTx/>
                <a:uFillTx/>
                <a:latin typeface="Myriad Pro" panose="020B0503030403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B5459"/>
                  </a:solidFill>
                  <a:effectLst/>
                  <a:uLnTx/>
                  <a:uFillTx/>
                  <a:latin typeface="Myriad Pro" panose="020B0503030403020204" pitchFamily="34" charset="0"/>
                  <a:cs typeface="Arial" panose="020B0604020202020204" pitchFamily="34" charset="0"/>
                </a:rPr>
                <a:t>sports</a:t>
              </a:r>
              <a:endParaRPr kumimoji="0" lang="en-US" sz="2000" b="0" i="0" u="none" strike="noStrike" kern="1200" cap="none" spc="0" normalizeH="0" baseline="0" noProof="0" dirty="0">
                <a:ln>
                  <a:noFill/>
                </a:ln>
                <a:solidFill>
                  <a:srgbClr val="4B5459"/>
                </a:solidFill>
                <a:effectLst/>
                <a:uLnTx/>
                <a:uFillTx/>
                <a:latin typeface="Myriad Pro" panose="020B0503030403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B5459"/>
                  </a:solidFill>
                  <a:effectLst/>
                  <a:uLnTx/>
                  <a:uFillTx/>
                  <a:latin typeface="Myriad Pro" panose="020B0503030403020204" pitchFamily="34" charset="0"/>
                  <a:cs typeface="Arial" panose="020B0604020202020204" pitchFamily="34" charset="0"/>
                </a:rPr>
                <a:t>thinking style</a:t>
              </a:r>
              <a:endParaRPr kumimoji="0" lang="en-US" sz="2000" b="0" i="0" u="none" strike="noStrike" kern="1200" cap="none" spc="0" normalizeH="0" baseline="0" noProof="0" dirty="0">
                <a:ln>
                  <a:noFill/>
                </a:ln>
                <a:solidFill>
                  <a:srgbClr val="4B5459"/>
                </a:solidFill>
                <a:effectLst/>
                <a:uLnTx/>
                <a:uFillTx/>
                <a:latin typeface="Myriad Pro" panose="020B0503030403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B5459"/>
                  </a:solidFill>
                  <a:effectLst/>
                  <a:uLnTx/>
                  <a:uFillTx/>
                  <a:latin typeface="Myriad Pro" panose="020B0503030403020204" pitchFamily="34" charset="0"/>
                  <a:cs typeface="Arial" panose="020B0604020202020204" pitchFamily="34" charset="0"/>
                </a:rPr>
                <a:t>TV preferences</a:t>
              </a:r>
              <a:endParaRPr kumimoji="0" lang="en-US" sz="2000" b="0" i="0" u="none" strike="noStrike" kern="1200" cap="none" spc="0" normalizeH="0" baseline="0" noProof="0" dirty="0">
                <a:ln>
                  <a:noFill/>
                </a:ln>
                <a:solidFill>
                  <a:srgbClr val="4B5459"/>
                </a:solidFill>
                <a:effectLst/>
                <a:uLnTx/>
                <a:uFillTx/>
                <a:latin typeface="Myriad Pro" panose="020B0503030403020204" pitchFamily="34" charset="0"/>
                <a:cs typeface="Arial" panose="020B0604020202020204" pitchFamily="34" charset="0"/>
              </a:endParaRPr>
            </a:p>
          </p:txBody>
        </p:sp>
      </p:grpSp>
      <p:sp>
        <p:nvSpPr>
          <p:cNvPr id="13" name="TextBox 12"/>
          <p:cNvSpPr txBox="1"/>
          <p:nvPr/>
        </p:nvSpPr>
        <p:spPr>
          <a:xfrm>
            <a:off x="3023070" y="6173593"/>
            <a:ext cx="792257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4B5459"/>
                </a:solidFill>
                <a:effectLst/>
                <a:uLnTx/>
                <a:uFillTx/>
                <a:latin typeface="Myriad Pro" panose="020B0503030403020204" pitchFamily="34" charset="0"/>
              </a:rPr>
              <a:t>Thiagarajan, S., &amp; van den Bergh, S.  (2017).  </a:t>
            </a:r>
            <a:r>
              <a:rPr kumimoji="0" lang="en-US" sz="1400" b="0" i="1" u="none" strike="noStrike" kern="1200" cap="none" spc="0" normalizeH="0" baseline="0" noProof="0" dirty="0" smtClean="0">
                <a:ln>
                  <a:noFill/>
                </a:ln>
                <a:solidFill>
                  <a:srgbClr val="4B5459"/>
                </a:solidFill>
                <a:effectLst/>
                <a:uLnTx/>
                <a:uFillTx/>
                <a:latin typeface="Myriad Pro" panose="020B0503030403020204" pitchFamily="34" charset="0"/>
              </a:rPr>
              <a:t>Jolts! Brief activities to explore diversity and inclusion.  	</a:t>
            </a:r>
            <a:r>
              <a:rPr kumimoji="0" lang="en-US" sz="1400" b="0" i="0" u="none" strike="noStrike" kern="1200" cap="none" spc="0" normalizeH="0" baseline="0" noProof="0" dirty="0" smtClean="0">
                <a:ln>
                  <a:noFill/>
                </a:ln>
                <a:solidFill>
                  <a:srgbClr val="4B5459"/>
                </a:solidFill>
                <a:effectLst/>
                <a:uLnTx/>
                <a:uFillTx/>
                <a:latin typeface="Myriad Pro" panose="020B0503030403020204" pitchFamily="34" charset="0"/>
              </a:rPr>
              <a:t>Bloomington, IN:  Workshops by </a:t>
            </a:r>
            <a:r>
              <a:rPr kumimoji="0" lang="en-US" sz="1400" b="0" i="0" u="none" strike="noStrike" kern="1200" cap="none" spc="0" normalizeH="0" baseline="0" noProof="0" dirty="0" err="1" smtClean="0">
                <a:ln>
                  <a:noFill/>
                </a:ln>
                <a:solidFill>
                  <a:srgbClr val="4B5459"/>
                </a:solidFill>
                <a:effectLst/>
                <a:uLnTx/>
                <a:uFillTx/>
                <a:latin typeface="Myriad Pro" panose="020B0503030403020204" pitchFamily="34" charset="0"/>
              </a:rPr>
              <a:t>Thiagi</a:t>
            </a:r>
            <a:r>
              <a:rPr kumimoji="0" lang="en-US" sz="1400" b="0" i="0" u="none" strike="noStrike" kern="1200" cap="none" spc="0" normalizeH="0" baseline="0" noProof="0" dirty="0" smtClean="0">
                <a:ln>
                  <a:noFill/>
                </a:ln>
                <a:solidFill>
                  <a:srgbClr val="4B5459"/>
                </a:solidFill>
                <a:effectLst/>
                <a:uLnTx/>
                <a:uFillTx/>
                <a:latin typeface="Myriad Pro" panose="020B0503030403020204" pitchFamily="34" charset="0"/>
              </a:rPr>
              <a:t>.</a:t>
            </a:r>
            <a:r>
              <a:rPr kumimoji="0" lang="en-US" sz="1400" b="0" i="1" u="none" strike="noStrike" kern="1200" cap="none" spc="0" normalizeH="0" baseline="0" noProof="0" dirty="0" smtClean="0">
                <a:ln>
                  <a:noFill/>
                </a:ln>
                <a:solidFill>
                  <a:srgbClr val="4B5459"/>
                </a:solidFill>
                <a:effectLst/>
                <a:uLnTx/>
                <a:uFillTx/>
                <a:latin typeface="Myriad Pro" panose="020B0503030403020204" pitchFamily="34" charset="0"/>
              </a:rPr>
              <a:t>  </a:t>
            </a:r>
            <a:endParaRPr kumimoji="0" lang="en-US" sz="1400" b="0" i="1" u="none" strike="noStrike" kern="1200" cap="none" spc="0" normalizeH="0" baseline="0" noProof="0" dirty="0">
              <a:ln>
                <a:noFill/>
              </a:ln>
              <a:solidFill>
                <a:srgbClr val="4B5459"/>
              </a:solidFill>
              <a:effectLst/>
              <a:uLnTx/>
              <a:uFillTx/>
              <a:latin typeface="Myriad Pro" panose="020B0503030403020204" pitchFamily="34" charset="0"/>
            </a:endParaRPr>
          </a:p>
        </p:txBody>
      </p:sp>
    </p:spTree>
    <p:extLst>
      <p:ext uri="{BB962C8B-B14F-4D97-AF65-F5344CB8AC3E}">
        <p14:creationId xmlns:p14="http://schemas.microsoft.com/office/powerpoint/2010/main" val="33724526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p:cNvSpPr>
            <a:spLocks noGrp="1"/>
          </p:cNvSpPr>
          <p:nvPr>
            <p:ph type="title"/>
          </p:nvPr>
        </p:nvSpPr>
        <p:spPr>
          <a:xfrm>
            <a:off x="2719505" y="283366"/>
            <a:ext cx="10515600" cy="1325563"/>
          </a:xfrm>
        </p:spPr>
        <p:txBody>
          <a:bodyPr/>
          <a:lstStyle/>
          <a:p>
            <a:r>
              <a:rPr lang="en-US" b="1" dirty="0" smtClean="0">
                <a:solidFill>
                  <a:srgbClr val="4B5459"/>
                </a:solidFill>
                <a:latin typeface="Myriad Pro" panose="020B0503030403020204" pitchFamily="34" charset="0"/>
                <a:cs typeface="Arial" panose="020B0604020202020204" pitchFamily="34" charset="0"/>
              </a:rPr>
              <a:t>Debrief in a group.</a:t>
            </a:r>
            <a:endParaRPr lang="en-US" b="1" dirty="0">
              <a:solidFill>
                <a:srgbClr val="4B5459"/>
              </a:solidFill>
              <a:latin typeface="Myriad Pro" panose="020B0503030403020204" pitchFamily="34" charset="0"/>
              <a:cs typeface="Arial" panose="020B0604020202020204" pitchFamily="34" charset="0"/>
            </a:endParaRPr>
          </a:p>
        </p:txBody>
      </p:sp>
      <p:sp>
        <p:nvSpPr>
          <p:cNvPr id="15" name="Text Placeholder 2"/>
          <p:cNvSpPr>
            <a:spLocks noGrp="1"/>
          </p:cNvSpPr>
          <p:nvPr>
            <p:ph type="body" idx="1"/>
          </p:nvPr>
        </p:nvSpPr>
        <p:spPr>
          <a:xfrm>
            <a:off x="2719505" y="1608929"/>
            <a:ext cx="9330242" cy="4351338"/>
          </a:xfrm>
        </p:spPr>
        <p:txBody>
          <a:bodyPr>
            <a:noAutofit/>
          </a:bodyPr>
          <a:lstStyle/>
          <a:p>
            <a:r>
              <a:rPr lang="en-US" sz="2400" dirty="0" smtClean="0">
                <a:solidFill>
                  <a:srgbClr val="4B5459"/>
                </a:solidFill>
                <a:latin typeface="Myriad Pro" panose="020B0503030403020204" pitchFamily="34" charset="0"/>
                <a:cs typeface="Arial" panose="020B0604020202020204" pitchFamily="34" charset="0"/>
              </a:rPr>
              <a:t>Did you anticipate that you would find that many similarities/ differences between the two of you?</a:t>
            </a:r>
          </a:p>
          <a:p>
            <a:r>
              <a:rPr lang="en-US" sz="2400" dirty="0" smtClean="0">
                <a:solidFill>
                  <a:srgbClr val="4B5459"/>
                </a:solidFill>
                <a:latin typeface="Myriad Pro" panose="020B0503030403020204" pitchFamily="34" charset="0"/>
                <a:cs typeface="Arial" panose="020B0604020202020204" pitchFamily="34" charset="0"/>
              </a:rPr>
              <a:t>How do you feel about the similarities/differences you discovered?</a:t>
            </a:r>
          </a:p>
          <a:p>
            <a:r>
              <a:rPr lang="en-US" sz="2400" dirty="0" smtClean="0">
                <a:solidFill>
                  <a:srgbClr val="4B5459"/>
                </a:solidFill>
                <a:latin typeface="Myriad Pro" panose="020B0503030403020204" pitchFamily="34" charset="0"/>
                <a:cs typeface="Arial" panose="020B0604020202020204" pitchFamily="34" charset="0"/>
              </a:rPr>
              <a:t>How do you feel about the other person?</a:t>
            </a:r>
          </a:p>
          <a:p>
            <a:r>
              <a:rPr lang="en-US" sz="2400" dirty="0" smtClean="0">
                <a:solidFill>
                  <a:srgbClr val="4B5459"/>
                </a:solidFill>
                <a:latin typeface="Myriad Pro" panose="020B0503030403020204" pitchFamily="34" charset="0"/>
                <a:cs typeface="Arial" panose="020B0604020202020204" pitchFamily="34" charset="0"/>
              </a:rPr>
              <a:t>Ori </a:t>
            </a:r>
            <a:r>
              <a:rPr lang="en-US" sz="2400" dirty="0" err="1" smtClean="0">
                <a:solidFill>
                  <a:srgbClr val="4B5459"/>
                </a:solidFill>
                <a:latin typeface="Myriad Pro" panose="020B0503030403020204" pitchFamily="34" charset="0"/>
                <a:cs typeface="Arial" panose="020B0604020202020204" pitchFamily="34" charset="0"/>
              </a:rPr>
              <a:t>Brafman</a:t>
            </a:r>
            <a:r>
              <a:rPr lang="en-US" sz="2400" dirty="0" smtClean="0">
                <a:solidFill>
                  <a:srgbClr val="4B5459"/>
                </a:solidFill>
                <a:latin typeface="Myriad Pro" panose="020B0503030403020204" pitchFamily="34" charset="0"/>
                <a:cs typeface="Arial" panose="020B0604020202020204" pitchFamily="34" charset="0"/>
              </a:rPr>
              <a:t> and Ron </a:t>
            </a:r>
            <a:r>
              <a:rPr lang="en-US" sz="2400" dirty="0" err="1" smtClean="0">
                <a:solidFill>
                  <a:srgbClr val="4B5459"/>
                </a:solidFill>
                <a:latin typeface="Myriad Pro" panose="020B0503030403020204" pitchFamily="34" charset="0"/>
                <a:cs typeface="Arial" panose="020B0604020202020204" pitchFamily="34" charset="0"/>
              </a:rPr>
              <a:t>Brafman</a:t>
            </a:r>
            <a:r>
              <a:rPr lang="en-US" sz="2400" dirty="0" smtClean="0">
                <a:solidFill>
                  <a:srgbClr val="4B5459"/>
                </a:solidFill>
                <a:latin typeface="Myriad Pro" panose="020B0503030403020204" pitchFamily="34" charset="0"/>
                <a:cs typeface="Arial" panose="020B0604020202020204" pitchFamily="34" charset="0"/>
              </a:rPr>
              <a:t> claim that similarities between people help them click with each other and help them become members of the in-group.  Do you agree with this statement?</a:t>
            </a:r>
          </a:p>
          <a:p>
            <a:r>
              <a:rPr lang="en-US" sz="2400" dirty="0" smtClean="0">
                <a:solidFill>
                  <a:srgbClr val="4B5459"/>
                </a:solidFill>
                <a:latin typeface="Myriad Pro" panose="020B0503030403020204" pitchFamily="34" charset="0"/>
                <a:cs typeface="Arial" panose="020B0604020202020204" pitchFamily="34" charset="0"/>
              </a:rPr>
              <a:t>How would you encourage members of a team to discover their similarities?</a:t>
            </a:r>
          </a:p>
          <a:p>
            <a:endParaRPr lang="en-US" sz="2000" dirty="0">
              <a:solidFill>
                <a:srgbClr val="4B5459"/>
              </a:solidFill>
              <a:latin typeface="Myriad Pro" panose="020B0503030403020204" pitchFamily="34" charset="0"/>
            </a:endParaRPr>
          </a:p>
        </p:txBody>
      </p:sp>
      <p:sp>
        <p:nvSpPr>
          <p:cNvPr id="16" name="TextBox 15"/>
          <p:cNvSpPr txBox="1"/>
          <p:nvPr/>
        </p:nvSpPr>
        <p:spPr>
          <a:xfrm>
            <a:off x="2999527" y="5960267"/>
            <a:ext cx="877019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4B5459"/>
                </a:solidFill>
                <a:effectLst/>
                <a:uLnTx/>
                <a:uFillTx/>
                <a:latin typeface="Myriad Pro" panose="020B0503030403020204" pitchFamily="34" charset="0"/>
              </a:rPr>
              <a:t>Thiagarajan, S., &amp; van den Bergh, S.  (2017).  </a:t>
            </a:r>
            <a:r>
              <a:rPr kumimoji="0" lang="en-US" sz="1400" b="0" i="1" u="none" strike="noStrike" kern="1200" cap="none" spc="0" normalizeH="0" baseline="0" noProof="0" dirty="0" smtClean="0">
                <a:ln>
                  <a:noFill/>
                </a:ln>
                <a:solidFill>
                  <a:srgbClr val="4B5459"/>
                </a:solidFill>
                <a:effectLst/>
                <a:uLnTx/>
                <a:uFillTx/>
                <a:latin typeface="Myriad Pro" panose="020B0503030403020204" pitchFamily="34" charset="0"/>
              </a:rPr>
              <a:t>Jolts! Brief activities to explore diversity and inclusion.  </a:t>
            </a:r>
            <a:r>
              <a:rPr kumimoji="0" lang="en-US" sz="1400" b="0" i="0" u="none" strike="noStrike" kern="1200" cap="none" spc="0" normalizeH="0" baseline="0" noProof="0" dirty="0" smtClean="0">
                <a:ln>
                  <a:noFill/>
                </a:ln>
                <a:solidFill>
                  <a:srgbClr val="4B5459"/>
                </a:solidFill>
                <a:effectLst/>
                <a:uLnTx/>
                <a:uFillTx/>
                <a:latin typeface="Myriad Pro" panose="020B0503030403020204" pitchFamily="34" charset="0"/>
              </a:rPr>
              <a:t>Bloomington, IN:  	Workshops by </a:t>
            </a:r>
            <a:r>
              <a:rPr kumimoji="0" lang="en-US" sz="1400" b="0" i="0" u="none" strike="noStrike" kern="1200" cap="none" spc="0" normalizeH="0" baseline="0" noProof="0" dirty="0" err="1" smtClean="0">
                <a:ln>
                  <a:noFill/>
                </a:ln>
                <a:solidFill>
                  <a:srgbClr val="4B5459"/>
                </a:solidFill>
                <a:effectLst/>
                <a:uLnTx/>
                <a:uFillTx/>
                <a:latin typeface="Myriad Pro" panose="020B0503030403020204" pitchFamily="34" charset="0"/>
              </a:rPr>
              <a:t>Thiagi</a:t>
            </a:r>
            <a:r>
              <a:rPr kumimoji="0" lang="en-US" sz="1400" b="0" i="0" u="none" strike="noStrike" kern="1200" cap="none" spc="0" normalizeH="0" baseline="0" noProof="0" dirty="0" smtClean="0">
                <a:ln>
                  <a:noFill/>
                </a:ln>
                <a:solidFill>
                  <a:srgbClr val="4B5459"/>
                </a:solidFill>
                <a:effectLst/>
                <a:uLnTx/>
                <a:uFillTx/>
                <a:latin typeface="Myriad Pro" panose="020B0503030403020204" pitchFamily="34" charset="0"/>
              </a:rPr>
              <a:t>.</a:t>
            </a:r>
            <a:r>
              <a:rPr kumimoji="0" lang="en-US" sz="1400" b="0" i="1" u="none" strike="noStrike" kern="1200" cap="none" spc="0" normalizeH="0" baseline="0" noProof="0" dirty="0" smtClean="0">
                <a:ln>
                  <a:noFill/>
                </a:ln>
                <a:solidFill>
                  <a:srgbClr val="4B5459"/>
                </a:solidFill>
                <a:effectLst/>
                <a:uLnTx/>
                <a:uFillTx/>
                <a:latin typeface="Myriad Pro" panose="020B0503030403020204" pitchFamily="34" charset="0"/>
              </a:rPr>
              <a:t>  </a:t>
            </a:r>
            <a:endParaRPr kumimoji="0" lang="en-US" sz="1400" b="0" i="1" u="none" strike="noStrike" kern="1200" cap="none" spc="0" normalizeH="0" baseline="0" noProof="0" dirty="0">
              <a:ln>
                <a:noFill/>
              </a:ln>
              <a:solidFill>
                <a:srgbClr val="4B5459"/>
              </a:solidFill>
              <a:effectLst/>
              <a:uLnTx/>
              <a:uFillTx/>
              <a:latin typeface="Myriad Pro" panose="020B0503030403020204" pitchFamily="34" charset="0"/>
            </a:endParaRPr>
          </a:p>
        </p:txBody>
      </p:sp>
    </p:spTree>
    <p:extLst>
      <p:ext uri="{BB962C8B-B14F-4D97-AF65-F5344CB8AC3E}">
        <p14:creationId xmlns:p14="http://schemas.microsoft.com/office/powerpoint/2010/main" val="5484893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8107681" y="817418"/>
            <a:ext cx="3796452" cy="369332"/>
          </a:xfrm>
          <a:prstGeom prst="rect">
            <a:avLst/>
          </a:prstGeom>
          <a:noFill/>
        </p:spPr>
        <p:txBody>
          <a:bodyPr wrap="square" rtlCol="0">
            <a:spAutoFit/>
          </a:bodyPr>
          <a:lstStyle/>
          <a:p>
            <a:r>
              <a:rPr lang="en-US" i="1" dirty="0" smtClean="0">
                <a:solidFill>
                  <a:schemeClr val="bg1"/>
                </a:solidFill>
                <a:latin typeface="Myriad Pro" panose="020B0503030403020204" pitchFamily="34" charset="0"/>
              </a:rPr>
              <a:t>New From CILMAR in 2018…</a:t>
            </a:r>
          </a:p>
        </p:txBody>
      </p:sp>
      <p:sp>
        <p:nvSpPr>
          <p:cNvPr id="7" name="TextBox 6"/>
          <p:cNvSpPr txBox="1"/>
          <p:nvPr/>
        </p:nvSpPr>
        <p:spPr>
          <a:xfrm>
            <a:off x="456426" y="5103241"/>
            <a:ext cx="5145578" cy="400110"/>
          </a:xfrm>
          <a:prstGeom prst="rect">
            <a:avLst/>
          </a:prstGeom>
          <a:noFill/>
        </p:spPr>
        <p:txBody>
          <a:bodyPr wrap="square" rtlCol="0">
            <a:spAutoFit/>
          </a:bodyPr>
          <a:lstStyle/>
          <a:p>
            <a:r>
              <a:rPr lang="en-US" sz="2000" dirty="0" smtClean="0">
                <a:solidFill>
                  <a:schemeClr val="bg1"/>
                </a:solidFill>
                <a:latin typeface="Myriad Pro" panose="020B0503030403020204" pitchFamily="34" charset="0"/>
              </a:rPr>
              <a:t>For questions, contact: cilmar@purdue.edu</a:t>
            </a:r>
          </a:p>
        </p:txBody>
      </p:sp>
    </p:spTree>
    <p:extLst>
      <p:ext uri="{BB962C8B-B14F-4D97-AF65-F5344CB8AC3E}">
        <p14:creationId xmlns:p14="http://schemas.microsoft.com/office/powerpoint/2010/main" val="22490745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8" y="0"/>
            <a:ext cx="12186583" cy="6858000"/>
          </a:xfrm>
          <a:prstGeom prst="rect">
            <a:avLst/>
          </a:prstGeom>
        </p:spPr>
      </p:pic>
      <p:sp>
        <p:nvSpPr>
          <p:cNvPr id="5" name="TextBox 4"/>
          <p:cNvSpPr txBox="1"/>
          <p:nvPr/>
        </p:nvSpPr>
        <p:spPr>
          <a:xfrm>
            <a:off x="764771" y="798020"/>
            <a:ext cx="7730836" cy="984885"/>
          </a:xfrm>
          <a:prstGeom prst="rect">
            <a:avLst/>
          </a:prstGeom>
          <a:noFill/>
        </p:spPr>
        <p:txBody>
          <a:bodyPr wrap="square" rtlCol="0">
            <a:spAutoFit/>
          </a:bodyPr>
          <a:lstStyle/>
          <a:p>
            <a:r>
              <a:rPr lang="en-US" sz="5800" b="1" dirty="0" smtClean="0">
                <a:solidFill>
                  <a:srgbClr val="4A5358"/>
                </a:solidFill>
                <a:latin typeface="Myriad Pro" panose="020B0503030403020204" pitchFamily="34" charset="0"/>
              </a:rPr>
              <a:t>What is			</a:t>
            </a:r>
            <a:r>
              <a:rPr lang="en-US" sz="5800" b="1" dirty="0">
                <a:solidFill>
                  <a:srgbClr val="4A5358"/>
                </a:solidFill>
                <a:latin typeface="Myriad Pro" panose="020B0503030403020204" pitchFamily="34" charset="0"/>
              </a:rPr>
              <a:t> </a:t>
            </a:r>
            <a:r>
              <a:rPr lang="en-US" sz="5800" b="1" dirty="0" smtClean="0">
                <a:solidFill>
                  <a:srgbClr val="4A5358"/>
                </a:solidFill>
                <a:latin typeface="Myriad Pro" panose="020B0503030403020204" pitchFamily="34" charset="0"/>
              </a:rPr>
              <a:t>   ?</a:t>
            </a:r>
            <a:endParaRPr lang="en-US" sz="5800" b="1" dirty="0">
              <a:solidFill>
                <a:srgbClr val="4A5358"/>
              </a:solidFill>
              <a:latin typeface="Myriad Pro" panose="020B0503030403020204" pitchFamily="34"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5113" t="38545" r="23091" b="44485"/>
          <a:stretch/>
        </p:blipFill>
        <p:spPr>
          <a:xfrm>
            <a:off x="3399910" y="976153"/>
            <a:ext cx="2568632" cy="586637"/>
          </a:xfrm>
          <a:prstGeom prst="rect">
            <a:avLst/>
          </a:prstGeom>
        </p:spPr>
      </p:pic>
      <p:sp>
        <p:nvSpPr>
          <p:cNvPr id="7" name="TextBox 6"/>
          <p:cNvSpPr txBox="1"/>
          <p:nvPr/>
        </p:nvSpPr>
        <p:spPr>
          <a:xfrm>
            <a:off x="1151314" y="2165291"/>
            <a:ext cx="6396642" cy="3046988"/>
          </a:xfrm>
          <a:prstGeom prst="rect">
            <a:avLst/>
          </a:prstGeom>
          <a:noFill/>
        </p:spPr>
        <p:txBody>
          <a:bodyPr wrap="square" rtlCol="0">
            <a:spAutoFit/>
          </a:bodyPr>
          <a:lstStyle/>
          <a:p>
            <a:pPr marL="457200" indent="-457200">
              <a:spcAft>
                <a:spcPts val="1800"/>
              </a:spcAft>
              <a:buClr>
                <a:srgbClr val="799ED3"/>
              </a:buClr>
              <a:buFont typeface="Arial" panose="020B0604020202020204" pitchFamily="34" charset="0"/>
              <a:buChar char="•"/>
            </a:pPr>
            <a:r>
              <a:rPr lang="en-US" sz="2700" dirty="0" smtClean="0">
                <a:solidFill>
                  <a:srgbClr val="4A5358"/>
                </a:solidFill>
                <a:latin typeface="Myriad Pro" panose="020B0503030403020204" pitchFamily="34" charset="0"/>
              </a:rPr>
              <a:t>An online space in which to collaborate on ICL projects</a:t>
            </a:r>
          </a:p>
          <a:p>
            <a:pPr marL="457200" indent="-457200">
              <a:spcAft>
                <a:spcPts val="1800"/>
              </a:spcAft>
              <a:buClr>
                <a:srgbClr val="799ED3"/>
              </a:buClr>
              <a:buFont typeface="Arial" panose="020B0604020202020204" pitchFamily="34" charset="0"/>
              <a:buChar char="•"/>
            </a:pPr>
            <a:r>
              <a:rPr lang="en-US" sz="2700" dirty="0" smtClean="0">
                <a:solidFill>
                  <a:srgbClr val="4A5358"/>
                </a:solidFill>
                <a:latin typeface="Myriad Pro" panose="020B0503030403020204" pitchFamily="34" charset="0"/>
              </a:rPr>
              <a:t>A repository of intercultural research</a:t>
            </a:r>
          </a:p>
          <a:p>
            <a:pPr marL="457200" indent="-457200">
              <a:spcAft>
                <a:spcPts val="1800"/>
              </a:spcAft>
              <a:buClr>
                <a:srgbClr val="799ED3"/>
              </a:buClr>
              <a:buFont typeface="Arial" panose="020B0604020202020204" pitchFamily="34" charset="0"/>
              <a:buChar char="•"/>
            </a:pPr>
            <a:r>
              <a:rPr lang="en-US" sz="2700" dirty="0">
                <a:solidFill>
                  <a:srgbClr val="4A5358"/>
                </a:solidFill>
                <a:latin typeface="Myriad Pro" panose="020B0503030403020204" pitchFamily="34" charset="0"/>
              </a:rPr>
              <a:t>An interactive toolbox of experiential &amp; reflection exercises, media, assessments, and </a:t>
            </a:r>
            <a:r>
              <a:rPr lang="en-US" sz="2700" dirty="0" smtClean="0">
                <a:solidFill>
                  <a:srgbClr val="4A5358"/>
                </a:solidFill>
                <a:latin typeface="Myriad Pro" panose="020B0503030403020204" pitchFamily="34" charset="0"/>
              </a:rPr>
              <a:t>curricula</a:t>
            </a:r>
            <a:endParaRPr lang="en-US" sz="2700" dirty="0">
              <a:solidFill>
                <a:srgbClr val="4A5358"/>
              </a:solidFill>
              <a:latin typeface="Myriad Pro" panose="020B0503030403020204" pitchFamily="34" charset="0"/>
            </a:endParaRPr>
          </a:p>
        </p:txBody>
      </p:sp>
    </p:spTree>
    <p:extLst>
      <p:ext uri="{BB962C8B-B14F-4D97-AF65-F5344CB8AC3E}">
        <p14:creationId xmlns:p14="http://schemas.microsoft.com/office/powerpoint/2010/main" val="3831149668"/>
      </p:ext>
    </p:extLst>
  </p:cSld>
  <p:clrMapOvr>
    <a:masterClrMapping/>
  </p:clrMapOvr>
  <mc:AlternateContent xmlns:mc="http://schemas.openxmlformats.org/markup-compatibility/2006" xmlns:p14="http://schemas.microsoft.com/office/powerpoint/2010/main">
    <mc:Choice Requires="p14">
      <p:transition spd="slow" p14:dur="1500" advClick="0" advTm="15000">
        <p:random/>
      </p:transition>
    </mc:Choice>
    <mc:Fallback xmlns="">
      <p:transition spd="slow" advClick="0" advTm="1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8" y="0"/>
            <a:ext cx="12186583" cy="6858000"/>
          </a:xfrm>
          <a:prstGeom prst="rect">
            <a:avLst/>
          </a:prstGeom>
        </p:spPr>
      </p:pic>
      <p:sp>
        <p:nvSpPr>
          <p:cNvPr id="5" name="TextBox 4"/>
          <p:cNvSpPr txBox="1"/>
          <p:nvPr/>
        </p:nvSpPr>
        <p:spPr>
          <a:xfrm>
            <a:off x="594650" y="505718"/>
            <a:ext cx="10816649" cy="646331"/>
          </a:xfrm>
          <a:prstGeom prst="rect">
            <a:avLst/>
          </a:prstGeom>
          <a:noFill/>
        </p:spPr>
        <p:txBody>
          <a:bodyPr wrap="square" rtlCol="0">
            <a:spAutoFit/>
          </a:bodyPr>
          <a:lstStyle/>
          <a:p>
            <a:r>
              <a:rPr lang="en-US" sz="3600" b="1" dirty="0" smtClean="0">
                <a:solidFill>
                  <a:srgbClr val="4A5358"/>
                </a:solidFill>
                <a:latin typeface="Myriad Pro" panose="020B0503030403020204" pitchFamily="34" charset="0"/>
              </a:rPr>
              <a:t>Are you looking for a teaching tool that</a:t>
            </a:r>
            <a:endParaRPr lang="en-US" sz="3600" b="1" dirty="0">
              <a:solidFill>
                <a:srgbClr val="4A5358"/>
              </a:solidFill>
              <a:latin typeface="Myriad Pro" panose="020B0503030403020204" pitchFamily="34" charset="0"/>
            </a:endParaRPr>
          </a:p>
        </p:txBody>
      </p:sp>
      <p:sp>
        <p:nvSpPr>
          <p:cNvPr id="7" name="TextBox 6"/>
          <p:cNvSpPr txBox="1"/>
          <p:nvPr/>
        </p:nvSpPr>
        <p:spPr>
          <a:xfrm>
            <a:off x="1637413" y="1360053"/>
            <a:ext cx="7977738" cy="3139321"/>
          </a:xfrm>
          <a:prstGeom prst="rect">
            <a:avLst/>
          </a:prstGeom>
          <a:noFill/>
        </p:spPr>
        <p:txBody>
          <a:bodyPr wrap="square" rtlCol="0">
            <a:spAutoFit/>
          </a:bodyPr>
          <a:lstStyle/>
          <a:p>
            <a:pPr marL="457200" indent="-457200">
              <a:spcAft>
                <a:spcPts val="1800"/>
              </a:spcAft>
              <a:buClr>
                <a:srgbClr val="799ED3"/>
              </a:buClr>
              <a:buFont typeface="Arial" panose="020B0604020202020204" pitchFamily="34" charset="0"/>
              <a:buChar char="•"/>
            </a:pPr>
            <a:r>
              <a:rPr lang="en-US" sz="2400" dirty="0" smtClean="0">
                <a:solidFill>
                  <a:srgbClr val="4A5358"/>
                </a:solidFill>
                <a:latin typeface="Myriad Pro" panose="020B0503030403020204" pitchFamily="34" charset="0"/>
              </a:rPr>
              <a:t>Can be assessed with the AAC&amp;U VALUE Rubric for Intercultural Knowledge and Competence?</a:t>
            </a:r>
          </a:p>
          <a:p>
            <a:pPr marL="457200" indent="-457200">
              <a:spcAft>
                <a:spcPts val="1800"/>
              </a:spcAft>
              <a:buClr>
                <a:srgbClr val="799ED3"/>
              </a:buClr>
              <a:buFont typeface="Arial" panose="020B0604020202020204" pitchFamily="34" charset="0"/>
              <a:buChar char="•"/>
            </a:pPr>
            <a:r>
              <a:rPr lang="en-US" sz="2400" dirty="0" smtClean="0">
                <a:solidFill>
                  <a:srgbClr val="4A5358"/>
                </a:solidFill>
                <a:latin typeface="Myriad Pro" panose="020B0503030403020204" pitchFamily="34" charset="0"/>
              </a:rPr>
              <a:t>Is matched with students’ intercultural development as assessed by the Intercultural Development Inventory (IDI)?</a:t>
            </a:r>
          </a:p>
          <a:p>
            <a:pPr marL="457200" indent="-457200">
              <a:spcAft>
                <a:spcPts val="1800"/>
              </a:spcAft>
              <a:buClr>
                <a:srgbClr val="799ED3"/>
              </a:buClr>
              <a:buFont typeface="Arial" panose="020B0604020202020204" pitchFamily="34" charset="0"/>
              <a:buChar char="•"/>
            </a:pPr>
            <a:r>
              <a:rPr lang="en-US" sz="2400" dirty="0" smtClean="0">
                <a:solidFill>
                  <a:srgbClr val="4A5358"/>
                </a:solidFill>
                <a:latin typeface="Myriad Pro" panose="020B0503030403020204" pitchFamily="34" charset="0"/>
              </a:rPr>
              <a:t>Strengthens skills in leadership, mentorship, diversity, and/or teamwork?</a:t>
            </a:r>
            <a:endParaRPr lang="en-US" sz="2400" dirty="0">
              <a:solidFill>
                <a:srgbClr val="4A5358"/>
              </a:solidFill>
              <a:latin typeface="Myriad Pro" panose="020B0503030403020204" pitchFamily="34" charset="0"/>
            </a:endParaRPr>
          </a:p>
        </p:txBody>
      </p:sp>
      <p:sp>
        <p:nvSpPr>
          <p:cNvPr id="2" name="Rectangle 1"/>
          <p:cNvSpPr/>
          <p:nvPr/>
        </p:nvSpPr>
        <p:spPr>
          <a:xfrm>
            <a:off x="594650" y="4597748"/>
            <a:ext cx="5295787" cy="1446550"/>
          </a:xfrm>
          <a:prstGeom prst="rect">
            <a:avLst/>
          </a:prstGeom>
        </p:spPr>
        <p:txBody>
          <a:bodyPr wrap="square">
            <a:spAutoFit/>
          </a:bodyPr>
          <a:lstStyle/>
          <a:p>
            <a:r>
              <a:rPr lang="en-US" sz="4400" b="1" dirty="0" smtClean="0">
                <a:solidFill>
                  <a:srgbClr val="4A5358"/>
                </a:solidFill>
                <a:latin typeface="Myriad Pro" panose="020B0503030403020204" pitchFamily="34" charset="0"/>
              </a:rPr>
              <a:t>Try out the </a:t>
            </a:r>
            <a:r>
              <a:rPr lang="en-US" sz="4400" b="1" dirty="0" err="1" smtClean="0">
                <a:solidFill>
                  <a:srgbClr val="4A5358"/>
                </a:solidFill>
                <a:latin typeface="Myriad Pro" panose="020B0503030403020204" pitchFamily="34" charset="0"/>
              </a:rPr>
              <a:t>HubICL’s</a:t>
            </a:r>
            <a:r>
              <a:rPr lang="en-US" sz="4400" b="1" dirty="0" smtClean="0">
                <a:solidFill>
                  <a:srgbClr val="4A5358"/>
                </a:solidFill>
                <a:latin typeface="Myriad Pro" panose="020B0503030403020204" pitchFamily="34" charset="0"/>
              </a:rPr>
              <a:t> searchable toolbox!</a:t>
            </a:r>
            <a:endParaRPr lang="en-US" sz="4400" b="1" dirty="0">
              <a:solidFill>
                <a:srgbClr val="4A5358"/>
              </a:solidFill>
              <a:latin typeface="Myriad Pro" panose="020B0503030403020204" pitchFamily="34" charset="0"/>
            </a:endParaRPr>
          </a:p>
        </p:txBody>
      </p:sp>
      <p:sp>
        <p:nvSpPr>
          <p:cNvPr id="3" name="TextBox 2"/>
          <p:cNvSpPr txBox="1"/>
          <p:nvPr/>
        </p:nvSpPr>
        <p:spPr>
          <a:xfrm>
            <a:off x="681023" y="6044298"/>
            <a:ext cx="3333662" cy="461665"/>
          </a:xfrm>
          <a:prstGeom prst="rect">
            <a:avLst/>
          </a:prstGeom>
          <a:solidFill>
            <a:srgbClr val="7198D1"/>
          </a:solidFill>
        </p:spPr>
        <p:txBody>
          <a:bodyPr wrap="square" rtlCol="0">
            <a:spAutoFit/>
          </a:bodyPr>
          <a:lstStyle/>
          <a:p>
            <a:pPr>
              <a:spcAft>
                <a:spcPts val="1800"/>
              </a:spcAft>
              <a:buClr>
                <a:srgbClr val="799ED3"/>
              </a:buClr>
            </a:pPr>
            <a:r>
              <a:rPr lang="en-US" sz="2400" dirty="0" smtClean="0">
                <a:solidFill>
                  <a:schemeClr val="bg1"/>
                </a:solidFill>
                <a:latin typeface="Myriad Pro" panose="020B0503030403020204" pitchFamily="34" charset="0"/>
              </a:rPr>
              <a:t>www.hubicl.org/toolbox</a:t>
            </a:r>
            <a:endParaRPr lang="en-US" sz="2400" dirty="0">
              <a:solidFill>
                <a:schemeClr val="bg1"/>
              </a:solidFill>
              <a:latin typeface="Myriad Pro" panose="020B0503030403020204" pitchFamily="34" charset="0"/>
            </a:endParaRPr>
          </a:p>
        </p:txBody>
      </p:sp>
    </p:spTree>
    <p:extLst>
      <p:ext uri="{BB962C8B-B14F-4D97-AF65-F5344CB8AC3E}">
        <p14:creationId xmlns:p14="http://schemas.microsoft.com/office/powerpoint/2010/main" val="1796266601"/>
      </p:ext>
    </p:extLst>
  </p:cSld>
  <p:clrMapOvr>
    <a:masterClrMapping/>
  </p:clrMapOvr>
  <mc:AlternateContent xmlns:mc="http://schemas.openxmlformats.org/markup-compatibility/2006" xmlns:p14="http://schemas.microsoft.com/office/powerpoint/2010/main">
    <mc:Choice Requires="p14">
      <p:transition spd="slow" p14:dur="1500" advClick="0" advTm="15000">
        <p:random/>
      </p:transition>
    </mc:Choice>
    <mc:Fallback xmlns="">
      <p:transition spd="slow" advClick="0" advTm="1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2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935705" y="479982"/>
            <a:ext cx="7868653" cy="1907317"/>
          </a:xfrm>
          <a:prstGeom prst="rect">
            <a:avLst/>
          </a:prstGeom>
        </p:spPr>
        <p:txBody>
          <a:bodyPr wrap="square">
            <a:spAutoFit/>
          </a:bodyPr>
          <a:lstStyle/>
          <a:p>
            <a:pPr algn="ctr">
              <a:lnSpc>
                <a:spcPct val="107000"/>
              </a:lnSpc>
              <a:spcAft>
                <a:spcPts val="800"/>
              </a:spcAft>
            </a:pPr>
            <a:r>
              <a:rPr lang="en-US" sz="3200" b="1"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Quiz:  Talking ‘bout my generation?</a:t>
            </a:r>
          </a:p>
          <a:p>
            <a:pPr>
              <a:lnSpc>
                <a:spcPct val="107000"/>
              </a:lnSpc>
              <a:spcAft>
                <a:spcPts val="800"/>
              </a:spcAft>
            </a:pPr>
            <a:r>
              <a:rPr lang="en-US" i="1" dirty="0" smtClean="0">
                <a:solidFill>
                  <a:srgbClr val="4B5459"/>
                </a:solidFill>
                <a:latin typeface="Calibri" panose="020F0502020204030204" pitchFamily="34" charset="0"/>
                <a:ea typeface="Calibri" panose="020F0502020204030204" pitchFamily="34" charset="0"/>
                <a:cs typeface="Times New Roman" panose="02020603050405020304" pitchFamily="18" charset="0"/>
              </a:rPr>
              <a:t>“We </a:t>
            </a:r>
            <a:r>
              <a:rPr lang="en-US" i="1" dirty="0">
                <a:solidFill>
                  <a:srgbClr val="4B5459"/>
                </a:solidFill>
                <a:latin typeface="Calibri" panose="020F0502020204030204" pitchFamily="34" charset="0"/>
                <a:ea typeface="Calibri" panose="020F0502020204030204" pitchFamily="34" charset="0"/>
                <a:cs typeface="Times New Roman" panose="02020603050405020304" pitchFamily="18" charset="0"/>
              </a:rPr>
              <a:t>all know the stereotypes.  Millennials are lazy and self-absorbed.  Gen Xers are cynical loners.  Baby boomers are liberal revolutionaries, while their parents are deferential to authority.  But how distinctive are these generations, really?  Can you match each generalization with the generation it refers to</a:t>
            </a:r>
            <a:r>
              <a:rPr lang="en-US" i="1" dirty="0" smtClean="0">
                <a:solidFill>
                  <a:srgbClr val="4B5459"/>
                </a:solidFill>
                <a:latin typeface="Calibri" panose="020F0502020204030204" pitchFamily="34" charset="0"/>
                <a:ea typeface="Calibri" panose="020F0502020204030204" pitchFamily="34" charset="0"/>
                <a:cs typeface="Times New Roman" panose="02020603050405020304" pitchFamily="18" charset="0"/>
              </a:rPr>
              <a:t>?” </a:t>
            </a:r>
            <a:r>
              <a:rPr lang="en-US" dirty="0" smtClean="0">
                <a:solidFill>
                  <a:srgbClr val="4B5459"/>
                </a:solidFill>
                <a:latin typeface="Calibri" panose="020F0502020204030204" pitchFamily="34" charset="0"/>
                <a:ea typeface="Calibri" panose="020F0502020204030204" pitchFamily="34" charset="0"/>
                <a:cs typeface="Times New Roman" panose="02020603050405020304" pitchFamily="18" charset="0"/>
              </a:rPr>
              <a:t>(</a:t>
            </a:r>
            <a:r>
              <a:rPr lang="en-US" dirty="0" err="1" smtClean="0">
                <a:solidFill>
                  <a:srgbClr val="4B5459"/>
                </a:solidFill>
                <a:latin typeface="Calibri" panose="020F0502020204030204" pitchFamily="34" charset="0"/>
                <a:ea typeface="Calibri" panose="020F0502020204030204" pitchFamily="34" charset="0"/>
                <a:cs typeface="Times New Roman" panose="02020603050405020304" pitchFamily="18" charset="0"/>
              </a:rPr>
              <a:t>Bellack</a:t>
            </a:r>
            <a:r>
              <a:rPr lang="en-US" dirty="0" smtClean="0">
                <a:solidFill>
                  <a:srgbClr val="4B5459"/>
                </a:solidFill>
                <a:latin typeface="Calibri" panose="020F0502020204030204" pitchFamily="34" charset="0"/>
                <a:ea typeface="Calibri" panose="020F0502020204030204" pitchFamily="34" charset="0"/>
                <a:cs typeface="Times New Roman" panose="02020603050405020304" pitchFamily="18" charset="0"/>
              </a:rPr>
              <a:t>, 2015)</a:t>
            </a:r>
            <a:endParaRPr lang="en-US" dirty="0">
              <a:solidFill>
                <a:srgbClr val="4B5459"/>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3068053" y="5876577"/>
            <a:ext cx="8944937" cy="882742"/>
          </a:xfrm>
          <a:prstGeom prst="rect">
            <a:avLst/>
          </a:prstGeom>
        </p:spPr>
        <p:txBody>
          <a:bodyPr wrap="square">
            <a:spAutoFit/>
          </a:bodyPr>
          <a:lstStyle/>
          <a:p>
            <a:pPr marL="457200" marR="0" indent="-457200">
              <a:lnSpc>
                <a:spcPct val="107000"/>
              </a:lnSpc>
              <a:spcBef>
                <a:spcPts val="0"/>
              </a:spcBef>
              <a:spcAft>
                <a:spcPts val="800"/>
              </a:spcAft>
            </a:pPr>
            <a:r>
              <a:rPr lang="en-US" sz="1600" dirty="0" err="1">
                <a:solidFill>
                  <a:srgbClr val="4B5459"/>
                </a:solidFill>
                <a:latin typeface="Myriad Pro" panose="020B0503030403020204" pitchFamily="34" charset="0"/>
                <a:ea typeface="Calibri" panose="020F0502020204030204" pitchFamily="34" charset="0"/>
                <a:cs typeface="Times New Roman" panose="02020603050405020304" pitchFamily="18" charset="0"/>
              </a:rPr>
              <a:t>Bellack</a:t>
            </a:r>
            <a:r>
              <a:rPr lang="en-US" sz="1600"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 M.  (2015, December 3).  Quiz:  Talking ‘bout my generation?  </a:t>
            </a:r>
            <a:r>
              <a:rPr lang="en-US" sz="1600" i="1"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The Washington Post</a:t>
            </a:r>
            <a:r>
              <a:rPr lang="en-US" sz="1600"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  Retrieved from https://www.washingtonpost.com/quiz-talking-bout-my-generation/f2eb1164-5fa3-4d77-ad53-53546e02edae_quiz.html?utm_term=.a57ba31b87ce</a:t>
            </a:r>
          </a:p>
        </p:txBody>
      </p:sp>
      <p:grpSp>
        <p:nvGrpSpPr>
          <p:cNvPr id="29" name="Group 28"/>
          <p:cNvGrpSpPr/>
          <p:nvPr/>
        </p:nvGrpSpPr>
        <p:grpSpPr>
          <a:xfrm>
            <a:off x="2794265" y="3484998"/>
            <a:ext cx="8440288" cy="1700284"/>
            <a:chOff x="3092118" y="3574440"/>
            <a:chExt cx="8440288" cy="1700284"/>
          </a:xfrm>
        </p:grpSpPr>
        <p:sp>
          <p:nvSpPr>
            <p:cNvPr id="9" name="TextBox 8"/>
            <p:cNvSpPr txBox="1"/>
            <p:nvPr/>
          </p:nvSpPr>
          <p:spPr>
            <a:xfrm rot="19604925">
              <a:off x="8148818" y="3733613"/>
              <a:ext cx="1927407" cy="461665"/>
            </a:xfrm>
            <a:prstGeom prst="rect">
              <a:avLst/>
            </a:prstGeom>
            <a:noFill/>
          </p:spPr>
          <p:txBody>
            <a:bodyPr wrap="square" rtlCol="0">
              <a:spAutoFit/>
            </a:bodyPr>
            <a:lstStyle/>
            <a:p>
              <a:r>
                <a:rPr lang="en-US" sz="2400" b="1" dirty="0" smtClean="0">
                  <a:solidFill>
                    <a:srgbClr val="4B5459"/>
                  </a:solidFill>
                  <a:latin typeface="Myriad Pro Cond" panose="020B0506030403020204" pitchFamily="34" charset="0"/>
                </a:rPr>
                <a:t>MILLENNIALS</a:t>
              </a:r>
              <a:endParaRPr lang="en-US" sz="3200" b="1" dirty="0">
                <a:solidFill>
                  <a:srgbClr val="4B5459"/>
                </a:solidFill>
                <a:latin typeface="Myriad Pro Cond" panose="020B0506030403020204" pitchFamily="34" charset="0"/>
              </a:endParaRPr>
            </a:p>
          </p:txBody>
        </p:sp>
        <p:sp>
          <p:nvSpPr>
            <p:cNvPr id="10" name="TextBox 9"/>
            <p:cNvSpPr txBox="1"/>
            <p:nvPr/>
          </p:nvSpPr>
          <p:spPr>
            <a:xfrm rot="19687119">
              <a:off x="9808864" y="3803897"/>
              <a:ext cx="1723542" cy="461665"/>
            </a:xfrm>
            <a:prstGeom prst="rect">
              <a:avLst/>
            </a:prstGeom>
            <a:noFill/>
          </p:spPr>
          <p:txBody>
            <a:bodyPr wrap="square" rtlCol="0">
              <a:spAutoFit/>
            </a:bodyPr>
            <a:lstStyle/>
            <a:p>
              <a:r>
                <a:rPr lang="en-US" sz="2400" b="1" dirty="0" smtClean="0">
                  <a:solidFill>
                    <a:srgbClr val="4B5459"/>
                  </a:solidFill>
                  <a:latin typeface="Myriad Pro Cond" panose="020B0506030403020204" pitchFamily="34" charset="0"/>
                </a:rPr>
                <a:t>GENERATION Z</a:t>
              </a:r>
              <a:endParaRPr lang="en-US" sz="2400" b="1" dirty="0">
                <a:solidFill>
                  <a:srgbClr val="4B5459"/>
                </a:solidFill>
                <a:latin typeface="Myriad Pro Cond" panose="020B0506030403020204" pitchFamily="34" charset="0"/>
              </a:endParaRPr>
            </a:p>
          </p:txBody>
        </p:sp>
        <p:cxnSp>
          <p:nvCxnSpPr>
            <p:cNvPr id="3" name="Straight Connector 2"/>
            <p:cNvCxnSpPr/>
            <p:nvPr/>
          </p:nvCxnSpPr>
          <p:spPr>
            <a:xfrm>
              <a:off x="3092118" y="4800606"/>
              <a:ext cx="8091217" cy="0"/>
            </a:xfrm>
            <a:prstGeom prst="line">
              <a:avLst/>
            </a:prstGeom>
            <a:ln w="22225">
              <a:solidFill>
                <a:srgbClr val="4B5459"/>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092118" y="4905392"/>
              <a:ext cx="1144865" cy="369332"/>
            </a:xfrm>
            <a:prstGeom prst="rect">
              <a:avLst/>
            </a:prstGeom>
          </p:spPr>
          <p:txBody>
            <a:bodyPr wrap="none">
              <a:spAutoFit/>
            </a:bodyPr>
            <a:lstStyle/>
            <a:p>
              <a:r>
                <a:rPr lang="en-US" b="1" dirty="0">
                  <a:solidFill>
                    <a:srgbClr val="4B5459"/>
                  </a:solidFill>
                  <a:latin typeface="Myriad Pro Cond" panose="020B0506030403020204" pitchFamily="34" charset="0"/>
                </a:rPr>
                <a:t>(1928-1945)</a:t>
              </a:r>
            </a:p>
          </p:txBody>
        </p:sp>
        <p:sp>
          <p:nvSpPr>
            <p:cNvPr id="6" name="Rectangle 5"/>
            <p:cNvSpPr/>
            <p:nvPr/>
          </p:nvSpPr>
          <p:spPr>
            <a:xfrm rot="19800000">
              <a:off x="3375996" y="3574440"/>
              <a:ext cx="2722861" cy="461665"/>
            </a:xfrm>
            <a:prstGeom prst="rect">
              <a:avLst/>
            </a:prstGeom>
          </p:spPr>
          <p:txBody>
            <a:bodyPr wrap="none">
              <a:spAutoFit/>
            </a:bodyPr>
            <a:lstStyle/>
            <a:p>
              <a:r>
                <a:rPr lang="en-US" sz="2400" b="1" dirty="0">
                  <a:solidFill>
                    <a:srgbClr val="4B5459"/>
                  </a:solidFill>
                  <a:latin typeface="Myriad Pro Cond" panose="020B0506030403020204" pitchFamily="34" charset="0"/>
                </a:rPr>
                <a:t>THE SILENT GENERATION</a:t>
              </a:r>
              <a:endParaRPr lang="en-US" sz="2400" dirty="0"/>
            </a:p>
          </p:txBody>
        </p:sp>
        <p:sp>
          <p:nvSpPr>
            <p:cNvPr id="11" name="Rectangle 10"/>
            <p:cNvSpPr/>
            <p:nvPr/>
          </p:nvSpPr>
          <p:spPr>
            <a:xfrm>
              <a:off x="4802308" y="4905392"/>
              <a:ext cx="1144865" cy="369332"/>
            </a:xfrm>
            <a:prstGeom prst="rect">
              <a:avLst/>
            </a:prstGeom>
          </p:spPr>
          <p:txBody>
            <a:bodyPr wrap="none">
              <a:spAutoFit/>
            </a:bodyPr>
            <a:lstStyle/>
            <a:p>
              <a:r>
                <a:rPr lang="en-US" b="1" dirty="0">
                  <a:solidFill>
                    <a:srgbClr val="4B5459"/>
                  </a:solidFill>
                  <a:latin typeface="Myriad Pro Cond" panose="020B0506030403020204" pitchFamily="34" charset="0"/>
                </a:rPr>
                <a:t>(1946-1964)</a:t>
              </a:r>
              <a:endParaRPr lang="en-US" dirty="0"/>
            </a:p>
          </p:txBody>
        </p:sp>
        <p:sp>
          <p:nvSpPr>
            <p:cNvPr id="12" name="Rectangle 11"/>
            <p:cNvSpPr/>
            <p:nvPr/>
          </p:nvSpPr>
          <p:spPr>
            <a:xfrm rot="19747754">
              <a:off x="5055490" y="3789074"/>
              <a:ext cx="1823641" cy="461665"/>
            </a:xfrm>
            <a:prstGeom prst="rect">
              <a:avLst/>
            </a:prstGeom>
          </p:spPr>
          <p:txBody>
            <a:bodyPr wrap="none">
              <a:spAutoFit/>
            </a:bodyPr>
            <a:lstStyle/>
            <a:p>
              <a:r>
                <a:rPr lang="en-US" sz="2400" b="1" dirty="0">
                  <a:solidFill>
                    <a:srgbClr val="4B5459"/>
                  </a:solidFill>
                  <a:latin typeface="Myriad Pro Cond" panose="020B0506030403020204" pitchFamily="34" charset="0"/>
                </a:rPr>
                <a:t>BABY </a:t>
              </a:r>
              <a:r>
                <a:rPr lang="en-US" sz="2400" b="1" dirty="0" smtClean="0">
                  <a:solidFill>
                    <a:srgbClr val="4B5459"/>
                  </a:solidFill>
                  <a:latin typeface="Myriad Pro Cond" panose="020B0506030403020204" pitchFamily="34" charset="0"/>
                </a:rPr>
                <a:t>BOOMERS</a:t>
              </a:r>
              <a:endParaRPr lang="en-US" sz="2400" b="1" dirty="0">
                <a:solidFill>
                  <a:srgbClr val="4B5459"/>
                </a:solidFill>
                <a:latin typeface="Myriad Pro Cond" panose="020B0506030403020204" pitchFamily="34" charset="0"/>
              </a:endParaRPr>
            </a:p>
          </p:txBody>
        </p:sp>
        <p:sp>
          <p:nvSpPr>
            <p:cNvPr id="15" name="Rectangle 14"/>
            <p:cNvSpPr/>
            <p:nvPr/>
          </p:nvSpPr>
          <p:spPr>
            <a:xfrm>
              <a:off x="6370773" y="4905392"/>
              <a:ext cx="1144865" cy="369332"/>
            </a:xfrm>
            <a:prstGeom prst="rect">
              <a:avLst/>
            </a:prstGeom>
          </p:spPr>
          <p:txBody>
            <a:bodyPr wrap="none">
              <a:spAutoFit/>
            </a:bodyPr>
            <a:lstStyle/>
            <a:p>
              <a:r>
                <a:rPr lang="en-US" b="1" dirty="0">
                  <a:solidFill>
                    <a:srgbClr val="4B5459"/>
                  </a:solidFill>
                  <a:latin typeface="Myriad Pro Cond" panose="020B0506030403020204" pitchFamily="34" charset="0"/>
                </a:rPr>
                <a:t>(1965-1980)</a:t>
              </a:r>
            </a:p>
          </p:txBody>
        </p:sp>
        <p:sp>
          <p:nvSpPr>
            <p:cNvPr id="16" name="Rectangle 15"/>
            <p:cNvSpPr/>
            <p:nvPr/>
          </p:nvSpPr>
          <p:spPr>
            <a:xfrm rot="19655218">
              <a:off x="6661287" y="3809692"/>
              <a:ext cx="1680909" cy="461665"/>
            </a:xfrm>
            <a:prstGeom prst="rect">
              <a:avLst/>
            </a:prstGeom>
          </p:spPr>
          <p:txBody>
            <a:bodyPr wrap="none">
              <a:spAutoFit/>
            </a:bodyPr>
            <a:lstStyle/>
            <a:p>
              <a:r>
                <a:rPr lang="en-US" sz="2400" b="1" dirty="0">
                  <a:solidFill>
                    <a:srgbClr val="4B5459"/>
                  </a:solidFill>
                  <a:latin typeface="Myriad Pro Cond" panose="020B0506030403020204" pitchFamily="34" charset="0"/>
                </a:rPr>
                <a:t>GENERATION X</a:t>
              </a:r>
            </a:p>
          </p:txBody>
        </p:sp>
        <p:sp>
          <p:nvSpPr>
            <p:cNvPr id="17" name="Rectangle 16"/>
            <p:cNvSpPr/>
            <p:nvPr/>
          </p:nvSpPr>
          <p:spPr>
            <a:xfrm>
              <a:off x="7877241" y="4905392"/>
              <a:ext cx="1144865" cy="369332"/>
            </a:xfrm>
            <a:prstGeom prst="rect">
              <a:avLst/>
            </a:prstGeom>
          </p:spPr>
          <p:txBody>
            <a:bodyPr wrap="none">
              <a:spAutoFit/>
            </a:bodyPr>
            <a:lstStyle/>
            <a:p>
              <a:r>
                <a:rPr lang="en-US" b="1" dirty="0">
                  <a:solidFill>
                    <a:srgbClr val="4B5459"/>
                  </a:solidFill>
                  <a:latin typeface="Myriad Pro Cond" panose="020B0506030403020204" pitchFamily="34" charset="0"/>
                </a:rPr>
                <a:t>(1981-1997)</a:t>
              </a:r>
              <a:endParaRPr lang="en-US" dirty="0"/>
            </a:p>
          </p:txBody>
        </p:sp>
        <p:sp>
          <p:nvSpPr>
            <p:cNvPr id="18" name="Rectangle 17"/>
            <p:cNvSpPr/>
            <p:nvPr/>
          </p:nvSpPr>
          <p:spPr>
            <a:xfrm>
              <a:off x="9382319" y="4905392"/>
              <a:ext cx="1412566" cy="369332"/>
            </a:xfrm>
            <a:prstGeom prst="rect">
              <a:avLst/>
            </a:prstGeom>
          </p:spPr>
          <p:txBody>
            <a:bodyPr wrap="none">
              <a:spAutoFit/>
            </a:bodyPr>
            <a:lstStyle/>
            <a:p>
              <a:r>
                <a:rPr lang="en-US" b="1" dirty="0">
                  <a:solidFill>
                    <a:srgbClr val="4B5459"/>
                  </a:solidFill>
                  <a:latin typeface="Myriad Pro Cond" panose="020B0506030403020204" pitchFamily="34" charset="0"/>
                </a:rPr>
                <a:t>(1996ISH-2010)</a:t>
              </a:r>
              <a:endParaRPr lang="en-US" dirty="0"/>
            </a:p>
          </p:txBody>
        </p:sp>
        <p:sp>
          <p:nvSpPr>
            <p:cNvPr id="23" name="Oval 22"/>
            <p:cNvSpPr/>
            <p:nvPr/>
          </p:nvSpPr>
          <p:spPr>
            <a:xfrm>
              <a:off x="3562281" y="4700855"/>
              <a:ext cx="204537" cy="204537"/>
            </a:xfrm>
            <a:prstGeom prst="ellipse">
              <a:avLst/>
            </a:prstGeom>
            <a:solidFill>
              <a:srgbClr val="4B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5272471" y="4710794"/>
              <a:ext cx="204537" cy="204537"/>
            </a:xfrm>
            <a:prstGeom prst="ellipse">
              <a:avLst/>
            </a:prstGeom>
            <a:solidFill>
              <a:srgbClr val="4B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6840936" y="4698337"/>
              <a:ext cx="204537" cy="204537"/>
            </a:xfrm>
            <a:prstGeom prst="ellipse">
              <a:avLst/>
            </a:prstGeom>
            <a:solidFill>
              <a:srgbClr val="4B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8346710" y="4704321"/>
              <a:ext cx="204537" cy="204537"/>
            </a:xfrm>
            <a:prstGeom prst="ellipse">
              <a:avLst/>
            </a:prstGeom>
            <a:solidFill>
              <a:srgbClr val="4B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p:nvSpPr>
          <p:spPr>
            <a:xfrm>
              <a:off x="9986333" y="4700855"/>
              <a:ext cx="204537" cy="204537"/>
            </a:xfrm>
            <a:prstGeom prst="ellipse">
              <a:avLst/>
            </a:prstGeom>
            <a:solidFill>
              <a:srgbClr val="4B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50215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would be on your spaceship?  A school exercise backfires in Ohio</a:t>
            </a:r>
            <a:endParaRPr lang="en-US" dirty="0"/>
          </a:p>
        </p:txBody>
      </p:sp>
      <p:sp>
        <p:nvSpPr>
          <p:cNvPr id="3" name="Content Placeholder 2"/>
          <p:cNvSpPr>
            <a:spLocks noGrp="1"/>
          </p:cNvSpPr>
          <p:nvPr>
            <p:ph idx="1"/>
          </p:nvPr>
        </p:nvSpPr>
        <p:spPr>
          <a:xfrm>
            <a:off x="-1" y="6024401"/>
            <a:ext cx="9703837" cy="4351338"/>
          </a:xfrm>
        </p:spPr>
        <p:txBody>
          <a:bodyPr/>
          <a:lstStyle/>
          <a:p>
            <a:pPr marL="0" indent="-457200">
              <a:buNone/>
            </a:pPr>
            <a:r>
              <a:rPr lang="en-US" sz="1800" dirty="0" smtClean="0">
                <a:latin typeface="Myriad Pro" panose="020B0503030403020204" pitchFamily="34" charset="0"/>
              </a:rPr>
              <a:t>Caron, C.  (2018, August 30). </a:t>
            </a:r>
            <a:r>
              <a:rPr lang="en-US" sz="1800" dirty="0">
                <a:latin typeface="Myriad Pro" panose="020B0503030403020204" pitchFamily="34" charset="0"/>
              </a:rPr>
              <a:t>Who would be on your spaceship?  A school exercise backfires in </a:t>
            </a:r>
            <a:r>
              <a:rPr lang="en-US" sz="1800" dirty="0" smtClean="0">
                <a:latin typeface="Myriad Pro" panose="020B0503030403020204" pitchFamily="34" charset="0"/>
              </a:rPr>
              <a:t>Ohio.  </a:t>
            </a:r>
            <a:r>
              <a:rPr lang="en-US" sz="1800" i="1" dirty="0" smtClean="0">
                <a:latin typeface="Myriad Pro" panose="020B0503030403020204" pitchFamily="34" charset="0"/>
              </a:rPr>
              <a:t>The New York Times</a:t>
            </a:r>
            <a:r>
              <a:rPr lang="en-US" sz="1800" dirty="0" smtClean="0">
                <a:latin typeface="Myriad Pro" panose="020B0503030403020204" pitchFamily="34" charset="0"/>
              </a:rPr>
              <a:t>.  Retrieved from https://www.nytimes.com/2018/08/30/us/ohio-school-spaceship-diversity-quiz.html.</a:t>
            </a:r>
            <a:endParaRPr lang="en-US" sz="1800" dirty="0">
              <a:latin typeface="Myriad Pro" panose="020B0503030403020204" pitchFamily="34" charset="0"/>
            </a:endParaRPr>
          </a:p>
        </p:txBody>
      </p:sp>
    </p:spTree>
    <p:extLst>
      <p:ext uri="{BB962C8B-B14F-4D97-AF65-F5344CB8AC3E}">
        <p14:creationId xmlns:p14="http://schemas.microsoft.com/office/powerpoint/2010/main" val="24308318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88" t="22011" r="48192" b="-158"/>
          <a:stretch/>
        </p:blipFill>
        <p:spPr>
          <a:xfrm>
            <a:off x="0" y="-12516"/>
            <a:ext cx="5218062" cy="6433177"/>
          </a:xfrm>
          <a:prstGeom prst="rect">
            <a:avLst/>
          </a:prstGeom>
        </p:spPr>
      </p:pic>
      <p:pic>
        <p:nvPicPr>
          <p:cNvPr id="5" name="Picture 4"/>
          <p:cNvPicPr>
            <a:picLocks noChangeAspect="1"/>
          </p:cNvPicPr>
          <p:nvPr/>
        </p:nvPicPr>
        <p:blipFill>
          <a:blip r:embed="rId3"/>
          <a:stretch>
            <a:fillRect/>
          </a:stretch>
        </p:blipFill>
        <p:spPr>
          <a:xfrm>
            <a:off x="2247571" y="-108544"/>
            <a:ext cx="12482670" cy="6541241"/>
          </a:xfrm>
          <a:prstGeom prst="rect">
            <a:avLst/>
          </a:prstGeom>
        </p:spPr>
      </p:pic>
    </p:spTree>
    <p:extLst>
      <p:ext uri="{BB962C8B-B14F-4D97-AF65-F5344CB8AC3E}">
        <p14:creationId xmlns:p14="http://schemas.microsoft.com/office/powerpoint/2010/main" val="35419348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4091" y="590939"/>
            <a:ext cx="11144141" cy="4893647"/>
          </a:xfrm>
          <a:prstGeom prst="rect">
            <a:avLst/>
          </a:prstGeom>
          <a:noFill/>
        </p:spPr>
        <p:txBody>
          <a:bodyPr wrap="none" rtlCol="0">
            <a:spAutoFit/>
          </a:bodyPr>
          <a:lstStyle/>
          <a:p>
            <a:r>
              <a:rPr lang="en-US" sz="2400" b="1" dirty="0" smtClean="0">
                <a:latin typeface="Myriad Pro" panose="020B0503030403020204" pitchFamily="34" charset="0"/>
              </a:rPr>
              <a:t>The Parable</a:t>
            </a:r>
          </a:p>
          <a:p>
            <a:endParaRPr lang="en-US" sz="2400" b="1" dirty="0" smtClean="0">
              <a:latin typeface="Myriad Pro" panose="020B0503030403020204" pitchFamily="34" charset="0"/>
            </a:endParaRPr>
          </a:p>
          <a:p>
            <a:r>
              <a:rPr lang="en-US" sz="2400" dirty="0">
                <a:latin typeface="Myriad Pro" panose="020B0503030403020204" pitchFamily="34" charset="0"/>
              </a:rPr>
              <a:t>	</a:t>
            </a:r>
            <a:r>
              <a:rPr lang="en-US" sz="2400" dirty="0" smtClean="0">
                <a:latin typeface="Myriad Pro" panose="020B0503030403020204" pitchFamily="34" charset="0"/>
              </a:rPr>
              <a:t>1.	Of whom do you most approve:</a:t>
            </a:r>
          </a:p>
          <a:p>
            <a:pPr marL="2171700" lvl="4" indent="-342900">
              <a:buFont typeface="Arial" panose="020B0604020202020204" pitchFamily="34" charset="0"/>
              <a:buChar char="•"/>
            </a:pPr>
            <a:r>
              <a:rPr lang="en-US" sz="2400" dirty="0" smtClean="0">
                <a:latin typeface="Myriad Pro" panose="020B0503030403020204" pitchFamily="34" charset="0"/>
              </a:rPr>
              <a:t>Rosemary</a:t>
            </a:r>
          </a:p>
          <a:p>
            <a:pPr marL="2171700" lvl="4" indent="-342900">
              <a:buFont typeface="Arial" panose="020B0604020202020204" pitchFamily="34" charset="0"/>
              <a:buChar char="•"/>
            </a:pPr>
            <a:r>
              <a:rPr lang="en-US" sz="2400" dirty="0" smtClean="0">
                <a:latin typeface="Myriad Pro" panose="020B0503030403020204" pitchFamily="34" charset="0"/>
              </a:rPr>
              <a:t>Her fiancé</a:t>
            </a:r>
          </a:p>
          <a:p>
            <a:pPr marL="2171700" lvl="4" indent="-342900">
              <a:buFont typeface="Arial" panose="020B0604020202020204" pitchFamily="34" charset="0"/>
              <a:buChar char="•"/>
            </a:pPr>
            <a:r>
              <a:rPr lang="en-US" sz="2400" dirty="0" smtClean="0">
                <a:latin typeface="Myriad Pro" panose="020B0503030403020204" pitchFamily="34" charset="0"/>
              </a:rPr>
              <a:t>“Spend the night”</a:t>
            </a:r>
          </a:p>
          <a:p>
            <a:pPr marL="2171700" lvl="4" indent="-342900">
              <a:buFont typeface="Arial" panose="020B0604020202020204" pitchFamily="34" charset="0"/>
              <a:buChar char="•"/>
            </a:pPr>
            <a:r>
              <a:rPr lang="en-US" sz="2400" dirty="0" smtClean="0">
                <a:latin typeface="Myriad Pro" panose="020B0503030403020204" pitchFamily="34" charset="0"/>
              </a:rPr>
              <a:t>“Can’t help”</a:t>
            </a:r>
          </a:p>
          <a:p>
            <a:pPr marL="2171700" lvl="4" indent="-342900">
              <a:buFont typeface="Arial" panose="020B0604020202020204" pitchFamily="34" charset="0"/>
              <a:buChar char="•"/>
            </a:pPr>
            <a:r>
              <a:rPr lang="en-US" sz="2400" dirty="0" smtClean="0">
                <a:latin typeface="Myriad Pro" panose="020B0503030403020204" pitchFamily="34" charset="0"/>
              </a:rPr>
              <a:t>“I don’t love you, but I’ll marry you.”</a:t>
            </a:r>
          </a:p>
          <a:p>
            <a:r>
              <a:rPr lang="en-US" sz="2400" dirty="0">
                <a:latin typeface="Myriad Pro" panose="020B0503030403020204" pitchFamily="34" charset="0"/>
              </a:rPr>
              <a:t>	</a:t>
            </a:r>
            <a:r>
              <a:rPr lang="en-US" sz="2400" dirty="0" smtClean="0">
                <a:latin typeface="Myriad Pro" panose="020B0503030403020204" pitchFamily="34" charset="0"/>
              </a:rPr>
              <a:t>2.	Of whom do you least approve?</a:t>
            </a:r>
          </a:p>
          <a:p>
            <a:endParaRPr lang="en-US" sz="2400" dirty="0">
              <a:latin typeface="Myriad Pro" panose="020B0503030403020204" pitchFamily="34" charset="0"/>
            </a:endParaRPr>
          </a:p>
          <a:p>
            <a:r>
              <a:rPr lang="en-US" sz="2400" dirty="0" smtClean="0">
                <a:latin typeface="Myriad Pro" panose="020B0503030403020204" pitchFamily="34" charset="0"/>
              </a:rPr>
              <a:t>	3.	Can you order them from most approve to least approve?</a:t>
            </a:r>
          </a:p>
          <a:p>
            <a:endParaRPr lang="en-US" sz="2400" dirty="0" smtClean="0">
              <a:latin typeface="Myriad Pro" panose="020B0503030403020204" pitchFamily="34" charset="0"/>
            </a:endParaRPr>
          </a:p>
          <a:p>
            <a:r>
              <a:rPr lang="en-US" sz="2400" dirty="0" smtClean="0">
                <a:latin typeface="Myriad Pro" panose="020B0503030403020204" pitchFamily="34" charset="0"/>
              </a:rPr>
              <a:t>	4.	Negotiate who your group most approves of down to least approves of.</a:t>
            </a:r>
            <a:endParaRPr lang="en-US" sz="2400" dirty="0">
              <a:latin typeface="Myriad Pro" panose="020B0503030403020204" pitchFamily="34" charset="0"/>
            </a:endParaRPr>
          </a:p>
        </p:txBody>
      </p:sp>
    </p:spTree>
    <p:extLst>
      <p:ext uri="{BB962C8B-B14F-4D97-AF65-F5344CB8AC3E}">
        <p14:creationId xmlns:p14="http://schemas.microsoft.com/office/powerpoint/2010/main" val="3091965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260" t="2311" r="52963" b="52350"/>
          <a:stretch/>
        </p:blipFill>
        <p:spPr>
          <a:xfrm>
            <a:off x="850977" y="252264"/>
            <a:ext cx="4742121" cy="6356147"/>
          </a:xfrm>
          <a:prstGeom prst="rect">
            <a:avLst/>
          </a:prstGeom>
          <a:ln w="57150">
            <a:solidFill>
              <a:srgbClr val="4B5459"/>
            </a:solidFill>
          </a:ln>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033" t="2339" r="51282" b="52238"/>
          <a:stretch/>
        </p:blipFill>
        <p:spPr>
          <a:xfrm>
            <a:off x="6390541" y="252265"/>
            <a:ext cx="4939952" cy="6356147"/>
          </a:xfrm>
          <a:prstGeom prst="rect">
            <a:avLst/>
          </a:prstGeom>
          <a:ln w="57150">
            <a:solidFill>
              <a:srgbClr val="4B5459"/>
            </a:solidFill>
          </a:ln>
        </p:spPr>
      </p:pic>
    </p:spTree>
    <p:extLst>
      <p:ext uri="{BB962C8B-B14F-4D97-AF65-F5344CB8AC3E}">
        <p14:creationId xmlns:p14="http://schemas.microsoft.com/office/powerpoint/2010/main" val="2552993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0757"/>
            <a:ext cx="10515600" cy="1325563"/>
          </a:xfrm>
        </p:spPr>
        <p:txBody>
          <a:bodyPr/>
          <a:lstStyle/>
          <a:p>
            <a:r>
              <a:rPr lang="en-US" dirty="0" smtClean="0">
                <a:latin typeface="Myriad Pro" panose="020B0503030403020204" pitchFamily="34" charset="0"/>
              </a:rPr>
              <a:t>We’d love to hear from you!</a:t>
            </a:r>
            <a:endParaRPr lang="en-US" dirty="0">
              <a:latin typeface="Myriad Pro" panose="020B0503030403020204" pitchFamily="34" charset="0"/>
            </a:endParaRPr>
          </a:p>
        </p:txBody>
      </p:sp>
      <p:sp>
        <p:nvSpPr>
          <p:cNvPr id="4" name="Text Placeholder 3"/>
          <p:cNvSpPr>
            <a:spLocks noGrp="1"/>
          </p:cNvSpPr>
          <p:nvPr>
            <p:ph type="body" idx="1"/>
          </p:nvPr>
        </p:nvSpPr>
        <p:spPr/>
        <p:txBody>
          <a:bodyPr/>
          <a:lstStyle/>
          <a:p>
            <a:r>
              <a:rPr lang="en-US" dirty="0" smtClean="0"/>
              <a:t>Email Annette Benson at </a:t>
            </a:r>
            <a:r>
              <a:rPr lang="en-US" dirty="0" smtClean="0">
                <a:hlinkClick r:id="rId2"/>
              </a:rPr>
              <a:t>cilmar@purdue.edu</a:t>
            </a:r>
            <a:endParaRPr lang="en-US" dirty="0" smtClean="0"/>
          </a:p>
          <a:p>
            <a:r>
              <a:rPr lang="en-US" dirty="0" smtClean="0"/>
              <a:t>Like and follow us </a:t>
            </a:r>
            <a:r>
              <a:rPr lang="en-US" dirty="0"/>
              <a:t>at </a:t>
            </a:r>
            <a:r>
              <a:rPr lang="en-US" dirty="0">
                <a:hlinkClick r:id="rId3"/>
              </a:rPr>
              <a:t>https://www.facebook.com/PurdueCILMAR</a:t>
            </a:r>
            <a:r>
              <a:rPr lang="en-US" dirty="0" smtClean="0">
                <a:hlinkClick r:id="rId3"/>
              </a:rPr>
              <a:t>/</a:t>
            </a:r>
            <a:endParaRPr lang="en-US" dirty="0" smtClean="0"/>
          </a:p>
          <a:p>
            <a:r>
              <a:rPr lang="en-US" dirty="0" smtClean="0"/>
              <a:t>For more information, please go to </a:t>
            </a:r>
            <a:r>
              <a:rPr lang="en-US" dirty="0" smtClean="0">
                <a:hlinkClick r:id="rId4"/>
              </a:rPr>
              <a:t>www.purdue.edu/ippu/cilmar</a:t>
            </a:r>
            <a:endParaRPr lang="en-US" dirty="0" smtClean="0"/>
          </a:p>
          <a:p>
            <a:r>
              <a:rPr lang="en-US" dirty="0" smtClean="0"/>
              <a:t>Engage with the Intercultural Learning Hub at </a:t>
            </a:r>
            <a:r>
              <a:rPr lang="en-US" dirty="0" smtClean="0">
                <a:hlinkClick r:id="rId5"/>
              </a:rPr>
              <a:t>www.hubicl.org</a:t>
            </a:r>
            <a:endParaRPr lang="en-US" dirty="0" smtClean="0"/>
          </a:p>
          <a:p>
            <a:pPr marL="0" indent="0">
              <a:buNone/>
            </a:pPr>
            <a:endParaRPr lang="en-US" dirty="0"/>
          </a:p>
        </p:txBody>
      </p:sp>
    </p:spTree>
    <p:extLst>
      <p:ext uri="{BB962C8B-B14F-4D97-AF65-F5344CB8AC3E}">
        <p14:creationId xmlns:p14="http://schemas.microsoft.com/office/powerpoint/2010/main" val="3298440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8139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3248527" y="6028213"/>
            <a:ext cx="8853904" cy="685188"/>
          </a:xfrm>
          <a:prstGeom prst="rect">
            <a:avLst/>
          </a:prstGeom>
        </p:spPr>
        <p:txBody>
          <a:bodyPr wrap="square">
            <a:spAutoFit/>
          </a:bodyPr>
          <a:lstStyle/>
          <a:p>
            <a:pPr marL="457200" marR="0" indent="-457200">
              <a:lnSpc>
                <a:spcPct val="107000"/>
              </a:lnSpc>
              <a:spcBef>
                <a:spcPts val="0"/>
              </a:spcBef>
              <a:spcAft>
                <a:spcPts val="800"/>
              </a:spcAft>
            </a:pPr>
            <a:r>
              <a:rPr lang="en-US" sz="1200" dirty="0" err="1">
                <a:solidFill>
                  <a:srgbClr val="4B5459"/>
                </a:solidFill>
                <a:latin typeface="Myriad Pro" panose="020B0503030403020204" pitchFamily="34" charset="0"/>
                <a:ea typeface="Calibri" panose="020F0502020204030204" pitchFamily="34" charset="0"/>
                <a:cs typeface="Times New Roman" panose="02020603050405020304" pitchFamily="18" charset="0"/>
              </a:rPr>
              <a:t>Bellack</a:t>
            </a:r>
            <a:r>
              <a:rPr lang="en-US" sz="1200"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 M.  (2015, December 3).  Quiz:  Talking ‘bout my generation?  </a:t>
            </a:r>
            <a:r>
              <a:rPr lang="en-US" sz="1200" i="1"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The Washington Post</a:t>
            </a:r>
            <a:r>
              <a:rPr lang="en-US" sz="1200"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  Retrieved from https://www.washingtonpost.com/quiz-talking-bout-my-generation/f2eb1164-5fa3-4d77-ad53-53546e02edae_quiz.html?utm_term=.a57ba31b87ce</a:t>
            </a:r>
          </a:p>
        </p:txBody>
      </p:sp>
      <p:sp>
        <p:nvSpPr>
          <p:cNvPr id="12" name="Rectangle 11"/>
          <p:cNvSpPr/>
          <p:nvPr/>
        </p:nvSpPr>
        <p:spPr>
          <a:xfrm>
            <a:off x="2654991" y="474683"/>
            <a:ext cx="8819148" cy="1870705"/>
          </a:xfrm>
          <a:prstGeom prst="rect">
            <a:avLst/>
          </a:prstGeom>
        </p:spPr>
        <p:txBody>
          <a:bodyPr wrap="square">
            <a:spAutoFit/>
          </a:bodyPr>
          <a:lstStyle/>
          <a:p>
            <a:pPr>
              <a:lnSpc>
                <a:spcPct val="107000"/>
              </a:lnSpc>
              <a:spcAft>
                <a:spcPts val="800"/>
              </a:spcAft>
            </a:pPr>
            <a:r>
              <a:rPr lang="en-US" sz="3600" b="1" dirty="0" smtClean="0">
                <a:solidFill>
                  <a:srgbClr val="4B5459"/>
                </a:solidFill>
                <a:latin typeface="Myriad Pro" panose="020B0503030403020204" pitchFamily="34" charset="0"/>
                <a:ea typeface="Calibri" panose="020F0502020204030204" pitchFamily="34" charset="0"/>
                <a:cs typeface="Times New Roman" panose="02020603050405020304" pitchFamily="18" charset="0"/>
              </a:rPr>
              <a:t>1.	“Never </a:t>
            </a:r>
            <a:r>
              <a:rPr lang="en-US" sz="3600" b="1"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had American youth been so withdrawn, cautious, unimaginative, indifferent, unadventurous.”</a:t>
            </a:r>
          </a:p>
        </p:txBody>
      </p:sp>
      <p:sp>
        <p:nvSpPr>
          <p:cNvPr id="13" name="Rectangle 12"/>
          <p:cNvSpPr/>
          <p:nvPr/>
        </p:nvSpPr>
        <p:spPr>
          <a:xfrm>
            <a:off x="2654991" y="2389706"/>
            <a:ext cx="8542804" cy="685059"/>
          </a:xfrm>
          <a:prstGeom prst="rect">
            <a:avLst/>
          </a:prstGeom>
        </p:spPr>
        <p:txBody>
          <a:bodyPr wrap="square">
            <a:spAutoFit/>
          </a:bodyPr>
          <a:lstStyle/>
          <a:p>
            <a:pPr marL="457200" marR="0" indent="-457200">
              <a:lnSpc>
                <a:spcPct val="107000"/>
              </a:lnSpc>
              <a:spcBef>
                <a:spcPts val="0"/>
              </a:spcBef>
              <a:spcAft>
                <a:spcPts val="800"/>
              </a:spcAft>
            </a:pPr>
            <a:r>
              <a:rPr lang="en-US"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Manchester, W.  (1973).  In W. Strauss &amp; N. Howe.  </a:t>
            </a:r>
            <a:r>
              <a:rPr lang="en-US" i="1"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Generations: The history of America’s future, 1584 to 2069.  </a:t>
            </a:r>
            <a:r>
              <a:rPr lang="en-US"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New York, NY:  William Morrow and Company, Inc.</a:t>
            </a:r>
          </a:p>
        </p:txBody>
      </p:sp>
      <p:cxnSp>
        <p:nvCxnSpPr>
          <p:cNvPr id="16" name="Straight Connector 15"/>
          <p:cNvCxnSpPr/>
          <p:nvPr/>
        </p:nvCxnSpPr>
        <p:spPr>
          <a:xfrm>
            <a:off x="3037213" y="5085505"/>
            <a:ext cx="8091217" cy="0"/>
          </a:xfrm>
          <a:prstGeom prst="line">
            <a:avLst/>
          </a:prstGeom>
          <a:ln w="22225">
            <a:solidFill>
              <a:srgbClr val="4B5459"/>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037213" y="5190291"/>
            <a:ext cx="1144865" cy="369332"/>
          </a:xfrm>
          <a:prstGeom prst="rect">
            <a:avLst/>
          </a:prstGeom>
        </p:spPr>
        <p:txBody>
          <a:bodyPr wrap="none">
            <a:spAutoFit/>
          </a:bodyPr>
          <a:lstStyle/>
          <a:p>
            <a:r>
              <a:rPr lang="en-US" b="1" dirty="0">
                <a:solidFill>
                  <a:srgbClr val="4B5459"/>
                </a:solidFill>
                <a:latin typeface="Myriad Pro Cond" panose="020B0506030403020204" pitchFamily="34" charset="0"/>
              </a:rPr>
              <a:t>(1928-1945)</a:t>
            </a:r>
          </a:p>
        </p:txBody>
      </p:sp>
      <p:sp>
        <p:nvSpPr>
          <p:cNvPr id="18" name="Rectangle 17"/>
          <p:cNvSpPr/>
          <p:nvPr/>
        </p:nvSpPr>
        <p:spPr>
          <a:xfrm rot="19800000">
            <a:off x="3470569" y="3901351"/>
            <a:ext cx="2272417" cy="461665"/>
          </a:xfrm>
          <a:prstGeom prst="rect">
            <a:avLst/>
          </a:prstGeom>
        </p:spPr>
        <p:txBody>
          <a:bodyPr wrap="none">
            <a:spAutoFit/>
          </a:bodyPr>
          <a:lstStyle/>
          <a:p>
            <a:r>
              <a:rPr lang="en-US" sz="2400" b="1" dirty="0" smtClean="0">
                <a:solidFill>
                  <a:srgbClr val="4B5459"/>
                </a:solidFill>
                <a:latin typeface="Myriad Pro Cond" panose="020B0506030403020204" pitchFamily="34" charset="0"/>
              </a:rPr>
              <a:t>SILENT </a:t>
            </a:r>
            <a:r>
              <a:rPr lang="en-US" sz="2400" b="1" dirty="0">
                <a:solidFill>
                  <a:srgbClr val="4B5459"/>
                </a:solidFill>
                <a:latin typeface="Myriad Pro Cond" panose="020B0506030403020204" pitchFamily="34" charset="0"/>
              </a:rPr>
              <a:t>GENERATION</a:t>
            </a:r>
            <a:endParaRPr lang="en-US" sz="2400" dirty="0"/>
          </a:p>
        </p:txBody>
      </p:sp>
      <p:sp>
        <p:nvSpPr>
          <p:cNvPr id="30" name="Oval 29"/>
          <p:cNvSpPr/>
          <p:nvPr/>
        </p:nvSpPr>
        <p:spPr>
          <a:xfrm>
            <a:off x="3507376" y="4985754"/>
            <a:ext cx="204537" cy="204537"/>
          </a:xfrm>
          <a:prstGeom prst="ellipse">
            <a:avLst/>
          </a:prstGeom>
          <a:solidFill>
            <a:srgbClr val="4B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4747403" y="4018512"/>
            <a:ext cx="6730098" cy="1541111"/>
            <a:chOff x="4747403" y="4018512"/>
            <a:chExt cx="6730098" cy="1541111"/>
          </a:xfrm>
        </p:grpSpPr>
        <p:sp>
          <p:nvSpPr>
            <p:cNvPr id="21" name="Rectangle 20"/>
            <p:cNvSpPr/>
            <p:nvPr/>
          </p:nvSpPr>
          <p:spPr>
            <a:xfrm>
              <a:off x="6315868" y="5190291"/>
              <a:ext cx="1144865" cy="369332"/>
            </a:xfrm>
            <a:prstGeom prst="rect">
              <a:avLst/>
            </a:prstGeom>
          </p:spPr>
          <p:txBody>
            <a:bodyPr wrap="none">
              <a:spAutoFit/>
            </a:bodyPr>
            <a:lstStyle/>
            <a:p>
              <a:r>
                <a:rPr lang="en-US" b="1" dirty="0">
                  <a:solidFill>
                    <a:srgbClr val="4B5459"/>
                  </a:solidFill>
                  <a:latin typeface="Myriad Pro Cond" panose="020B0506030403020204" pitchFamily="34" charset="0"/>
                </a:rPr>
                <a:t>(1965-1980)</a:t>
              </a:r>
            </a:p>
          </p:txBody>
        </p:sp>
        <p:sp>
          <p:nvSpPr>
            <p:cNvPr id="22" name="Rectangle 21"/>
            <p:cNvSpPr/>
            <p:nvPr/>
          </p:nvSpPr>
          <p:spPr>
            <a:xfrm rot="19655218">
              <a:off x="6606382" y="4094591"/>
              <a:ext cx="1680909" cy="461665"/>
            </a:xfrm>
            <a:prstGeom prst="rect">
              <a:avLst/>
            </a:prstGeom>
          </p:spPr>
          <p:txBody>
            <a:bodyPr wrap="none">
              <a:spAutoFit/>
            </a:bodyPr>
            <a:lstStyle/>
            <a:p>
              <a:r>
                <a:rPr lang="en-US" sz="2400" b="1" dirty="0">
                  <a:solidFill>
                    <a:srgbClr val="4B5459"/>
                  </a:solidFill>
                  <a:latin typeface="Myriad Pro Cond" panose="020B0506030403020204" pitchFamily="34" charset="0"/>
                </a:rPr>
                <a:t>GENERATION X</a:t>
              </a:r>
            </a:p>
          </p:txBody>
        </p:sp>
        <p:sp>
          <p:nvSpPr>
            <p:cNvPr id="32" name="Oval 31"/>
            <p:cNvSpPr/>
            <p:nvPr/>
          </p:nvSpPr>
          <p:spPr>
            <a:xfrm>
              <a:off x="6786031" y="4983236"/>
              <a:ext cx="204537" cy="204537"/>
            </a:xfrm>
            <a:prstGeom prst="ellipse">
              <a:avLst/>
            </a:prstGeom>
            <a:solidFill>
              <a:srgbClr val="4B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rot="19604925">
              <a:off x="8093913" y="4018512"/>
              <a:ext cx="1927407" cy="461665"/>
            </a:xfrm>
            <a:prstGeom prst="rect">
              <a:avLst/>
            </a:prstGeom>
            <a:noFill/>
          </p:spPr>
          <p:txBody>
            <a:bodyPr wrap="square" rtlCol="0">
              <a:spAutoFit/>
            </a:bodyPr>
            <a:lstStyle/>
            <a:p>
              <a:r>
                <a:rPr lang="en-US" sz="2400" b="1" dirty="0" smtClean="0">
                  <a:solidFill>
                    <a:srgbClr val="4B5459"/>
                  </a:solidFill>
                  <a:latin typeface="Myriad Pro Cond" panose="020B0506030403020204" pitchFamily="34" charset="0"/>
                </a:rPr>
                <a:t>MILLENNIALS</a:t>
              </a:r>
              <a:endParaRPr lang="en-US" sz="3200" b="1" dirty="0">
                <a:solidFill>
                  <a:srgbClr val="4B5459"/>
                </a:solidFill>
                <a:latin typeface="Myriad Pro Cond" panose="020B0506030403020204" pitchFamily="34" charset="0"/>
              </a:endParaRPr>
            </a:p>
          </p:txBody>
        </p:sp>
        <p:sp>
          <p:nvSpPr>
            <p:cNvPr id="15" name="TextBox 14"/>
            <p:cNvSpPr txBox="1"/>
            <p:nvPr/>
          </p:nvSpPr>
          <p:spPr>
            <a:xfrm rot="19687119">
              <a:off x="9753959" y="4088796"/>
              <a:ext cx="1723542" cy="461665"/>
            </a:xfrm>
            <a:prstGeom prst="rect">
              <a:avLst/>
            </a:prstGeom>
            <a:noFill/>
          </p:spPr>
          <p:txBody>
            <a:bodyPr wrap="square" rtlCol="0">
              <a:spAutoFit/>
            </a:bodyPr>
            <a:lstStyle/>
            <a:p>
              <a:r>
                <a:rPr lang="en-US" sz="2400" b="1" dirty="0" smtClean="0">
                  <a:solidFill>
                    <a:srgbClr val="4B5459"/>
                  </a:solidFill>
                  <a:latin typeface="Myriad Pro Cond" panose="020B0506030403020204" pitchFamily="34" charset="0"/>
                </a:rPr>
                <a:t>GENERATION Z</a:t>
              </a:r>
              <a:endParaRPr lang="en-US" sz="2400" b="1" dirty="0">
                <a:solidFill>
                  <a:srgbClr val="4B5459"/>
                </a:solidFill>
                <a:latin typeface="Myriad Pro Cond" panose="020B0506030403020204" pitchFamily="34" charset="0"/>
              </a:endParaRPr>
            </a:p>
          </p:txBody>
        </p:sp>
        <p:sp>
          <p:nvSpPr>
            <p:cNvPr id="19" name="Rectangle 18"/>
            <p:cNvSpPr/>
            <p:nvPr/>
          </p:nvSpPr>
          <p:spPr>
            <a:xfrm>
              <a:off x="4747403" y="5190291"/>
              <a:ext cx="1144865" cy="369332"/>
            </a:xfrm>
            <a:prstGeom prst="rect">
              <a:avLst/>
            </a:prstGeom>
          </p:spPr>
          <p:txBody>
            <a:bodyPr wrap="none">
              <a:spAutoFit/>
            </a:bodyPr>
            <a:lstStyle/>
            <a:p>
              <a:r>
                <a:rPr lang="en-US" b="1" dirty="0">
                  <a:solidFill>
                    <a:srgbClr val="4B5459"/>
                  </a:solidFill>
                  <a:latin typeface="Myriad Pro Cond" panose="020B0506030403020204" pitchFamily="34" charset="0"/>
                </a:rPr>
                <a:t>(1946-1964)</a:t>
              </a:r>
              <a:endParaRPr lang="en-US" dirty="0"/>
            </a:p>
          </p:txBody>
        </p:sp>
        <p:sp>
          <p:nvSpPr>
            <p:cNvPr id="20" name="Rectangle 19"/>
            <p:cNvSpPr/>
            <p:nvPr/>
          </p:nvSpPr>
          <p:spPr>
            <a:xfrm rot="19747754">
              <a:off x="5000585" y="4073973"/>
              <a:ext cx="1823641" cy="461665"/>
            </a:xfrm>
            <a:prstGeom prst="rect">
              <a:avLst/>
            </a:prstGeom>
          </p:spPr>
          <p:txBody>
            <a:bodyPr wrap="none">
              <a:spAutoFit/>
            </a:bodyPr>
            <a:lstStyle/>
            <a:p>
              <a:r>
                <a:rPr lang="en-US" sz="2400" b="1" dirty="0">
                  <a:solidFill>
                    <a:srgbClr val="4B5459"/>
                  </a:solidFill>
                  <a:latin typeface="Myriad Pro Cond" panose="020B0506030403020204" pitchFamily="34" charset="0"/>
                </a:rPr>
                <a:t>BABY </a:t>
              </a:r>
              <a:r>
                <a:rPr lang="en-US" sz="2400" b="1" dirty="0" smtClean="0">
                  <a:solidFill>
                    <a:srgbClr val="4B5459"/>
                  </a:solidFill>
                  <a:latin typeface="Myriad Pro Cond" panose="020B0506030403020204" pitchFamily="34" charset="0"/>
                </a:rPr>
                <a:t>BOOMERS</a:t>
              </a:r>
              <a:endParaRPr lang="en-US" sz="2400" b="1" dirty="0">
                <a:solidFill>
                  <a:srgbClr val="4B5459"/>
                </a:solidFill>
                <a:latin typeface="Myriad Pro Cond" panose="020B0506030403020204" pitchFamily="34" charset="0"/>
              </a:endParaRPr>
            </a:p>
          </p:txBody>
        </p:sp>
        <p:sp>
          <p:nvSpPr>
            <p:cNvPr id="23" name="Rectangle 22"/>
            <p:cNvSpPr/>
            <p:nvPr/>
          </p:nvSpPr>
          <p:spPr>
            <a:xfrm>
              <a:off x="7822336" y="5190291"/>
              <a:ext cx="1144865" cy="369332"/>
            </a:xfrm>
            <a:prstGeom prst="rect">
              <a:avLst/>
            </a:prstGeom>
          </p:spPr>
          <p:txBody>
            <a:bodyPr wrap="none">
              <a:spAutoFit/>
            </a:bodyPr>
            <a:lstStyle/>
            <a:p>
              <a:r>
                <a:rPr lang="en-US" b="1" dirty="0">
                  <a:solidFill>
                    <a:srgbClr val="4B5459"/>
                  </a:solidFill>
                  <a:latin typeface="Myriad Pro Cond" panose="020B0506030403020204" pitchFamily="34" charset="0"/>
                </a:rPr>
                <a:t>(1981-1997)</a:t>
              </a:r>
              <a:endParaRPr lang="en-US" dirty="0"/>
            </a:p>
          </p:txBody>
        </p:sp>
        <p:sp>
          <p:nvSpPr>
            <p:cNvPr id="29" name="Rectangle 28"/>
            <p:cNvSpPr/>
            <p:nvPr/>
          </p:nvSpPr>
          <p:spPr>
            <a:xfrm>
              <a:off x="9327414" y="5190291"/>
              <a:ext cx="1377300" cy="369332"/>
            </a:xfrm>
            <a:prstGeom prst="rect">
              <a:avLst/>
            </a:prstGeom>
          </p:spPr>
          <p:txBody>
            <a:bodyPr wrap="none">
              <a:spAutoFit/>
            </a:bodyPr>
            <a:lstStyle/>
            <a:p>
              <a:r>
                <a:rPr lang="en-US" b="1" dirty="0">
                  <a:solidFill>
                    <a:srgbClr val="4B5459"/>
                  </a:solidFill>
                  <a:latin typeface="Myriad Pro Cond" panose="020B0506030403020204" pitchFamily="34" charset="0"/>
                </a:rPr>
                <a:t>(</a:t>
              </a:r>
              <a:r>
                <a:rPr lang="en-US" b="1" dirty="0" smtClean="0">
                  <a:solidFill>
                    <a:srgbClr val="4B5459"/>
                  </a:solidFill>
                  <a:latin typeface="Myriad Pro Cond" panose="020B0506030403020204" pitchFamily="34" charset="0"/>
                </a:rPr>
                <a:t>1996ish-2010</a:t>
              </a:r>
              <a:r>
                <a:rPr lang="en-US" b="1" dirty="0">
                  <a:solidFill>
                    <a:srgbClr val="4B5459"/>
                  </a:solidFill>
                  <a:latin typeface="Myriad Pro Cond" panose="020B0506030403020204" pitchFamily="34" charset="0"/>
                </a:rPr>
                <a:t>)</a:t>
              </a:r>
              <a:endParaRPr lang="en-US" dirty="0"/>
            </a:p>
          </p:txBody>
        </p:sp>
        <p:sp>
          <p:nvSpPr>
            <p:cNvPr id="31" name="Oval 30"/>
            <p:cNvSpPr/>
            <p:nvPr/>
          </p:nvSpPr>
          <p:spPr>
            <a:xfrm>
              <a:off x="5217566" y="4995693"/>
              <a:ext cx="204537" cy="204537"/>
            </a:xfrm>
            <a:prstGeom prst="ellipse">
              <a:avLst/>
            </a:prstGeom>
            <a:solidFill>
              <a:srgbClr val="4B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8291805" y="4989220"/>
              <a:ext cx="204537" cy="204537"/>
            </a:xfrm>
            <a:prstGeom prst="ellipse">
              <a:avLst/>
            </a:prstGeom>
            <a:solidFill>
              <a:srgbClr val="4B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p:cNvSpPr/>
            <p:nvPr/>
          </p:nvSpPr>
          <p:spPr>
            <a:xfrm>
              <a:off x="9931428" y="4985754"/>
              <a:ext cx="204537" cy="204537"/>
            </a:xfrm>
            <a:prstGeom prst="ellipse">
              <a:avLst/>
            </a:prstGeom>
            <a:solidFill>
              <a:srgbClr val="4B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930669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3014505" y="6069729"/>
            <a:ext cx="9106039" cy="685188"/>
          </a:xfrm>
          <a:prstGeom prst="rect">
            <a:avLst/>
          </a:prstGeom>
        </p:spPr>
        <p:txBody>
          <a:bodyPr wrap="square">
            <a:spAutoFit/>
          </a:bodyPr>
          <a:lstStyle/>
          <a:p>
            <a:pPr marL="457200" marR="0" indent="-457200">
              <a:lnSpc>
                <a:spcPct val="107000"/>
              </a:lnSpc>
              <a:spcBef>
                <a:spcPts val="0"/>
              </a:spcBef>
              <a:spcAft>
                <a:spcPts val="800"/>
              </a:spcAft>
            </a:pPr>
            <a:r>
              <a:rPr lang="en-US" sz="1200" dirty="0" err="1">
                <a:solidFill>
                  <a:srgbClr val="4B5459"/>
                </a:solidFill>
                <a:latin typeface="Myriad Pro" panose="020B0503030403020204" pitchFamily="34" charset="0"/>
                <a:ea typeface="Calibri" panose="020F0502020204030204" pitchFamily="34" charset="0"/>
                <a:cs typeface="Times New Roman" panose="02020603050405020304" pitchFamily="18" charset="0"/>
              </a:rPr>
              <a:t>Bellack</a:t>
            </a:r>
            <a:r>
              <a:rPr lang="en-US" sz="1200"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 M.  (2015, December 3).  Quiz:  Talking ‘bout my generation?  </a:t>
            </a:r>
            <a:r>
              <a:rPr lang="en-US" sz="1200" i="1"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The Washington Post</a:t>
            </a:r>
            <a:r>
              <a:rPr lang="en-US" sz="1200"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  Retrieved from https://www.washingtonpost.com/quiz-talking-bout-my-generation/f2eb1164-5fa3-4d77-ad53-53546e02edae_quiz.html?utm_term=.a57ba31b87ce</a:t>
            </a:r>
          </a:p>
        </p:txBody>
      </p:sp>
      <p:sp>
        <p:nvSpPr>
          <p:cNvPr id="12" name="Rectangle 11"/>
          <p:cNvSpPr/>
          <p:nvPr/>
        </p:nvSpPr>
        <p:spPr>
          <a:xfrm>
            <a:off x="2677717" y="303346"/>
            <a:ext cx="8791698" cy="2200089"/>
          </a:xfrm>
          <a:prstGeom prst="rect">
            <a:avLst/>
          </a:prstGeom>
        </p:spPr>
        <p:txBody>
          <a:bodyPr wrap="square">
            <a:spAutoFit/>
          </a:bodyPr>
          <a:lstStyle/>
          <a:p>
            <a:pPr marR="0" lvl="0">
              <a:lnSpc>
                <a:spcPct val="107000"/>
              </a:lnSpc>
              <a:spcBef>
                <a:spcPts val="0"/>
              </a:spcBef>
              <a:spcAft>
                <a:spcPts val="800"/>
              </a:spcAft>
            </a:pPr>
            <a:r>
              <a:rPr lang="en-US" sz="3200" b="1" dirty="0" smtClean="0">
                <a:solidFill>
                  <a:srgbClr val="4B5459"/>
                </a:solidFill>
                <a:effectLst/>
                <a:latin typeface="Myriad Pro" panose="020B0503030403020204" pitchFamily="34" charset="0"/>
                <a:ea typeface="Calibri" panose="020F0502020204030204" pitchFamily="34" charset="0"/>
                <a:cs typeface="Times New Roman" panose="02020603050405020304" pitchFamily="18" charset="0"/>
              </a:rPr>
              <a:t>2.	“Some depict a group of irrational, self-absorbed ‘brats,’ while others describe them as well-educated, self-reliant entrepreneurs with technical savvy.”</a:t>
            </a:r>
            <a:endParaRPr lang="en-US" sz="3200" b="1" dirty="0">
              <a:solidFill>
                <a:srgbClr val="4B5459"/>
              </a:solidFill>
              <a:effectLst/>
              <a:latin typeface="Myriad Pro" panose="020B050303040302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2672861" y="2501125"/>
            <a:ext cx="8796554" cy="882742"/>
          </a:xfrm>
          <a:prstGeom prst="rect">
            <a:avLst/>
          </a:prstGeom>
        </p:spPr>
        <p:txBody>
          <a:bodyPr wrap="square">
            <a:spAutoFit/>
          </a:bodyPr>
          <a:lstStyle/>
          <a:p>
            <a:pPr marL="457200" marR="0" indent="-457200">
              <a:lnSpc>
                <a:spcPct val="107000"/>
              </a:lnSpc>
              <a:spcBef>
                <a:spcPts val="0"/>
              </a:spcBef>
              <a:spcAft>
                <a:spcPts val="800"/>
              </a:spcAft>
            </a:pPr>
            <a:r>
              <a:rPr lang="en-US" sz="1600"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Martin, N. M., &amp; Prince, D.  Factoring for X:  An empirical study of Generation X’s materialistic attributes.  </a:t>
            </a:r>
            <a:r>
              <a:rPr lang="en-US" sz="1600" i="1"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Journal of management and Marketing Research</a:t>
            </a:r>
            <a:r>
              <a:rPr lang="en-US" sz="1600"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  Retrieved from </a:t>
            </a:r>
            <a:r>
              <a:rPr lang="en-US" sz="1600" u="sng" dirty="0">
                <a:solidFill>
                  <a:srgbClr val="4B5459"/>
                </a:solidFill>
                <a:latin typeface="Myriad Pro" panose="020B0503030403020204" pitchFamily="34" charset="0"/>
                <a:ea typeface="Calibri" panose="020F0502020204030204" pitchFamily="34" charset="0"/>
                <a:cs typeface="Times New Roman" panose="02020603050405020304" pitchFamily="18" charset="0"/>
                <a:hlinkClick r:id="rId3"/>
              </a:rPr>
              <a:t>https://docplayer.net/10451025-Factoring-for-x-an-empirical-study-of-generation-x-s-materialistic-attributes.html</a:t>
            </a:r>
            <a:endParaRPr lang="en-US" sz="1600" dirty="0">
              <a:solidFill>
                <a:srgbClr val="4B5459"/>
              </a:solidFill>
              <a:latin typeface="Myriad Pro" panose="020B0503030403020204" pitchFamily="34" charset="0"/>
              <a:ea typeface="Calibri" panose="020F0502020204030204" pitchFamily="34" charset="0"/>
              <a:cs typeface="Times New Roman" panose="02020603050405020304" pitchFamily="18" charset="0"/>
            </a:endParaRPr>
          </a:p>
        </p:txBody>
      </p:sp>
      <p:cxnSp>
        <p:nvCxnSpPr>
          <p:cNvPr id="34" name="Straight Connector 33"/>
          <p:cNvCxnSpPr/>
          <p:nvPr/>
        </p:nvCxnSpPr>
        <p:spPr>
          <a:xfrm>
            <a:off x="3037213" y="5296520"/>
            <a:ext cx="8091217" cy="0"/>
          </a:xfrm>
          <a:prstGeom prst="line">
            <a:avLst/>
          </a:prstGeom>
          <a:ln w="22225">
            <a:solidFill>
              <a:srgbClr val="4B5459"/>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6315868" y="5401306"/>
            <a:ext cx="1144865" cy="369332"/>
          </a:xfrm>
          <a:prstGeom prst="rect">
            <a:avLst/>
          </a:prstGeom>
        </p:spPr>
        <p:txBody>
          <a:bodyPr wrap="none">
            <a:spAutoFit/>
          </a:bodyPr>
          <a:lstStyle/>
          <a:p>
            <a:r>
              <a:rPr lang="en-US" b="1" dirty="0">
                <a:solidFill>
                  <a:srgbClr val="4B5459"/>
                </a:solidFill>
                <a:latin typeface="Myriad Pro Cond" panose="020B0506030403020204" pitchFamily="34" charset="0"/>
              </a:rPr>
              <a:t>(1965-1980)</a:t>
            </a:r>
          </a:p>
        </p:txBody>
      </p:sp>
      <p:sp>
        <p:nvSpPr>
          <p:cNvPr id="36" name="Rectangle 35"/>
          <p:cNvSpPr/>
          <p:nvPr/>
        </p:nvSpPr>
        <p:spPr>
          <a:xfrm rot="19655218">
            <a:off x="6606382" y="4305606"/>
            <a:ext cx="1680909" cy="461665"/>
          </a:xfrm>
          <a:prstGeom prst="rect">
            <a:avLst/>
          </a:prstGeom>
        </p:spPr>
        <p:txBody>
          <a:bodyPr wrap="none">
            <a:spAutoFit/>
          </a:bodyPr>
          <a:lstStyle/>
          <a:p>
            <a:r>
              <a:rPr lang="en-US" sz="2400" b="1" dirty="0">
                <a:solidFill>
                  <a:srgbClr val="4B5459"/>
                </a:solidFill>
                <a:latin typeface="Myriad Pro Cond" panose="020B0506030403020204" pitchFamily="34" charset="0"/>
              </a:rPr>
              <a:t>GENERATION X</a:t>
            </a:r>
          </a:p>
        </p:txBody>
      </p:sp>
      <p:sp>
        <p:nvSpPr>
          <p:cNvPr id="37" name="Oval 36"/>
          <p:cNvSpPr/>
          <p:nvPr/>
        </p:nvSpPr>
        <p:spPr>
          <a:xfrm>
            <a:off x="6786031" y="5194251"/>
            <a:ext cx="204537" cy="204537"/>
          </a:xfrm>
          <a:prstGeom prst="ellipse">
            <a:avLst/>
          </a:prstGeom>
          <a:solidFill>
            <a:srgbClr val="4B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p:cNvGrpSpPr/>
          <p:nvPr/>
        </p:nvGrpSpPr>
        <p:grpSpPr>
          <a:xfrm>
            <a:off x="3037213" y="4140569"/>
            <a:ext cx="8440288" cy="1630069"/>
            <a:chOff x="3037213" y="3929554"/>
            <a:chExt cx="8440288" cy="1630069"/>
          </a:xfrm>
        </p:grpSpPr>
        <p:sp>
          <p:nvSpPr>
            <p:cNvPr id="39" name="TextBox 38"/>
            <p:cNvSpPr txBox="1"/>
            <p:nvPr/>
          </p:nvSpPr>
          <p:spPr>
            <a:xfrm rot="19604925">
              <a:off x="8093913" y="4018512"/>
              <a:ext cx="1927407" cy="461665"/>
            </a:xfrm>
            <a:prstGeom prst="rect">
              <a:avLst/>
            </a:prstGeom>
            <a:noFill/>
          </p:spPr>
          <p:txBody>
            <a:bodyPr wrap="square" rtlCol="0">
              <a:spAutoFit/>
            </a:bodyPr>
            <a:lstStyle/>
            <a:p>
              <a:r>
                <a:rPr lang="en-US" sz="2400" b="1" dirty="0" smtClean="0">
                  <a:solidFill>
                    <a:srgbClr val="4B5459"/>
                  </a:solidFill>
                  <a:latin typeface="Myriad Pro Cond" panose="020B0506030403020204" pitchFamily="34" charset="0"/>
                </a:rPr>
                <a:t>MILLENNIALS</a:t>
              </a:r>
              <a:endParaRPr lang="en-US" sz="3200" b="1" dirty="0">
                <a:solidFill>
                  <a:srgbClr val="4B5459"/>
                </a:solidFill>
                <a:latin typeface="Myriad Pro Cond" panose="020B0506030403020204" pitchFamily="34" charset="0"/>
              </a:endParaRPr>
            </a:p>
          </p:txBody>
        </p:sp>
        <p:sp>
          <p:nvSpPr>
            <p:cNvPr id="40" name="TextBox 39"/>
            <p:cNvSpPr txBox="1"/>
            <p:nvPr/>
          </p:nvSpPr>
          <p:spPr>
            <a:xfrm rot="19687119">
              <a:off x="9753959" y="4088796"/>
              <a:ext cx="1723542" cy="461665"/>
            </a:xfrm>
            <a:prstGeom prst="rect">
              <a:avLst/>
            </a:prstGeom>
            <a:noFill/>
          </p:spPr>
          <p:txBody>
            <a:bodyPr wrap="square" rtlCol="0">
              <a:spAutoFit/>
            </a:bodyPr>
            <a:lstStyle/>
            <a:p>
              <a:r>
                <a:rPr lang="en-US" sz="2400" b="1" dirty="0" smtClean="0">
                  <a:solidFill>
                    <a:srgbClr val="4B5459"/>
                  </a:solidFill>
                  <a:latin typeface="Myriad Pro Cond" panose="020B0506030403020204" pitchFamily="34" charset="0"/>
                </a:rPr>
                <a:t>GENERATION Z</a:t>
              </a:r>
              <a:endParaRPr lang="en-US" sz="2400" b="1" dirty="0">
                <a:solidFill>
                  <a:srgbClr val="4B5459"/>
                </a:solidFill>
                <a:latin typeface="Myriad Pro Cond" panose="020B0506030403020204" pitchFamily="34" charset="0"/>
              </a:endParaRPr>
            </a:p>
          </p:txBody>
        </p:sp>
        <p:sp>
          <p:nvSpPr>
            <p:cNvPr id="41" name="Rectangle 40"/>
            <p:cNvSpPr/>
            <p:nvPr/>
          </p:nvSpPr>
          <p:spPr>
            <a:xfrm>
              <a:off x="3037213" y="5190291"/>
              <a:ext cx="1144865" cy="369332"/>
            </a:xfrm>
            <a:prstGeom prst="rect">
              <a:avLst/>
            </a:prstGeom>
          </p:spPr>
          <p:txBody>
            <a:bodyPr wrap="none">
              <a:spAutoFit/>
            </a:bodyPr>
            <a:lstStyle/>
            <a:p>
              <a:r>
                <a:rPr lang="en-US" b="1" dirty="0">
                  <a:solidFill>
                    <a:srgbClr val="4B5459"/>
                  </a:solidFill>
                  <a:latin typeface="Myriad Pro Cond" panose="020B0506030403020204" pitchFamily="34" charset="0"/>
                </a:rPr>
                <a:t>(1928-1945)</a:t>
              </a:r>
            </a:p>
          </p:txBody>
        </p:sp>
        <p:sp>
          <p:nvSpPr>
            <p:cNvPr id="42" name="Rectangle 41"/>
            <p:cNvSpPr/>
            <p:nvPr/>
          </p:nvSpPr>
          <p:spPr>
            <a:xfrm rot="19800000">
              <a:off x="3470569" y="3929554"/>
              <a:ext cx="2272417" cy="461665"/>
            </a:xfrm>
            <a:prstGeom prst="rect">
              <a:avLst/>
            </a:prstGeom>
          </p:spPr>
          <p:txBody>
            <a:bodyPr wrap="none">
              <a:spAutoFit/>
            </a:bodyPr>
            <a:lstStyle/>
            <a:p>
              <a:r>
                <a:rPr lang="en-US" sz="2400" b="1" dirty="0" smtClean="0">
                  <a:solidFill>
                    <a:srgbClr val="4B5459"/>
                  </a:solidFill>
                  <a:latin typeface="Myriad Pro Cond" panose="020B0506030403020204" pitchFamily="34" charset="0"/>
                </a:rPr>
                <a:t>SILENT </a:t>
              </a:r>
              <a:r>
                <a:rPr lang="en-US" sz="2400" b="1" dirty="0">
                  <a:solidFill>
                    <a:srgbClr val="4B5459"/>
                  </a:solidFill>
                  <a:latin typeface="Myriad Pro Cond" panose="020B0506030403020204" pitchFamily="34" charset="0"/>
                </a:rPr>
                <a:t>GENERATION</a:t>
              </a:r>
              <a:endParaRPr lang="en-US" sz="2400" dirty="0"/>
            </a:p>
          </p:txBody>
        </p:sp>
        <p:sp>
          <p:nvSpPr>
            <p:cNvPr id="43" name="Rectangle 42"/>
            <p:cNvSpPr/>
            <p:nvPr/>
          </p:nvSpPr>
          <p:spPr>
            <a:xfrm>
              <a:off x="4747403" y="5190291"/>
              <a:ext cx="1144865" cy="369332"/>
            </a:xfrm>
            <a:prstGeom prst="rect">
              <a:avLst/>
            </a:prstGeom>
          </p:spPr>
          <p:txBody>
            <a:bodyPr wrap="none">
              <a:spAutoFit/>
            </a:bodyPr>
            <a:lstStyle/>
            <a:p>
              <a:r>
                <a:rPr lang="en-US" b="1" dirty="0">
                  <a:solidFill>
                    <a:srgbClr val="4B5459"/>
                  </a:solidFill>
                  <a:latin typeface="Myriad Pro Cond" panose="020B0506030403020204" pitchFamily="34" charset="0"/>
                </a:rPr>
                <a:t>(1946-1964)</a:t>
              </a:r>
              <a:endParaRPr lang="en-US" dirty="0"/>
            </a:p>
          </p:txBody>
        </p:sp>
        <p:sp>
          <p:nvSpPr>
            <p:cNvPr id="44" name="Rectangle 43"/>
            <p:cNvSpPr/>
            <p:nvPr/>
          </p:nvSpPr>
          <p:spPr>
            <a:xfrm rot="19747754">
              <a:off x="5000585" y="4073973"/>
              <a:ext cx="1823641" cy="461665"/>
            </a:xfrm>
            <a:prstGeom prst="rect">
              <a:avLst/>
            </a:prstGeom>
          </p:spPr>
          <p:txBody>
            <a:bodyPr wrap="none">
              <a:spAutoFit/>
            </a:bodyPr>
            <a:lstStyle/>
            <a:p>
              <a:r>
                <a:rPr lang="en-US" sz="2400" b="1" dirty="0">
                  <a:solidFill>
                    <a:srgbClr val="4B5459"/>
                  </a:solidFill>
                  <a:latin typeface="Myriad Pro Cond" panose="020B0506030403020204" pitchFamily="34" charset="0"/>
                </a:rPr>
                <a:t>BABY </a:t>
              </a:r>
              <a:r>
                <a:rPr lang="en-US" sz="2400" b="1" dirty="0" smtClean="0">
                  <a:solidFill>
                    <a:srgbClr val="4B5459"/>
                  </a:solidFill>
                  <a:latin typeface="Myriad Pro Cond" panose="020B0506030403020204" pitchFamily="34" charset="0"/>
                </a:rPr>
                <a:t>BOOMERS</a:t>
              </a:r>
              <a:endParaRPr lang="en-US" sz="2400" b="1" dirty="0">
                <a:solidFill>
                  <a:srgbClr val="4B5459"/>
                </a:solidFill>
                <a:latin typeface="Myriad Pro Cond" panose="020B0506030403020204" pitchFamily="34" charset="0"/>
              </a:endParaRPr>
            </a:p>
          </p:txBody>
        </p:sp>
        <p:sp>
          <p:nvSpPr>
            <p:cNvPr id="45" name="Rectangle 44"/>
            <p:cNvSpPr/>
            <p:nvPr/>
          </p:nvSpPr>
          <p:spPr>
            <a:xfrm>
              <a:off x="7822336" y="5190291"/>
              <a:ext cx="1144865" cy="369332"/>
            </a:xfrm>
            <a:prstGeom prst="rect">
              <a:avLst/>
            </a:prstGeom>
          </p:spPr>
          <p:txBody>
            <a:bodyPr wrap="none">
              <a:spAutoFit/>
            </a:bodyPr>
            <a:lstStyle/>
            <a:p>
              <a:r>
                <a:rPr lang="en-US" b="1" dirty="0">
                  <a:solidFill>
                    <a:srgbClr val="4B5459"/>
                  </a:solidFill>
                  <a:latin typeface="Myriad Pro Cond" panose="020B0506030403020204" pitchFamily="34" charset="0"/>
                </a:rPr>
                <a:t>(1981-1997)</a:t>
              </a:r>
              <a:endParaRPr lang="en-US" dirty="0"/>
            </a:p>
          </p:txBody>
        </p:sp>
        <p:sp>
          <p:nvSpPr>
            <p:cNvPr id="46" name="Rectangle 45"/>
            <p:cNvSpPr/>
            <p:nvPr/>
          </p:nvSpPr>
          <p:spPr>
            <a:xfrm>
              <a:off x="9327414" y="5190291"/>
              <a:ext cx="1377300" cy="369332"/>
            </a:xfrm>
            <a:prstGeom prst="rect">
              <a:avLst/>
            </a:prstGeom>
          </p:spPr>
          <p:txBody>
            <a:bodyPr wrap="none">
              <a:spAutoFit/>
            </a:bodyPr>
            <a:lstStyle/>
            <a:p>
              <a:r>
                <a:rPr lang="en-US" b="1" dirty="0">
                  <a:solidFill>
                    <a:srgbClr val="4B5459"/>
                  </a:solidFill>
                  <a:latin typeface="Myriad Pro Cond" panose="020B0506030403020204" pitchFamily="34" charset="0"/>
                </a:rPr>
                <a:t>(</a:t>
              </a:r>
              <a:r>
                <a:rPr lang="en-US" b="1" dirty="0" smtClean="0">
                  <a:solidFill>
                    <a:srgbClr val="4B5459"/>
                  </a:solidFill>
                  <a:latin typeface="Myriad Pro Cond" panose="020B0506030403020204" pitchFamily="34" charset="0"/>
                </a:rPr>
                <a:t>1996ish-2010</a:t>
              </a:r>
              <a:r>
                <a:rPr lang="en-US" b="1" dirty="0">
                  <a:solidFill>
                    <a:srgbClr val="4B5459"/>
                  </a:solidFill>
                  <a:latin typeface="Myriad Pro Cond" panose="020B0506030403020204" pitchFamily="34" charset="0"/>
                </a:rPr>
                <a:t>)</a:t>
              </a:r>
              <a:endParaRPr lang="en-US" dirty="0"/>
            </a:p>
          </p:txBody>
        </p:sp>
        <p:sp>
          <p:nvSpPr>
            <p:cNvPr id="47" name="Oval 46"/>
            <p:cNvSpPr/>
            <p:nvPr/>
          </p:nvSpPr>
          <p:spPr>
            <a:xfrm>
              <a:off x="3507376" y="4985754"/>
              <a:ext cx="204537" cy="204537"/>
            </a:xfrm>
            <a:prstGeom prst="ellipse">
              <a:avLst/>
            </a:prstGeom>
            <a:solidFill>
              <a:srgbClr val="4B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p:cNvSpPr/>
            <p:nvPr/>
          </p:nvSpPr>
          <p:spPr>
            <a:xfrm>
              <a:off x="5217566" y="4995693"/>
              <a:ext cx="204537" cy="204537"/>
            </a:xfrm>
            <a:prstGeom prst="ellipse">
              <a:avLst/>
            </a:prstGeom>
            <a:solidFill>
              <a:srgbClr val="4B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p:cNvSpPr/>
            <p:nvPr/>
          </p:nvSpPr>
          <p:spPr>
            <a:xfrm>
              <a:off x="8291805" y="4989220"/>
              <a:ext cx="204537" cy="204537"/>
            </a:xfrm>
            <a:prstGeom prst="ellipse">
              <a:avLst/>
            </a:prstGeom>
            <a:solidFill>
              <a:srgbClr val="4B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p:cNvSpPr/>
            <p:nvPr/>
          </p:nvSpPr>
          <p:spPr>
            <a:xfrm>
              <a:off x="9931428" y="4985754"/>
              <a:ext cx="204537" cy="204537"/>
            </a:xfrm>
            <a:prstGeom prst="ellipse">
              <a:avLst/>
            </a:prstGeom>
            <a:solidFill>
              <a:srgbClr val="4B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334959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3102709" y="5979293"/>
            <a:ext cx="8704104" cy="685188"/>
          </a:xfrm>
          <a:prstGeom prst="rect">
            <a:avLst/>
          </a:prstGeom>
        </p:spPr>
        <p:txBody>
          <a:bodyPr wrap="square">
            <a:spAutoFit/>
          </a:bodyPr>
          <a:lstStyle/>
          <a:p>
            <a:pPr marL="457200" marR="0" indent="-457200">
              <a:lnSpc>
                <a:spcPct val="107000"/>
              </a:lnSpc>
              <a:spcBef>
                <a:spcPts val="0"/>
              </a:spcBef>
              <a:spcAft>
                <a:spcPts val="800"/>
              </a:spcAft>
            </a:pPr>
            <a:r>
              <a:rPr lang="en-US" sz="1200" dirty="0" err="1">
                <a:solidFill>
                  <a:srgbClr val="4B5459"/>
                </a:solidFill>
                <a:latin typeface="Myriad Pro" panose="020B0503030403020204" pitchFamily="34" charset="0"/>
                <a:ea typeface="Calibri" panose="020F0502020204030204" pitchFamily="34" charset="0"/>
                <a:cs typeface="Times New Roman" panose="02020603050405020304" pitchFamily="18" charset="0"/>
              </a:rPr>
              <a:t>Bellack</a:t>
            </a:r>
            <a:r>
              <a:rPr lang="en-US" sz="1200"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 M.  (2015, December 3).  Quiz:  Talking ‘bout my generation?  </a:t>
            </a:r>
            <a:r>
              <a:rPr lang="en-US" sz="1200" i="1"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The Washington Post</a:t>
            </a:r>
            <a:r>
              <a:rPr lang="en-US" sz="1200"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  Retrieved from https://www.washingtonpost.com/quiz-talking-bout-my-generation/f2eb1164-5fa3-4d77-ad53-53546e02edae_quiz.html?utm_term=.a57ba31b87ce</a:t>
            </a:r>
          </a:p>
        </p:txBody>
      </p:sp>
      <p:sp>
        <p:nvSpPr>
          <p:cNvPr id="12" name="Rectangle 11"/>
          <p:cNvSpPr/>
          <p:nvPr/>
        </p:nvSpPr>
        <p:spPr>
          <a:xfrm>
            <a:off x="2597686" y="319857"/>
            <a:ext cx="9209127" cy="2200089"/>
          </a:xfrm>
          <a:prstGeom prst="rect">
            <a:avLst/>
          </a:prstGeom>
        </p:spPr>
        <p:txBody>
          <a:bodyPr wrap="square">
            <a:spAutoFit/>
          </a:bodyPr>
          <a:lstStyle/>
          <a:p>
            <a:pPr marR="0" lvl="0">
              <a:lnSpc>
                <a:spcPct val="107000"/>
              </a:lnSpc>
              <a:spcBef>
                <a:spcPts val="0"/>
              </a:spcBef>
              <a:spcAft>
                <a:spcPts val="800"/>
              </a:spcAft>
            </a:pPr>
            <a:r>
              <a:rPr lang="en-US" sz="3200" b="1" dirty="0" smtClean="0">
                <a:solidFill>
                  <a:srgbClr val="4B5459"/>
                </a:solidFill>
                <a:effectLst/>
                <a:latin typeface="Myriad Pro" panose="020B0503030403020204" pitchFamily="34" charset="0"/>
                <a:ea typeface="Calibri" panose="020F0502020204030204" pitchFamily="34" charset="0"/>
                <a:cs typeface="Times New Roman" panose="02020603050405020304" pitchFamily="18" charset="0"/>
              </a:rPr>
              <a:t>3.	“They want jobs that affect societal change, and they give what they can.  [One] study found that three-quarters of young people gave to a charity…and 63 percent volunteered for a cause.”</a:t>
            </a:r>
            <a:endParaRPr lang="en-US" sz="3200" b="1" dirty="0">
              <a:solidFill>
                <a:srgbClr val="4B5459"/>
              </a:solidFill>
              <a:effectLst/>
              <a:latin typeface="Myriad Pro" panose="020B050303040302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2597686" y="2616118"/>
            <a:ext cx="8937822" cy="783869"/>
          </a:xfrm>
          <a:prstGeom prst="rect">
            <a:avLst/>
          </a:prstGeom>
        </p:spPr>
        <p:txBody>
          <a:bodyPr wrap="square">
            <a:spAutoFit/>
          </a:bodyPr>
          <a:lstStyle/>
          <a:p>
            <a:pPr marL="457200" marR="0" indent="-457200">
              <a:lnSpc>
                <a:spcPct val="107000"/>
              </a:lnSpc>
              <a:spcBef>
                <a:spcPts val="0"/>
              </a:spcBef>
              <a:spcAft>
                <a:spcPts val="800"/>
              </a:spcAft>
            </a:pPr>
            <a:r>
              <a:rPr lang="en-US" sz="1400"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Glassman, M.  (2013, August 30).  Five myths about millennials.  </a:t>
            </a:r>
            <a:r>
              <a:rPr lang="en-US" sz="1400" i="1"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The Washington Post</a:t>
            </a:r>
            <a:r>
              <a:rPr lang="en-US" sz="1400"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  Retrieved from </a:t>
            </a:r>
            <a:r>
              <a:rPr lang="en-US" sz="1400" u="sng" dirty="0">
                <a:solidFill>
                  <a:srgbClr val="4B5459"/>
                </a:solidFill>
                <a:latin typeface="Myriad Pro" panose="020B0503030403020204" pitchFamily="34" charset="0"/>
                <a:ea typeface="Calibri" panose="020F0502020204030204" pitchFamily="34" charset="0"/>
                <a:cs typeface="Times New Roman" panose="02020603050405020304" pitchFamily="18" charset="0"/>
                <a:hlinkClick r:id="rId3"/>
              </a:rPr>
              <a:t>https://www.washingtonpost.com/opinions/five-myths-about-millennials/2013/08/30/a6d9a854-ff6c-11e2-9711-3708310f6f4d_story.html?utm_term=.47266fed4b90</a:t>
            </a:r>
            <a:endParaRPr lang="en-US" sz="1400" dirty="0">
              <a:solidFill>
                <a:srgbClr val="4B5459"/>
              </a:solidFill>
              <a:latin typeface="Myriad Pro" panose="020B0503030403020204" pitchFamily="34" charset="0"/>
              <a:ea typeface="Calibri" panose="020F0502020204030204" pitchFamily="34" charset="0"/>
              <a:cs typeface="Times New Roman" panose="02020603050405020304" pitchFamily="18" charset="0"/>
            </a:endParaRPr>
          </a:p>
        </p:txBody>
      </p:sp>
      <p:cxnSp>
        <p:nvCxnSpPr>
          <p:cNvPr id="10" name="Straight Connector 9"/>
          <p:cNvCxnSpPr/>
          <p:nvPr/>
        </p:nvCxnSpPr>
        <p:spPr>
          <a:xfrm>
            <a:off x="3037213" y="5257035"/>
            <a:ext cx="8091217" cy="0"/>
          </a:xfrm>
          <a:prstGeom prst="line">
            <a:avLst/>
          </a:prstGeom>
          <a:ln w="22225">
            <a:solidFill>
              <a:srgbClr val="4B5459"/>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9604925">
            <a:off x="8093913" y="4190042"/>
            <a:ext cx="1927407" cy="461665"/>
          </a:xfrm>
          <a:prstGeom prst="rect">
            <a:avLst/>
          </a:prstGeom>
          <a:noFill/>
        </p:spPr>
        <p:txBody>
          <a:bodyPr wrap="square" rtlCol="0">
            <a:spAutoFit/>
          </a:bodyPr>
          <a:lstStyle/>
          <a:p>
            <a:r>
              <a:rPr lang="en-US" sz="2400" b="1" dirty="0" smtClean="0">
                <a:solidFill>
                  <a:srgbClr val="4B5459"/>
                </a:solidFill>
                <a:latin typeface="Myriad Pro Cond" panose="020B0506030403020204" pitchFamily="34" charset="0"/>
              </a:rPr>
              <a:t>MILLENNIALS</a:t>
            </a:r>
            <a:endParaRPr lang="en-US" sz="3200" b="1" dirty="0">
              <a:solidFill>
                <a:srgbClr val="4B5459"/>
              </a:solidFill>
              <a:latin typeface="Myriad Pro Cond" panose="020B0506030403020204" pitchFamily="34" charset="0"/>
            </a:endParaRPr>
          </a:p>
        </p:txBody>
      </p:sp>
      <p:sp>
        <p:nvSpPr>
          <p:cNvPr id="29" name="Rectangle 28"/>
          <p:cNvSpPr/>
          <p:nvPr/>
        </p:nvSpPr>
        <p:spPr>
          <a:xfrm>
            <a:off x="7822336" y="5361821"/>
            <a:ext cx="1144865" cy="369332"/>
          </a:xfrm>
          <a:prstGeom prst="rect">
            <a:avLst/>
          </a:prstGeom>
        </p:spPr>
        <p:txBody>
          <a:bodyPr wrap="none">
            <a:spAutoFit/>
          </a:bodyPr>
          <a:lstStyle/>
          <a:p>
            <a:r>
              <a:rPr lang="en-US" b="1" dirty="0">
                <a:solidFill>
                  <a:srgbClr val="4B5459"/>
                </a:solidFill>
                <a:latin typeface="Myriad Pro Cond" panose="020B0506030403020204" pitchFamily="34" charset="0"/>
              </a:rPr>
              <a:t>(1981-1997)</a:t>
            </a:r>
            <a:endParaRPr lang="en-US" dirty="0"/>
          </a:p>
        </p:txBody>
      </p:sp>
      <p:sp>
        <p:nvSpPr>
          <p:cNvPr id="33" name="Oval 32"/>
          <p:cNvSpPr/>
          <p:nvPr/>
        </p:nvSpPr>
        <p:spPr>
          <a:xfrm>
            <a:off x="8291805" y="5160750"/>
            <a:ext cx="204537" cy="204537"/>
          </a:xfrm>
          <a:prstGeom prst="ellipse">
            <a:avLst/>
          </a:prstGeom>
          <a:solidFill>
            <a:srgbClr val="4B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3037213" y="4134122"/>
            <a:ext cx="8440288" cy="1597031"/>
            <a:chOff x="3037213" y="4134122"/>
            <a:chExt cx="8440288" cy="1597031"/>
          </a:xfrm>
        </p:grpSpPr>
        <p:sp>
          <p:nvSpPr>
            <p:cNvPr id="14" name="Rectangle 13"/>
            <p:cNvSpPr/>
            <p:nvPr/>
          </p:nvSpPr>
          <p:spPr>
            <a:xfrm>
              <a:off x="6315868" y="5361821"/>
              <a:ext cx="1144865" cy="369332"/>
            </a:xfrm>
            <a:prstGeom prst="rect">
              <a:avLst/>
            </a:prstGeom>
          </p:spPr>
          <p:txBody>
            <a:bodyPr wrap="none">
              <a:spAutoFit/>
            </a:bodyPr>
            <a:lstStyle/>
            <a:p>
              <a:r>
                <a:rPr lang="en-US" b="1" dirty="0">
                  <a:solidFill>
                    <a:srgbClr val="4B5459"/>
                  </a:solidFill>
                  <a:latin typeface="Myriad Pro Cond" panose="020B0506030403020204" pitchFamily="34" charset="0"/>
                </a:rPr>
                <a:t>(1965-1980)</a:t>
              </a:r>
            </a:p>
          </p:txBody>
        </p:sp>
        <p:sp>
          <p:nvSpPr>
            <p:cNvPr id="15" name="Rectangle 14"/>
            <p:cNvSpPr/>
            <p:nvPr/>
          </p:nvSpPr>
          <p:spPr>
            <a:xfrm rot="19655218">
              <a:off x="6606382" y="4266121"/>
              <a:ext cx="1680909" cy="461665"/>
            </a:xfrm>
            <a:prstGeom prst="rect">
              <a:avLst/>
            </a:prstGeom>
          </p:spPr>
          <p:txBody>
            <a:bodyPr wrap="none">
              <a:spAutoFit/>
            </a:bodyPr>
            <a:lstStyle/>
            <a:p>
              <a:r>
                <a:rPr lang="en-US" sz="2400" b="1" dirty="0">
                  <a:solidFill>
                    <a:srgbClr val="4B5459"/>
                  </a:solidFill>
                  <a:latin typeface="Myriad Pro Cond" panose="020B0506030403020204" pitchFamily="34" charset="0"/>
                </a:rPr>
                <a:t>GENERATION X</a:t>
              </a:r>
            </a:p>
          </p:txBody>
        </p:sp>
        <p:sp>
          <p:nvSpPr>
            <p:cNvPr id="16" name="Oval 15"/>
            <p:cNvSpPr/>
            <p:nvPr/>
          </p:nvSpPr>
          <p:spPr>
            <a:xfrm>
              <a:off x="6786031" y="5154766"/>
              <a:ext cx="204537" cy="204537"/>
            </a:xfrm>
            <a:prstGeom prst="ellipse">
              <a:avLst/>
            </a:prstGeom>
            <a:solidFill>
              <a:srgbClr val="4B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rot="19687119">
              <a:off x="9753959" y="4260326"/>
              <a:ext cx="1723542" cy="461665"/>
            </a:xfrm>
            <a:prstGeom prst="rect">
              <a:avLst/>
            </a:prstGeom>
            <a:noFill/>
          </p:spPr>
          <p:txBody>
            <a:bodyPr wrap="square" rtlCol="0">
              <a:spAutoFit/>
            </a:bodyPr>
            <a:lstStyle/>
            <a:p>
              <a:r>
                <a:rPr lang="en-US" sz="2400" b="1" dirty="0" smtClean="0">
                  <a:solidFill>
                    <a:srgbClr val="4B5459"/>
                  </a:solidFill>
                  <a:latin typeface="Myriad Pro Cond" panose="020B0506030403020204" pitchFamily="34" charset="0"/>
                </a:rPr>
                <a:t>GENERATION Z</a:t>
              </a:r>
              <a:endParaRPr lang="en-US" sz="2400" b="1" dirty="0">
                <a:solidFill>
                  <a:srgbClr val="4B5459"/>
                </a:solidFill>
                <a:latin typeface="Myriad Pro Cond" panose="020B0506030403020204" pitchFamily="34" charset="0"/>
              </a:endParaRPr>
            </a:p>
          </p:txBody>
        </p:sp>
        <p:sp>
          <p:nvSpPr>
            <p:cNvPr id="25" name="Rectangle 24"/>
            <p:cNvSpPr/>
            <p:nvPr/>
          </p:nvSpPr>
          <p:spPr>
            <a:xfrm>
              <a:off x="3037213" y="5361821"/>
              <a:ext cx="1144865" cy="369332"/>
            </a:xfrm>
            <a:prstGeom prst="rect">
              <a:avLst/>
            </a:prstGeom>
          </p:spPr>
          <p:txBody>
            <a:bodyPr wrap="none">
              <a:spAutoFit/>
            </a:bodyPr>
            <a:lstStyle/>
            <a:p>
              <a:r>
                <a:rPr lang="en-US" b="1" dirty="0">
                  <a:solidFill>
                    <a:srgbClr val="4B5459"/>
                  </a:solidFill>
                  <a:latin typeface="Myriad Pro Cond" panose="020B0506030403020204" pitchFamily="34" charset="0"/>
                </a:rPr>
                <a:t>(1928-1945)</a:t>
              </a:r>
            </a:p>
          </p:txBody>
        </p:sp>
        <p:sp>
          <p:nvSpPr>
            <p:cNvPr id="26" name="Rectangle 25"/>
            <p:cNvSpPr/>
            <p:nvPr/>
          </p:nvSpPr>
          <p:spPr>
            <a:xfrm rot="19800000">
              <a:off x="3406037" y="4134122"/>
              <a:ext cx="2272417" cy="461665"/>
            </a:xfrm>
            <a:prstGeom prst="rect">
              <a:avLst/>
            </a:prstGeom>
          </p:spPr>
          <p:txBody>
            <a:bodyPr wrap="none">
              <a:spAutoFit/>
            </a:bodyPr>
            <a:lstStyle/>
            <a:p>
              <a:r>
                <a:rPr lang="en-US" sz="2400" b="1" dirty="0" smtClean="0">
                  <a:solidFill>
                    <a:srgbClr val="4B5459"/>
                  </a:solidFill>
                  <a:latin typeface="Myriad Pro Cond" panose="020B0506030403020204" pitchFamily="34" charset="0"/>
                </a:rPr>
                <a:t>SILENT </a:t>
              </a:r>
              <a:r>
                <a:rPr lang="en-US" sz="2400" b="1" dirty="0">
                  <a:solidFill>
                    <a:srgbClr val="4B5459"/>
                  </a:solidFill>
                  <a:latin typeface="Myriad Pro Cond" panose="020B0506030403020204" pitchFamily="34" charset="0"/>
                </a:rPr>
                <a:t>GENERATION</a:t>
              </a:r>
              <a:endParaRPr lang="en-US" sz="2400" dirty="0"/>
            </a:p>
          </p:txBody>
        </p:sp>
        <p:sp>
          <p:nvSpPr>
            <p:cNvPr id="27" name="Rectangle 26"/>
            <p:cNvSpPr/>
            <p:nvPr/>
          </p:nvSpPr>
          <p:spPr>
            <a:xfrm>
              <a:off x="4747403" y="5361821"/>
              <a:ext cx="1144865" cy="369332"/>
            </a:xfrm>
            <a:prstGeom prst="rect">
              <a:avLst/>
            </a:prstGeom>
          </p:spPr>
          <p:txBody>
            <a:bodyPr wrap="none">
              <a:spAutoFit/>
            </a:bodyPr>
            <a:lstStyle/>
            <a:p>
              <a:r>
                <a:rPr lang="en-US" b="1" dirty="0">
                  <a:solidFill>
                    <a:srgbClr val="4B5459"/>
                  </a:solidFill>
                  <a:latin typeface="Myriad Pro Cond" panose="020B0506030403020204" pitchFamily="34" charset="0"/>
                </a:rPr>
                <a:t>(1946-1964)</a:t>
              </a:r>
              <a:endParaRPr lang="en-US" dirty="0"/>
            </a:p>
          </p:txBody>
        </p:sp>
        <p:sp>
          <p:nvSpPr>
            <p:cNvPr id="28" name="Rectangle 27"/>
            <p:cNvSpPr/>
            <p:nvPr/>
          </p:nvSpPr>
          <p:spPr>
            <a:xfrm rot="19747754">
              <a:off x="5000585" y="4245503"/>
              <a:ext cx="1823641" cy="461665"/>
            </a:xfrm>
            <a:prstGeom prst="rect">
              <a:avLst/>
            </a:prstGeom>
          </p:spPr>
          <p:txBody>
            <a:bodyPr wrap="none">
              <a:spAutoFit/>
            </a:bodyPr>
            <a:lstStyle/>
            <a:p>
              <a:r>
                <a:rPr lang="en-US" sz="2400" b="1" dirty="0">
                  <a:solidFill>
                    <a:srgbClr val="4B5459"/>
                  </a:solidFill>
                  <a:latin typeface="Myriad Pro Cond" panose="020B0506030403020204" pitchFamily="34" charset="0"/>
                </a:rPr>
                <a:t>BABY </a:t>
              </a:r>
              <a:r>
                <a:rPr lang="en-US" sz="2400" b="1" dirty="0" smtClean="0">
                  <a:solidFill>
                    <a:srgbClr val="4B5459"/>
                  </a:solidFill>
                  <a:latin typeface="Myriad Pro Cond" panose="020B0506030403020204" pitchFamily="34" charset="0"/>
                </a:rPr>
                <a:t>BOOMERS</a:t>
              </a:r>
              <a:endParaRPr lang="en-US" sz="2400" b="1" dirty="0">
                <a:solidFill>
                  <a:srgbClr val="4B5459"/>
                </a:solidFill>
                <a:latin typeface="Myriad Pro Cond" panose="020B0506030403020204" pitchFamily="34" charset="0"/>
              </a:endParaRPr>
            </a:p>
          </p:txBody>
        </p:sp>
        <p:sp>
          <p:nvSpPr>
            <p:cNvPr id="30" name="Rectangle 29"/>
            <p:cNvSpPr/>
            <p:nvPr/>
          </p:nvSpPr>
          <p:spPr>
            <a:xfrm>
              <a:off x="9327414" y="5361821"/>
              <a:ext cx="1377300" cy="369332"/>
            </a:xfrm>
            <a:prstGeom prst="rect">
              <a:avLst/>
            </a:prstGeom>
          </p:spPr>
          <p:txBody>
            <a:bodyPr wrap="none">
              <a:spAutoFit/>
            </a:bodyPr>
            <a:lstStyle/>
            <a:p>
              <a:r>
                <a:rPr lang="en-US" b="1" dirty="0">
                  <a:solidFill>
                    <a:srgbClr val="4B5459"/>
                  </a:solidFill>
                  <a:latin typeface="Myriad Pro Cond" panose="020B0506030403020204" pitchFamily="34" charset="0"/>
                </a:rPr>
                <a:t>(</a:t>
              </a:r>
              <a:r>
                <a:rPr lang="en-US" b="1" dirty="0" smtClean="0">
                  <a:solidFill>
                    <a:srgbClr val="4B5459"/>
                  </a:solidFill>
                  <a:latin typeface="Myriad Pro Cond" panose="020B0506030403020204" pitchFamily="34" charset="0"/>
                </a:rPr>
                <a:t>1996ish-2010</a:t>
              </a:r>
              <a:r>
                <a:rPr lang="en-US" b="1" dirty="0">
                  <a:solidFill>
                    <a:srgbClr val="4B5459"/>
                  </a:solidFill>
                  <a:latin typeface="Myriad Pro Cond" panose="020B0506030403020204" pitchFamily="34" charset="0"/>
                </a:rPr>
                <a:t>)</a:t>
              </a:r>
              <a:endParaRPr lang="en-US" dirty="0"/>
            </a:p>
          </p:txBody>
        </p:sp>
        <p:sp>
          <p:nvSpPr>
            <p:cNvPr id="31" name="Oval 30"/>
            <p:cNvSpPr/>
            <p:nvPr/>
          </p:nvSpPr>
          <p:spPr>
            <a:xfrm>
              <a:off x="3507376" y="5157284"/>
              <a:ext cx="204537" cy="204537"/>
            </a:xfrm>
            <a:prstGeom prst="ellipse">
              <a:avLst/>
            </a:prstGeom>
            <a:solidFill>
              <a:srgbClr val="4B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p:cNvSpPr/>
            <p:nvPr/>
          </p:nvSpPr>
          <p:spPr>
            <a:xfrm>
              <a:off x="5217566" y="5167223"/>
              <a:ext cx="204537" cy="204537"/>
            </a:xfrm>
            <a:prstGeom prst="ellipse">
              <a:avLst/>
            </a:prstGeom>
            <a:solidFill>
              <a:srgbClr val="4B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p:cNvSpPr/>
            <p:nvPr/>
          </p:nvSpPr>
          <p:spPr>
            <a:xfrm>
              <a:off x="9931428" y="5157284"/>
              <a:ext cx="204537" cy="204537"/>
            </a:xfrm>
            <a:prstGeom prst="ellipse">
              <a:avLst/>
            </a:prstGeom>
            <a:solidFill>
              <a:srgbClr val="4B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515024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2930274" y="6024945"/>
            <a:ext cx="9031110" cy="685188"/>
          </a:xfrm>
          <a:prstGeom prst="rect">
            <a:avLst/>
          </a:prstGeom>
        </p:spPr>
        <p:txBody>
          <a:bodyPr wrap="square">
            <a:spAutoFit/>
          </a:bodyPr>
          <a:lstStyle/>
          <a:p>
            <a:pPr marL="457200" marR="0" indent="-457200">
              <a:lnSpc>
                <a:spcPct val="107000"/>
              </a:lnSpc>
              <a:spcBef>
                <a:spcPts val="0"/>
              </a:spcBef>
              <a:spcAft>
                <a:spcPts val="800"/>
              </a:spcAft>
            </a:pPr>
            <a:r>
              <a:rPr lang="en-US" sz="1200" dirty="0" err="1">
                <a:solidFill>
                  <a:srgbClr val="4B5459"/>
                </a:solidFill>
                <a:latin typeface="Myriad Pro" panose="020B0503030403020204" pitchFamily="34" charset="0"/>
                <a:ea typeface="Calibri" panose="020F0502020204030204" pitchFamily="34" charset="0"/>
                <a:cs typeface="Times New Roman" panose="02020603050405020304" pitchFamily="18" charset="0"/>
              </a:rPr>
              <a:t>Bellack</a:t>
            </a:r>
            <a:r>
              <a:rPr lang="en-US" sz="1200"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 M.  (2015, December 3).  Quiz:  Talking ‘bout my generation?  </a:t>
            </a:r>
            <a:r>
              <a:rPr lang="en-US" sz="1200" i="1"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The Washington Post</a:t>
            </a:r>
            <a:r>
              <a:rPr lang="en-US" sz="1200"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  Retrieved from https://www.washingtonpost.com/quiz-talking-bout-my-generation/f2eb1164-5fa3-4d77-ad53-53546e02edae_quiz.html?utm_term=.a57ba31b87ce</a:t>
            </a:r>
          </a:p>
        </p:txBody>
      </p:sp>
      <p:sp>
        <p:nvSpPr>
          <p:cNvPr id="12" name="Rectangle 11"/>
          <p:cNvSpPr/>
          <p:nvPr/>
        </p:nvSpPr>
        <p:spPr>
          <a:xfrm>
            <a:off x="2620636" y="519356"/>
            <a:ext cx="9492342" cy="1673150"/>
          </a:xfrm>
          <a:prstGeom prst="rect">
            <a:avLst/>
          </a:prstGeom>
        </p:spPr>
        <p:txBody>
          <a:bodyPr wrap="square">
            <a:spAutoFit/>
          </a:bodyPr>
          <a:lstStyle/>
          <a:p>
            <a:pPr marR="0" lvl="0">
              <a:lnSpc>
                <a:spcPct val="107000"/>
              </a:lnSpc>
              <a:spcBef>
                <a:spcPts val="0"/>
              </a:spcBef>
              <a:spcAft>
                <a:spcPts val="800"/>
              </a:spcAft>
            </a:pPr>
            <a:r>
              <a:rPr lang="en-US" sz="3200" b="1" dirty="0" smtClean="0">
                <a:solidFill>
                  <a:srgbClr val="4B5459"/>
                </a:solidFill>
                <a:effectLst/>
                <a:latin typeface="Myriad Pro" panose="020B0503030403020204" pitchFamily="34" charset="0"/>
                <a:ea typeface="Calibri" panose="020F0502020204030204" pitchFamily="34" charset="0"/>
                <a:cs typeface="Times New Roman" panose="02020603050405020304" pitchFamily="18" charset="0"/>
              </a:rPr>
              <a:t>4.	“They are the most self-centered, self-seeking, self-interested, self-absorbed, self-indulgent, self-aggrandizing generation in American history.”</a:t>
            </a:r>
            <a:endParaRPr lang="en-US" sz="3200" b="1" dirty="0">
              <a:solidFill>
                <a:srgbClr val="4B5459"/>
              </a:solidFill>
              <a:effectLst/>
              <a:latin typeface="Myriad Pro" panose="020B050303040302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2620636" y="2299801"/>
            <a:ext cx="10068076" cy="685059"/>
          </a:xfrm>
          <a:prstGeom prst="rect">
            <a:avLst/>
          </a:prstGeom>
        </p:spPr>
        <p:txBody>
          <a:bodyPr wrap="square">
            <a:spAutoFit/>
          </a:bodyPr>
          <a:lstStyle/>
          <a:p>
            <a:pPr marL="457200" marR="0" indent="-457200">
              <a:lnSpc>
                <a:spcPct val="107000"/>
              </a:lnSpc>
              <a:spcBef>
                <a:spcPts val="0"/>
              </a:spcBef>
              <a:spcAft>
                <a:spcPts val="800"/>
              </a:spcAft>
            </a:pPr>
            <a:r>
              <a:rPr lang="en-US" dirty="0" err="1">
                <a:solidFill>
                  <a:srgbClr val="4B5459"/>
                </a:solidFill>
                <a:latin typeface="Myriad Pro" panose="020B0503030403020204" pitchFamily="34" charset="0"/>
                <a:ea typeface="Calibri" panose="020F0502020204030204" pitchFamily="34" charset="0"/>
                <a:cs typeface="Times New Roman" panose="02020603050405020304" pitchFamily="18" charset="0"/>
              </a:rPr>
              <a:t>Begala</a:t>
            </a:r>
            <a:r>
              <a:rPr lang="en-US"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 P.  (2007, March 3).  The worst generation.  </a:t>
            </a:r>
            <a:r>
              <a:rPr lang="en-US" i="1"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Esquire</a:t>
            </a:r>
            <a:r>
              <a:rPr lang="en-US"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  Retrieved from </a:t>
            </a:r>
            <a:r>
              <a:rPr lang="en-US" u="sng" dirty="0">
                <a:solidFill>
                  <a:srgbClr val="4B5459"/>
                </a:solidFill>
                <a:latin typeface="Myriad Pro" panose="020B0503030403020204" pitchFamily="34" charset="0"/>
                <a:ea typeface="Calibri" panose="020F0502020204030204" pitchFamily="34" charset="0"/>
                <a:cs typeface="Times New Roman" panose="02020603050405020304" pitchFamily="18" charset="0"/>
                <a:hlinkClick r:id="rId3"/>
              </a:rPr>
              <a:t>https://www.esquire.com/news-politics/a1451/worst-generation-0400/</a:t>
            </a:r>
            <a:endParaRPr lang="en-US" dirty="0">
              <a:solidFill>
                <a:srgbClr val="4B5459"/>
              </a:solidFill>
              <a:latin typeface="Myriad Pro" panose="020B0503030403020204" pitchFamily="34" charset="0"/>
              <a:ea typeface="Calibri" panose="020F0502020204030204" pitchFamily="34" charset="0"/>
              <a:cs typeface="Times New Roman" panose="02020603050405020304" pitchFamily="18" charset="0"/>
            </a:endParaRPr>
          </a:p>
        </p:txBody>
      </p:sp>
      <p:cxnSp>
        <p:nvCxnSpPr>
          <p:cNvPr id="10" name="Straight Connector 9"/>
          <p:cNvCxnSpPr/>
          <p:nvPr/>
        </p:nvCxnSpPr>
        <p:spPr>
          <a:xfrm>
            <a:off x="2930274" y="5046647"/>
            <a:ext cx="8091217" cy="0"/>
          </a:xfrm>
          <a:prstGeom prst="line">
            <a:avLst/>
          </a:prstGeom>
          <a:ln w="22225">
            <a:solidFill>
              <a:srgbClr val="4B5459"/>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640464" y="5151433"/>
            <a:ext cx="1144865" cy="369332"/>
          </a:xfrm>
          <a:prstGeom prst="rect">
            <a:avLst/>
          </a:prstGeom>
        </p:spPr>
        <p:txBody>
          <a:bodyPr wrap="none">
            <a:spAutoFit/>
          </a:bodyPr>
          <a:lstStyle/>
          <a:p>
            <a:r>
              <a:rPr lang="en-US" b="1" dirty="0">
                <a:solidFill>
                  <a:srgbClr val="4B5459"/>
                </a:solidFill>
                <a:latin typeface="Myriad Pro Cond" panose="020B0506030403020204" pitchFamily="34" charset="0"/>
              </a:rPr>
              <a:t>(1946-1964)</a:t>
            </a:r>
            <a:endParaRPr lang="en-US" dirty="0"/>
          </a:p>
        </p:txBody>
      </p:sp>
      <p:sp>
        <p:nvSpPr>
          <p:cNvPr id="26" name="Rectangle 25"/>
          <p:cNvSpPr/>
          <p:nvPr/>
        </p:nvSpPr>
        <p:spPr>
          <a:xfrm rot="19747754">
            <a:off x="4893646" y="4035115"/>
            <a:ext cx="1823641" cy="461665"/>
          </a:xfrm>
          <a:prstGeom prst="rect">
            <a:avLst/>
          </a:prstGeom>
        </p:spPr>
        <p:txBody>
          <a:bodyPr wrap="none">
            <a:spAutoFit/>
          </a:bodyPr>
          <a:lstStyle/>
          <a:p>
            <a:r>
              <a:rPr lang="en-US" sz="2400" b="1" dirty="0">
                <a:solidFill>
                  <a:srgbClr val="4B5459"/>
                </a:solidFill>
                <a:latin typeface="Myriad Pro Cond" panose="020B0506030403020204" pitchFamily="34" charset="0"/>
              </a:rPr>
              <a:t>BABY </a:t>
            </a:r>
            <a:r>
              <a:rPr lang="en-US" sz="2400" b="1" dirty="0" smtClean="0">
                <a:solidFill>
                  <a:srgbClr val="4B5459"/>
                </a:solidFill>
                <a:latin typeface="Myriad Pro Cond" panose="020B0506030403020204" pitchFamily="34" charset="0"/>
              </a:rPr>
              <a:t>BOOMERS</a:t>
            </a:r>
            <a:endParaRPr lang="en-US" sz="2400" b="1" dirty="0">
              <a:solidFill>
                <a:srgbClr val="4B5459"/>
              </a:solidFill>
              <a:latin typeface="Myriad Pro Cond" panose="020B0506030403020204" pitchFamily="34" charset="0"/>
            </a:endParaRPr>
          </a:p>
        </p:txBody>
      </p:sp>
      <p:sp>
        <p:nvSpPr>
          <p:cNvPr id="29" name="Oval 28"/>
          <p:cNvSpPr/>
          <p:nvPr/>
        </p:nvSpPr>
        <p:spPr>
          <a:xfrm>
            <a:off x="5110627" y="4956835"/>
            <a:ext cx="204537" cy="204537"/>
          </a:xfrm>
          <a:prstGeom prst="ellipse">
            <a:avLst/>
          </a:prstGeom>
          <a:solidFill>
            <a:srgbClr val="4B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p:cNvGrpSpPr/>
          <p:nvPr/>
        </p:nvGrpSpPr>
        <p:grpSpPr>
          <a:xfrm>
            <a:off x="2930274" y="3979654"/>
            <a:ext cx="8440288" cy="1541111"/>
            <a:chOff x="2930274" y="3979654"/>
            <a:chExt cx="8440288" cy="1541111"/>
          </a:xfrm>
        </p:grpSpPr>
        <p:sp>
          <p:nvSpPr>
            <p:cNvPr id="14" name="TextBox 13"/>
            <p:cNvSpPr txBox="1"/>
            <p:nvPr/>
          </p:nvSpPr>
          <p:spPr>
            <a:xfrm rot="19604925">
              <a:off x="7986974" y="3979654"/>
              <a:ext cx="1927407" cy="461665"/>
            </a:xfrm>
            <a:prstGeom prst="rect">
              <a:avLst/>
            </a:prstGeom>
            <a:noFill/>
          </p:spPr>
          <p:txBody>
            <a:bodyPr wrap="square" rtlCol="0">
              <a:spAutoFit/>
            </a:bodyPr>
            <a:lstStyle/>
            <a:p>
              <a:r>
                <a:rPr lang="en-US" sz="2400" b="1" dirty="0" smtClean="0">
                  <a:solidFill>
                    <a:srgbClr val="4B5459"/>
                  </a:solidFill>
                  <a:latin typeface="Myriad Pro Cond" panose="020B0506030403020204" pitchFamily="34" charset="0"/>
                </a:rPr>
                <a:t>MILLENNIALS</a:t>
              </a:r>
              <a:endParaRPr lang="en-US" sz="3200" b="1" dirty="0">
                <a:solidFill>
                  <a:srgbClr val="4B5459"/>
                </a:solidFill>
                <a:latin typeface="Myriad Pro Cond" panose="020B0506030403020204" pitchFamily="34" charset="0"/>
              </a:endParaRPr>
            </a:p>
          </p:txBody>
        </p:sp>
        <p:sp>
          <p:nvSpPr>
            <p:cNvPr id="15" name="Rectangle 14"/>
            <p:cNvSpPr/>
            <p:nvPr/>
          </p:nvSpPr>
          <p:spPr>
            <a:xfrm>
              <a:off x="7715397" y="5151433"/>
              <a:ext cx="1144865" cy="369332"/>
            </a:xfrm>
            <a:prstGeom prst="rect">
              <a:avLst/>
            </a:prstGeom>
          </p:spPr>
          <p:txBody>
            <a:bodyPr wrap="none">
              <a:spAutoFit/>
            </a:bodyPr>
            <a:lstStyle/>
            <a:p>
              <a:r>
                <a:rPr lang="en-US" b="1" dirty="0">
                  <a:solidFill>
                    <a:srgbClr val="4B5459"/>
                  </a:solidFill>
                  <a:latin typeface="Myriad Pro Cond" panose="020B0506030403020204" pitchFamily="34" charset="0"/>
                </a:rPr>
                <a:t>(1981-1997)</a:t>
              </a:r>
              <a:endParaRPr lang="en-US" dirty="0"/>
            </a:p>
          </p:txBody>
        </p:sp>
        <p:sp>
          <p:nvSpPr>
            <p:cNvPr id="16" name="Oval 15"/>
            <p:cNvSpPr/>
            <p:nvPr/>
          </p:nvSpPr>
          <p:spPr>
            <a:xfrm>
              <a:off x="8184866" y="4950362"/>
              <a:ext cx="204537" cy="204537"/>
            </a:xfrm>
            <a:prstGeom prst="ellipse">
              <a:avLst/>
            </a:prstGeom>
            <a:solidFill>
              <a:srgbClr val="4B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6208929" y="5151433"/>
              <a:ext cx="1144865" cy="369332"/>
            </a:xfrm>
            <a:prstGeom prst="rect">
              <a:avLst/>
            </a:prstGeom>
          </p:spPr>
          <p:txBody>
            <a:bodyPr wrap="none">
              <a:spAutoFit/>
            </a:bodyPr>
            <a:lstStyle/>
            <a:p>
              <a:r>
                <a:rPr lang="en-US" b="1" dirty="0">
                  <a:solidFill>
                    <a:srgbClr val="4B5459"/>
                  </a:solidFill>
                  <a:latin typeface="Myriad Pro Cond" panose="020B0506030403020204" pitchFamily="34" charset="0"/>
                </a:rPr>
                <a:t>(1965-1980)</a:t>
              </a:r>
            </a:p>
          </p:txBody>
        </p:sp>
        <p:sp>
          <p:nvSpPr>
            <p:cNvPr id="20" name="Rectangle 19"/>
            <p:cNvSpPr/>
            <p:nvPr/>
          </p:nvSpPr>
          <p:spPr>
            <a:xfrm rot="19655218">
              <a:off x="6499443" y="4055733"/>
              <a:ext cx="1680909" cy="461665"/>
            </a:xfrm>
            <a:prstGeom prst="rect">
              <a:avLst/>
            </a:prstGeom>
          </p:spPr>
          <p:txBody>
            <a:bodyPr wrap="none">
              <a:spAutoFit/>
            </a:bodyPr>
            <a:lstStyle/>
            <a:p>
              <a:r>
                <a:rPr lang="en-US" sz="2400" b="1" dirty="0">
                  <a:solidFill>
                    <a:srgbClr val="4B5459"/>
                  </a:solidFill>
                  <a:latin typeface="Myriad Pro Cond" panose="020B0506030403020204" pitchFamily="34" charset="0"/>
                </a:rPr>
                <a:t>GENERATION X</a:t>
              </a:r>
            </a:p>
          </p:txBody>
        </p:sp>
        <p:sp>
          <p:nvSpPr>
            <p:cNvPr id="21" name="Oval 20"/>
            <p:cNvSpPr/>
            <p:nvPr/>
          </p:nvSpPr>
          <p:spPr>
            <a:xfrm>
              <a:off x="6679092" y="4944378"/>
              <a:ext cx="204537" cy="204537"/>
            </a:xfrm>
            <a:prstGeom prst="ellipse">
              <a:avLst/>
            </a:prstGeom>
            <a:solidFill>
              <a:srgbClr val="4B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rot="19687119">
              <a:off x="9647020" y="4049938"/>
              <a:ext cx="1723542" cy="461665"/>
            </a:xfrm>
            <a:prstGeom prst="rect">
              <a:avLst/>
            </a:prstGeom>
            <a:noFill/>
          </p:spPr>
          <p:txBody>
            <a:bodyPr wrap="square" rtlCol="0">
              <a:spAutoFit/>
            </a:bodyPr>
            <a:lstStyle/>
            <a:p>
              <a:r>
                <a:rPr lang="en-US" sz="2400" b="1" dirty="0" smtClean="0">
                  <a:solidFill>
                    <a:srgbClr val="4B5459"/>
                  </a:solidFill>
                  <a:latin typeface="Myriad Pro Cond" panose="020B0506030403020204" pitchFamily="34" charset="0"/>
                </a:rPr>
                <a:t>GENERATION Z</a:t>
              </a:r>
              <a:endParaRPr lang="en-US" sz="2400" b="1" dirty="0">
                <a:solidFill>
                  <a:srgbClr val="4B5459"/>
                </a:solidFill>
                <a:latin typeface="Myriad Pro Cond" panose="020B0506030403020204" pitchFamily="34" charset="0"/>
              </a:endParaRPr>
            </a:p>
          </p:txBody>
        </p:sp>
        <p:sp>
          <p:nvSpPr>
            <p:cNvPr id="23" name="Rectangle 22"/>
            <p:cNvSpPr/>
            <p:nvPr/>
          </p:nvSpPr>
          <p:spPr>
            <a:xfrm>
              <a:off x="2930274" y="5151433"/>
              <a:ext cx="1144865" cy="369332"/>
            </a:xfrm>
            <a:prstGeom prst="rect">
              <a:avLst/>
            </a:prstGeom>
          </p:spPr>
          <p:txBody>
            <a:bodyPr wrap="none">
              <a:spAutoFit/>
            </a:bodyPr>
            <a:lstStyle/>
            <a:p>
              <a:r>
                <a:rPr lang="en-US" b="1" dirty="0">
                  <a:solidFill>
                    <a:srgbClr val="4B5459"/>
                  </a:solidFill>
                  <a:latin typeface="Myriad Pro Cond" panose="020B0506030403020204" pitchFamily="34" charset="0"/>
                </a:rPr>
                <a:t>(1928-1945)</a:t>
              </a:r>
            </a:p>
          </p:txBody>
        </p:sp>
        <p:sp>
          <p:nvSpPr>
            <p:cNvPr id="24" name="Rectangle 23"/>
            <p:cNvSpPr/>
            <p:nvPr/>
          </p:nvSpPr>
          <p:spPr>
            <a:xfrm rot="19800000">
              <a:off x="3363629" y="3990449"/>
              <a:ext cx="2272417" cy="461665"/>
            </a:xfrm>
            <a:prstGeom prst="rect">
              <a:avLst/>
            </a:prstGeom>
          </p:spPr>
          <p:txBody>
            <a:bodyPr wrap="none">
              <a:spAutoFit/>
            </a:bodyPr>
            <a:lstStyle/>
            <a:p>
              <a:r>
                <a:rPr lang="en-US" sz="2400" b="1" dirty="0" smtClean="0">
                  <a:solidFill>
                    <a:srgbClr val="4B5459"/>
                  </a:solidFill>
                  <a:latin typeface="Myriad Pro Cond" panose="020B0506030403020204" pitchFamily="34" charset="0"/>
                </a:rPr>
                <a:t>SILENT </a:t>
              </a:r>
              <a:r>
                <a:rPr lang="en-US" sz="2400" b="1" dirty="0">
                  <a:solidFill>
                    <a:srgbClr val="4B5459"/>
                  </a:solidFill>
                  <a:latin typeface="Myriad Pro Cond" panose="020B0506030403020204" pitchFamily="34" charset="0"/>
                </a:rPr>
                <a:t>GENERATION</a:t>
              </a:r>
              <a:endParaRPr lang="en-US" sz="2400" dirty="0"/>
            </a:p>
          </p:txBody>
        </p:sp>
        <p:sp>
          <p:nvSpPr>
            <p:cNvPr id="27" name="Rectangle 26"/>
            <p:cNvSpPr/>
            <p:nvPr/>
          </p:nvSpPr>
          <p:spPr>
            <a:xfrm>
              <a:off x="9220475" y="5151433"/>
              <a:ext cx="1317990" cy="369332"/>
            </a:xfrm>
            <a:prstGeom prst="rect">
              <a:avLst/>
            </a:prstGeom>
          </p:spPr>
          <p:txBody>
            <a:bodyPr wrap="none">
              <a:spAutoFit/>
            </a:bodyPr>
            <a:lstStyle/>
            <a:p>
              <a:r>
                <a:rPr lang="en-US" b="1" dirty="0">
                  <a:solidFill>
                    <a:srgbClr val="4B5459"/>
                  </a:solidFill>
                  <a:latin typeface="Myriad Pro Cond" panose="020B0506030403020204" pitchFamily="34" charset="0"/>
                </a:rPr>
                <a:t>(</a:t>
              </a:r>
              <a:r>
                <a:rPr lang="en-US" b="1" dirty="0" smtClean="0">
                  <a:solidFill>
                    <a:srgbClr val="4B5459"/>
                  </a:solidFill>
                  <a:latin typeface="Myriad Pro Cond" panose="020B0506030403020204" pitchFamily="34" charset="0"/>
                </a:rPr>
                <a:t>1996ish2010</a:t>
              </a:r>
              <a:r>
                <a:rPr lang="en-US" b="1" dirty="0">
                  <a:solidFill>
                    <a:srgbClr val="4B5459"/>
                  </a:solidFill>
                  <a:latin typeface="Myriad Pro Cond" panose="020B0506030403020204" pitchFamily="34" charset="0"/>
                </a:rPr>
                <a:t>)</a:t>
              </a:r>
              <a:endParaRPr lang="en-US" dirty="0"/>
            </a:p>
          </p:txBody>
        </p:sp>
        <p:sp>
          <p:nvSpPr>
            <p:cNvPr id="28" name="Oval 27"/>
            <p:cNvSpPr/>
            <p:nvPr/>
          </p:nvSpPr>
          <p:spPr>
            <a:xfrm>
              <a:off x="3400437" y="4946896"/>
              <a:ext cx="204537" cy="204537"/>
            </a:xfrm>
            <a:prstGeom prst="ellipse">
              <a:avLst/>
            </a:prstGeom>
            <a:solidFill>
              <a:srgbClr val="4B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p:nvSpPr>
          <p:spPr>
            <a:xfrm>
              <a:off x="9824489" y="4946896"/>
              <a:ext cx="204537" cy="204537"/>
            </a:xfrm>
            <a:prstGeom prst="ellipse">
              <a:avLst/>
            </a:prstGeom>
            <a:solidFill>
              <a:srgbClr val="4B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31941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3115734" y="6013975"/>
            <a:ext cx="8929510" cy="685188"/>
          </a:xfrm>
          <a:prstGeom prst="rect">
            <a:avLst/>
          </a:prstGeom>
        </p:spPr>
        <p:txBody>
          <a:bodyPr wrap="square">
            <a:spAutoFit/>
          </a:bodyPr>
          <a:lstStyle/>
          <a:p>
            <a:pPr marL="457200" marR="0" indent="-457200">
              <a:lnSpc>
                <a:spcPct val="107000"/>
              </a:lnSpc>
              <a:spcBef>
                <a:spcPts val="0"/>
              </a:spcBef>
              <a:spcAft>
                <a:spcPts val="800"/>
              </a:spcAft>
            </a:pPr>
            <a:r>
              <a:rPr lang="en-US" sz="1200" dirty="0" err="1">
                <a:solidFill>
                  <a:srgbClr val="4B5459"/>
                </a:solidFill>
                <a:latin typeface="Myriad Pro" panose="020B0503030403020204" pitchFamily="34" charset="0"/>
                <a:ea typeface="Calibri" panose="020F0502020204030204" pitchFamily="34" charset="0"/>
                <a:cs typeface="Times New Roman" panose="02020603050405020304" pitchFamily="18" charset="0"/>
              </a:rPr>
              <a:t>Bellack</a:t>
            </a:r>
            <a:r>
              <a:rPr lang="en-US" sz="1200"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 M.  (2015, December 3).  Quiz:  Talking ‘bout my generation?  </a:t>
            </a:r>
            <a:r>
              <a:rPr lang="en-US" sz="1200" i="1"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The Washington Post</a:t>
            </a:r>
            <a:r>
              <a:rPr lang="en-US" sz="1200"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  Retrieved from https://www.washingtonpost.com/quiz-talking-bout-my-generation/f2eb1164-5fa3-4d77-ad53-53546e02edae_quiz.html?utm_term=.a57ba31b87ce</a:t>
            </a:r>
          </a:p>
        </p:txBody>
      </p:sp>
      <p:sp>
        <p:nvSpPr>
          <p:cNvPr id="12" name="Rectangle 11"/>
          <p:cNvSpPr/>
          <p:nvPr/>
        </p:nvSpPr>
        <p:spPr>
          <a:xfrm>
            <a:off x="2182384" y="336331"/>
            <a:ext cx="9537902" cy="2397451"/>
          </a:xfrm>
          <a:prstGeom prst="rect">
            <a:avLst/>
          </a:prstGeom>
        </p:spPr>
        <p:txBody>
          <a:bodyPr wrap="square">
            <a:spAutoFit/>
          </a:bodyPr>
          <a:lstStyle/>
          <a:p>
            <a:pPr lvl="1">
              <a:lnSpc>
                <a:spcPct val="107000"/>
              </a:lnSpc>
              <a:spcAft>
                <a:spcPts val="800"/>
              </a:spcAft>
            </a:pPr>
            <a:r>
              <a:rPr lang="en-US" sz="2800" b="1" dirty="0" smtClean="0">
                <a:solidFill>
                  <a:srgbClr val="4B5459"/>
                </a:solidFill>
                <a:effectLst/>
                <a:latin typeface="Myriad Pro" panose="020B0503030403020204" pitchFamily="34" charset="0"/>
                <a:ea typeface="Calibri" panose="020F0502020204030204" pitchFamily="34" charset="0"/>
                <a:cs typeface="Times New Roman" panose="02020603050405020304" pitchFamily="18" charset="0"/>
              </a:rPr>
              <a:t>5.	“This generation was supposed to graduate from college, land jobs and move out of the house just as their parents did, but, unlike their parents, their job prospects aren’t as rich, and they seem to get poorer the longer they’re away from home.”</a:t>
            </a:r>
            <a:endParaRPr lang="en-US" sz="2800" b="1" dirty="0">
              <a:solidFill>
                <a:srgbClr val="4B5459"/>
              </a:solidFill>
              <a:effectLst/>
              <a:latin typeface="Myriad Pro" panose="020B050303040302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2623053" y="2733782"/>
            <a:ext cx="8846457" cy="553357"/>
          </a:xfrm>
          <a:prstGeom prst="rect">
            <a:avLst/>
          </a:prstGeom>
        </p:spPr>
        <p:txBody>
          <a:bodyPr wrap="square">
            <a:spAutoFit/>
          </a:bodyPr>
          <a:lstStyle/>
          <a:p>
            <a:pPr marL="457200" marR="0" indent="-457200">
              <a:lnSpc>
                <a:spcPct val="107000"/>
              </a:lnSpc>
              <a:spcBef>
                <a:spcPts val="0"/>
              </a:spcBef>
              <a:spcAft>
                <a:spcPts val="800"/>
              </a:spcAft>
            </a:pPr>
            <a:r>
              <a:rPr lang="en-US" sz="1400"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Davis, J.  (1995, June 23).  Boomerang gang:  For many 20somethings, returning home is a necessity—and a pleasure.  </a:t>
            </a:r>
            <a:r>
              <a:rPr lang="en-US" sz="1400" i="1"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Los Angeles Times</a:t>
            </a:r>
            <a:r>
              <a:rPr lang="en-US" sz="1400" dirty="0">
                <a:solidFill>
                  <a:srgbClr val="4B5459"/>
                </a:solidFill>
                <a:latin typeface="Myriad Pro" panose="020B0503030403020204" pitchFamily="34" charset="0"/>
                <a:ea typeface="Calibri" panose="020F0502020204030204" pitchFamily="34" charset="0"/>
                <a:cs typeface="Times New Roman" panose="02020603050405020304" pitchFamily="18" charset="0"/>
              </a:rPr>
              <a:t>.  Retrieved from http://articles.latimes.com/1995-06-23/news/ls-16176_1_group-home</a:t>
            </a:r>
          </a:p>
        </p:txBody>
      </p:sp>
      <p:cxnSp>
        <p:nvCxnSpPr>
          <p:cNvPr id="10" name="Straight Connector 9"/>
          <p:cNvCxnSpPr/>
          <p:nvPr/>
        </p:nvCxnSpPr>
        <p:spPr>
          <a:xfrm>
            <a:off x="2913036" y="5116223"/>
            <a:ext cx="8091217" cy="0"/>
          </a:xfrm>
          <a:prstGeom prst="line">
            <a:avLst/>
          </a:prstGeom>
          <a:ln w="22225">
            <a:solidFill>
              <a:srgbClr val="4B5459"/>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191691" y="5221009"/>
            <a:ext cx="1144865" cy="369332"/>
          </a:xfrm>
          <a:prstGeom prst="rect">
            <a:avLst/>
          </a:prstGeom>
        </p:spPr>
        <p:txBody>
          <a:bodyPr wrap="none">
            <a:spAutoFit/>
          </a:bodyPr>
          <a:lstStyle/>
          <a:p>
            <a:r>
              <a:rPr lang="en-US" b="1" dirty="0">
                <a:solidFill>
                  <a:srgbClr val="4B5459"/>
                </a:solidFill>
                <a:latin typeface="Myriad Pro Cond" panose="020B0506030403020204" pitchFamily="34" charset="0"/>
              </a:rPr>
              <a:t>(1965-1980)</a:t>
            </a:r>
          </a:p>
        </p:txBody>
      </p:sp>
      <p:sp>
        <p:nvSpPr>
          <p:cNvPr id="15" name="Rectangle 14"/>
          <p:cNvSpPr/>
          <p:nvPr/>
        </p:nvSpPr>
        <p:spPr>
          <a:xfrm rot="19655218">
            <a:off x="6482205" y="4125309"/>
            <a:ext cx="1680909" cy="461665"/>
          </a:xfrm>
          <a:prstGeom prst="rect">
            <a:avLst/>
          </a:prstGeom>
        </p:spPr>
        <p:txBody>
          <a:bodyPr wrap="none">
            <a:spAutoFit/>
          </a:bodyPr>
          <a:lstStyle/>
          <a:p>
            <a:r>
              <a:rPr lang="en-US" sz="2400" b="1" dirty="0">
                <a:solidFill>
                  <a:srgbClr val="4B5459"/>
                </a:solidFill>
                <a:latin typeface="Myriad Pro Cond" panose="020B0506030403020204" pitchFamily="34" charset="0"/>
              </a:rPr>
              <a:t>GENERATION X</a:t>
            </a:r>
          </a:p>
        </p:txBody>
      </p:sp>
      <p:sp>
        <p:nvSpPr>
          <p:cNvPr id="16" name="Oval 15"/>
          <p:cNvSpPr/>
          <p:nvPr/>
        </p:nvSpPr>
        <p:spPr>
          <a:xfrm>
            <a:off x="6661854" y="5013954"/>
            <a:ext cx="204537" cy="204537"/>
          </a:xfrm>
          <a:prstGeom prst="ellipse">
            <a:avLst/>
          </a:prstGeom>
          <a:solidFill>
            <a:srgbClr val="4B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p:cNvGrpSpPr/>
          <p:nvPr/>
        </p:nvGrpSpPr>
        <p:grpSpPr>
          <a:xfrm>
            <a:off x="2913036" y="4012594"/>
            <a:ext cx="8440288" cy="1577747"/>
            <a:chOff x="3037213" y="3981876"/>
            <a:chExt cx="8440288" cy="1577747"/>
          </a:xfrm>
        </p:grpSpPr>
        <p:sp>
          <p:nvSpPr>
            <p:cNvPr id="18" name="TextBox 17"/>
            <p:cNvSpPr txBox="1"/>
            <p:nvPr/>
          </p:nvSpPr>
          <p:spPr>
            <a:xfrm rot="19604925">
              <a:off x="8093913" y="4018512"/>
              <a:ext cx="1927407" cy="461665"/>
            </a:xfrm>
            <a:prstGeom prst="rect">
              <a:avLst/>
            </a:prstGeom>
            <a:noFill/>
          </p:spPr>
          <p:txBody>
            <a:bodyPr wrap="square" rtlCol="0">
              <a:spAutoFit/>
            </a:bodyPr>
            <a:lstStyle/>
            <a:p>
              <a:r>
                <a:rPr lang="en-US" sz="2400" b="1" dirty="0" smtClean="0">
                  <a:solidFill>
                    <a:srgbClr val="4B5459"/>
                  </a:solidFill>
                  <a:latin typeface="Myriad Pro Cond" panose="020B0506030403020204" pitchFamily="34" charset="0"/>
                </a:rPr>
                <a:t>MILLENNIALS</a:t>
              </a:r>
              <a:endParaRPr lang="en-US" sz="3200" b="1" dirty="0">
                <a:solidFill>
                  <a:srgbClr val="4B5459"/>
                </a:solidFill>
                <a:latin typeface="Myriad Pro Cond" panose="020B0506030403020204" pitchFamily="34" charset="0"/>
              </a:endParaRPr>
            </a:p>
          </p:txBody>
        </p:sp>
        <p:sp>
          <p:nvSpPr>
            <p:cNvPr id="24" name="TextBox 23"/>
            <p:cNvSpPr txBox="1"/>
            <p:nvPr/>
          </p:nvSpPr>
          <p:spPr>
            <a:xfrm rot="19687119">
              <a:off x="9753959" y="4088796"/>
              <a:ext cx="1723542" cy="461665"/>
            </a:xfrm>
            <a:prstGeom prst="rect">
              <a:avLst/>
            </a:prstGeom>
            <a:noFill/>
          </p:spPr>
          <p:txBody>
            <a:bodyPr wrap="square" rtlCol="0">
              <a:spAutoFit/>
            </a:bodyPr>
            <a:lstStyle/>
            <a:p>
              <a:r>
                <a:rPr lang="en-US" sz="2400" b="1" dirty="0" smtClean="0">
                  <a:solidFill>
                    <a:srgbClr val="4B5459"/>
                  </a:solidFill>
                  <a:latin typeface="Myriad Pro Cond" panose="020B0506030403020204" pitchFamily="34" charset="0"/>
                </a:rPr>
                <a:t>GENERATION Z</a:t>
              </a:r>
              <a:endParaRPr lang="en-US" sz="2400" b="1" dirty="0">
                <a:solidFill>
                  <a:srgbClr val="4B5459"/>
                </a:solidFill>
                <a:latin typeface="Myriad Pro Cond" panose="020B0506030403020204" pitchFamily="34" charset="0"/>
              </a:endParaRPr>
            </a:p>
          </p:txBody>
        </p:sp>
        <p:sp>
          <p:nvSpPr>
            <p:cNvPr id="25" name="Rectangle 24"/>
            <p:cNvSpPr/>
            <p:nvPr/>
          </p:nvSpPr>
          <p:spPr>
            <a:xfrm>
              <a:off x="3037213" y="5190291"/>
              <a:ext cx="1144865" cy="369332"/>
            </a:xfrm>
            <a:prstGeom prst="rect">
              <a:avLst/>
            </a:prstGeom>
          </p:spPr>
          <p:txBody>
            <a:bodyPr wrap="none">
              <a:spAutoFit/>
            </a:bodyPr>
            <a:lstStyle/>
            <a:p>
              <a:r>
                <a:rPr lang="en-US" b="1" dirty="0">
                  <a:solidFill>
                    <a:srgbClr val="4B5459"/>
                  </a:solidFill>
                  <a:latin typeface="Myriad Pro Cond" panose="020B0506030403020204" pitchFamily="34" charset="0"/>
                </a:rPr>
                <a:t>(1928-1945)</a:t>
              </a:r>
            </a:p>
          </p:txBody>
        </p:sp>
        <p:sp>
          <p:nvSpPr>
            <p:cNvPr id="26" name="Rectangle 25"/>
            <p:cNvSpPr/>
            <p:nvPr/>
          </p:nvSpPr>
          <p:spPr>
            <a:xfrm rot="19800000">
              <a:off x="3470569" y="3981876"/>
              <a:ext cx="2272417" cy="461665"/>
            </a:xfrm>
            <a:prstGeom prst="rect">
              <a:avLst/>
            </a:prstGeom>
          </p:spPr>
          <p:txBody>
            <a:bodyPr wrap="none">
              <a:spAutoFit/>
            </a:bodyPr>
            <a:lstStyle/>
            <a:p>
              <a:r>
                <a:rPr lang="en-US" sz="2400" b="1" dirty="0" smtClean="0">
                  <a:solidFill>
                    <a:srgbClr val="4B5459"/>
                  </a:solidFill>
                  <a:latin typeface="Myriad Pro Cond" panose="020B0506030403020204" pitchFamily="34" charset="0"/>
                </a:rPr>
                <a:t>SILENT </a:t>
              </a:r>
              <a:r>
                <a:rPr lang="en-US" sz="2400" b="1" dirty="0">
                  <a:solidFill>
                    <a:srgbClr val="4B5459"/>
                  </a:solidFill>
                  <a:latin typeface="Myriad Pro Cond" panose="020B0506030403020204" pitchFamily="34" charset="0"/>
                </a:rPr>
                <a:t>GENERATION</a:t>
              </a:r>
              <a:endParaRPr lang="en-US" sz="2400" dirty="0"/>
            </a:p>
          </p:txBody>
        </p:sp>
        <p:sp>
          <p:nvSpPr>
            <p:cNvPr id="27" name="Rectangle 26"/>
            <p:cNvSpPr/>
            <p:nvPr/>
          </p:nvSpPr>
          <p:spPr>
            <a:xfrm>
              <a:off x="4747403" y="5190291"/>
              <a:ext cx="1144865" cy="369332"/>
            </a:xfrm>
            <a:prstGeom prst="rect">
              <a:avLst/>
            </a:prstGeom>
          </p:spPr>
          <p:txBody>
            <a:bodyPr wrap="none">
              <a:spAutoFit/>
            </a:bodyPr>
            <a:lstStyle/>
            <a:p>
              <a:r>
                <a:rPr lang="en-US" b="1" dirty="0">
                  <a:solidFill>
                    <a:srgbClr val="4B5459"/>
                  </a:solidFill>
                  <a:latin typeface="Myriad Pro Cond" panose="020B0506030403020204" pitchFamily="34" charset="0"/>
                </a:rPr>
                <a:t>(1946-1964)</a:t>
              </a:r>
              <a:endParaRPr lang="en-US" dirty="0"/>
            </a:p>
          </p:txBody>
        </p:sp>
        <p:sp>
          <p:nvSpPr>
            <p:cNvPr id="28" name="Rectangle 27"/>
            <p:cNvSpPr/>
            <p:nvPr/>
          </p:nvSpPr>
          <p:spPr>
            <a:xfrm rot="19747754">
              <a:off x="5000585" y="4073973"/>
              <a:ext cx="1823641" cy="461665"/>
            </a:xfrm>
            <a:prstGeom prst="rect">
              <a:avLst/>
            </a:prstGeom>
          </p:spPr>
          <p:txBody>
            <a:bodyPr wrap="none">
              <a:spAutoFit/>
            </a:bodyPr>
            <a:lstStyle/>
            <a:p>
              <a:r>
                <a:rPr lang="en-US" sz="2400" b="1" dirty="0">
                  <a:solidFill>
                    <a:srgbClr val="4B5459"/>
                  </a:solidFill>
                  <a:latin typeface="Myriad Pro Cond" panose="020B0506030403020204" pitchFamily="34" charset="0"/>
                </a:rPr>
                <a:t>BABY </a:t>
              </a:r>
              <a:r>
                <a:rPr lang="en-US" sz="2400" b="1" dirty="0" smtClean="0">
                  <a:solidFill>
                    <a:srgbClr val="4B5459"/>
                  </a:solidFill>
                  <a:latin typeface="Myriad Pro Cond" panose="020B0506030403020204" pitchFamily="34" charset="0"/>
                </a:rPr>
                <a:t>BOOMERS</a:t>
              </a:r>
              <a:endParaRPr lang="en-US" sz="2400" b="1" dirty="0">
                <a:solidFill>
                  <a:srgbClr val="4B5459"/>
                </a:solidFill>
                <a:latin typeface="Myriad Pro Cond" panose="020B0506030403020204" pitchFamily="34" charset="0"/>
              </a:endParaRPr>
            </a:p>
          </p:txBody>
        </p:sp>
        <p:sp>
          <p:nvSpPr>
            <p:cNvPr id="29" name="Rectangle 28"/>
            <p:cNvSpPr/>
            <p:nvPr/>
          </p:nvSpPr>
          <p:spPr>
            <a:xfrm>
              <a:off x="7822336" y="5190291"/>
              <a:ext cx="1144865" cy="369332"/>
            </a:xfrm>
            <a:prstGeom prst="rect">
              <a:avLst/>
            </a:prstGeom>
          </p:spPr>
          <p:txBody>
            <a:bodyPr wrap="none">
              <a:spAutoFit/>
            </a:bodyPr>
            <a:lstStyle/>
            <a:p>
              <a:r>
                <a:rPr lang="en-US" b="1" dirty="0">
                  <a:solidFill>
                    <a:srgbClr val="4B5459"/>
                  </a:solidFill>
                  <a:latin typeface="Myriad Pro Cond" panose="020B0506030403020204" pitchFamily="34" charset="0"/>
                </a:rPr>
                <a:t>(1981-1997)</a:t>
              </a:r>
              <a:endParaRPr lang="en-US" dirty="0"/>
            </a:p>
          </p:txBody>
        </p:sp>
        <p:sp>
          <p:nvSpPr>
            <p:cNvPr id="30" name="Rectangle 29"/>
            <p:cNvSpPr/>
            <p:nvPr/>
          </p:nvSpPr>
          <p:spPr>
            <a:xfrm>
              <a:off x="9327414" y="5190291"/>
              <a:ext cx="1377300" cy="369332"/>
            </a:xfrm>
            <a:prstGeom prst="rect">
              <a:avLst/>
            </a:prstGeom>
          </p:spPr>
          <p:txBody>
            <a:bodyPr wrap="none">
              <a:spAutoFit/>
            </a:bodyPr>
            <a:lstStyle/>
            <a:p>
              <a:r>
                <a:rPr lang="en-US" b="1" dirty="0">
                  <a:solidFill>
                    <a:srgbClr val="4B5459"/>
                  </a:solidFill>
                  <a:latin typeface="Myriad Pro Cond" panose="020B0506030403020204" pitchFamily="34" charset="0"/>
                </a:rPr>
                <a:t>(</a:t>
              </a:r>
              <a:r>
                <a:rPr lang="en-US" b="1" dirty="0" smtClean="0">
                  <a:solidFill>
                    <a:srgbClr val="4B5459"/>
                  </a:solidFill>
                  <a:latin typeface="Myriad Pro Cond" panose="020B0506030403020204" pitchFamily="34" charset="0"/>
                </a:rPr>
                <a:t>1996ish-2010</a:t>
              </a:r>
              <a:r>
                <a:rPr lang="en-US" b="1" dirty="0">
                  <a:solidFill>
                    <a:srgbClr val="4B5459"/>
                  </a:solidFill>
                  <a:latin typeface="Myriad Pro Cond" panose="020B0506030403020204" pitchFamily="34" charset="0"/>
                </a:rPr>
                <a:t>)</a:t>
              </a:r>
              <a:endParaRPr lang="en-US" dirty="0"/>
            </a:p>
          </p:txBody>
        </p:sp>
        <p:sp>
          <p:nvSpPr>
            <p:cNvPr id="31" name="Oval 30"/>
            <p:cNvSpPr/>
            <p:nvPr/>
          </p:nvSpPr>
          <p:spPr>
            <a:xfrm>
              <a:off x="3507376" y="4985754"/>
              <a:ext cx="204537" cy="204537"/>
            </a:xfrm>
            <a:prstGeom prst="ellipse">
              <a:avLst/>
            </a:prstGeom>
            <a:solidFill>
              <a:srgbClr val="4B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p:cNvSpPr/>
            <p:nvPr/>
          </p:nvSpPr>
          <p:spPr>
            <a:xfrm>
              <a:off x="5217566" y="4995693"/>
              <a:ext cx="204537" cy="204537"/>
            </a:xfrm>
            <a:prstGeom prst="ellipse">
              <a:avLst/>
            </a:prstGeom>
            <a:solidFill>
              <a:srgbClr val="4B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8291805" y="4989220"/>
              <a:ext cx="204537" cy="204537"/>
            </a:xfrm>
            <a:prstGeom prst="ellipse">
              <a:avLst/>
            </a:prstGeom>
            <a:solidFill>
              <a:srgbClr val="4B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p:cNvSpPr/>
            <p:nvPr/>
          </p:nvSpPr>
          <p:spPr>
            <a:xfrm>
              <a:off x="9931428" y="4985754"/>
              <a:ext cx="204537" cy="204537"/>
            </a:xfrm>
            <a:prstGeom prst="ellipse">
              <a:avLst/>
            </a:prstGeom>
            <a:solidFill>
              <a:srgbClr val="4B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059313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2030</TotalTime>
  <Words>2937</Words>
  <Application>Microsoft Office PowerPoint</Application>
  <PresentationFormat>Widescreen</PresentationFormat>
  <Paragraphs>373</Paragraphs>
  <Slides>45</Slides>
  <Notes>3</Notes>
  <HiddenSlides>0</HiddenSlides>
  <MMClips>2</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45</vt:i4>
      </vt:variant>
    </vt:vector>
  </HeadingPairs>
  <TitlesOfParts>
    <vt:vector size="55" baseType="lpstr">
      <vt:lpstr>Arial</vt:lpstr>
      <vt:lpstr>Calibri</vt:lpstr>
      <vt:lpstr>Calibri Light</vt:lpstr>
      <vt:lpstr>Garamond</vt:lpstr>
      <vt:lpstr>Myriad Pro</vt:lpstr>
      <vt:lpstr>Myriad Pro Cond</vt:lpstr>
      <vt:lpstr>Times New Roman</vt:lpstr>
      <vt:lpstr>Wingdings</vt:lpstr>
      <vt:lpstr>Office Theme</vt:lpstr>
      <vt:lpstr>1_Office Theme</vt:lpstr>
      <vt:lpstr>TEACHING THE SKILL  OF INTERCULTURAL EMPATHY ACROSS THE GENERATIONS   Annette Benson  Communication Strategist &amp; Intercultural Learning Specialist  Center for Intercultural Learning, Mentorship, Assessment and Research  Purdue University</vt:lpstr>
      <vt:lpstr>ALWAYS &amp; NEVER</vt:lpstr>
      <vt:lpstr>What is empathy?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 it OK to use the M 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Jolt 7:  Different Similarities</vt:lpstr>
      <vt:lpstr>PowerPoint Presentation</vt:lpstr>
      <vt:lpstr>Jolt 7:  Different Similarities</vt:lpstr>
      <vt:lpstr>PowerPoint Presentation</vt:lpstr>
      <vt:lpstr>Debrief in a group.</vt:lpstr>
      <vt:lpstr>PowerPoint Presentation</vt:lpstr>
      <vt:lpstr>PowerPoint Presentation</vt:lpstr>
      <vt:lpstr>PowerPoint Presentation</vt:lpstr>
      <vt:lpstr>Who would be on your spaceship?  A school exercise backfires in Ohio</vt:lpstr>
      <vt:lpstr>PowerPoint Presentation</vt:lpstr>
      <vt:lpstr>PowerPoint Presentation</vt:lpstr>
      <vt:lpstr>PowerPoint Presentation</vt:lpstr>
      <vt:lpstr>We’d love to hear from you!</vt:lpstr>
      <vt:lpstr>PowerPoint Presentation</vt:lpstr>
    </vt:vector>
  </TitlesOfParts>
  <Company>Purdue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Benson, Annette K.</dc:creator>
  <cp:lastModifiedBy>Benson, Annette K.</cp:lastModifiedBy>
  <cp:revision>50</cp:revision>
  <dcterms:created xsi:type="dcterms:W3CDTF">2018-10-08T21:21:56Z</dcterms:created>
  <dcterms:modified xsi:type="dcterms:W3CDTF">2018-10-23T14:46:26Z</dcterms:modified>
</cp:coreProperties>
</file>