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3" r:id="rId2"/>
    <p:sldId id="303" r:id="rId3"/>
    <p:sldId id="270" r:id="rId4"/>
    <p:sldId id="269" r:id="rId5"/>
    <p:sldId id="336" r:id="rId6"/>
    <p:sldId id="341" r:id="rId7"/>
    <p:sldId id="268" r:id="rId8"/>
    <p:sldId id="342" r:id="rId9"/>
    <p:sldId id="291" r:id="rId10"/>
    <p:sldId id="290" r:id="rId11"/>
    <p:sldId id="260" r:id="rId12"/>
    <p:sldId id="261" r:id="rId13"/>
    <p:sldId id="262" r:id="rId14"/>
    <p:sldId id="264" r:id="rId15"/>
    <p:sldId id="339" r:id="rId16"/>
    <p:sldId id="265" r:id="rId17"/>
    <p:sldId id="266" r:id="rId18"/>
    <p:sldId id="340" r:id="rId19"/>
    <p:sldId id="275" r:id="rId20"/>
    <p:sldId id="289" r:id="rId21"/>
    <p:sldId id="288" r:id="rId22"/>
    <p:sldId id="302" r:id="rId23"/>
    <p:sldId id="293" r:id="rId24"/>
    <p:sldId id="338" r:id="rId25"/>
    <p:sldId id="294" r:id="rId26"/>
    <p:sldId id="285" r:id="rId27"/>
    <p:sldId id="3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7"/>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247" autoAdjust="0"/>
  </p:normalViewPr>
  <p:slideViewPr>
    <p:cSldViewPr snapToGrid="0">
      <p:cViewPr varScale="1">
        <p:scale>
          <a:sx n="72" d="100"/>
          <a:sy n="72" d="100"/>
        </p:scale>
        <p:origin x="720"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E7F0B-35E3-408B-B4C8-C85E1DB4D26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E7FC6DA-8EA6-40DA-ABDB-5956FF06E48D}">
      <dgm:prSet custT="1"/>
      <dgm:spPr/>
      <dgm:t>
        <a:bodyPr/>
        <a:lstStyle/>
        <a:p>
          <a:r>
            <a:rPr lang="en-US" sz="5400" b="1" dirty="0"/>
            <a:t>Debriefing Questions</a:t>
          </a:r>
          <a:endParaRPr lang="en-US" sz="5400" dirty="0"/>
        </a:p>
      </dgm:t>
    </dgm:pt>
    <dgm:pt modelId="{F5FD467F-8FFD-42DF-A14B-D7F4D808C944}" type="parTrans" cxnId="{1526EA99-C4DA-4E02-BEDA-B835C4DB46D0}">
      <dgm:prSet/>
      <dgm:spPr/>
      <dgm:t>
        <a:bodyPr/>
        <a:lstStyle/>
        <a:p>
          <a:endParaRPr lang="en-US"/>
        </a:p>
      </dgm:t>
    </dgm:pt>
    <dgm:pt modelId="{0D438890-EB8A-4AAC-B105-866E0BA73CFD}" type="sibTrans" cxnId="{1526EA99-C4DA-4E02-BEDA-B835C4DB46D0}">
      <dgm:prSet/>
      <dgm:spPr/>
      <dgm:t>
        <a:bodyPr/>
        <a:lstStyle/>
        <a:p>
          <a:endParaRPr lang="en-US"/>
        </a:p>
      </dgm:t>
    </dgm:pt>
    <dgm:pt modelId="{B1F0298F-ED87-42C8-8FE8-768AAF386FB2}">
      <dgm:prSet custT="1"/>
      <dgm:spPr/>
      <dgm:t>
        <a:bodyPr/>
        <a:lstStyle/>
        <a:p>
          <a:r>
            <a:rPr lang="en-US" sz="3200" dirty="0"/>
            <a:t>What did you notice about others’ faces during the activity?</a:t>
          </a:r>
        </a:p>
      </dgm:t>
    </dgm:pt>
    <dgm:pt modelId="{E64993CB-B8AA-45C0-A143-2533B5279553}" type="parTrans" cxnId="{CC8B67C1-DF82-4187-813A-DEC14377C2DB}">
      <dgm:prSet/>
      <dgm:spPr/>
      <dgm:t>
        <a:bodyPr/>
        <a:lstStyle/>
        <a:p>
          <a:endParaRPr lang="en-US"/>
        </a:p>
      </dgm:t>
    </dgm:pt>
    <dgm:pt modelId="{0547440F-D0A8-4965-A202-A3E7CA9DA87A}" type="sibTrans" cxnId="{CC8B67C1-DF82-4187-813A-DEC14377C2DB}">
      <dgm:prSet/>
      <dgm:spPr/>
      <dgm:t>
        <a:bodyPr/>
        <a:lstStyle/>
        <a:p>
          <a:endParaRPr lang="en-US"/>
        </a:p>
      </dgm:t>
    </dgm:pt>
    <dgm:pt modelId="{5359CB7F-F23A-46BF-920F-AAAB46110BD6}" type="pres">
      <dgm:prSet presAssocID="{564E7F0B-35E3-408B-B4C8-C85E1DB4D269}" presName="hierChild1" presStyleCnt="0">
        <dgm:presLayoutVars>
          <dgm:chPref val="1"/>
          <dgm:dir/>
          <dgm:animOne val="branch"/>
          <dgm:animLvl val="lvl"/>
          <dgm:resizeHandles/>
        </dgm:presLayoutVars>
      </dgm:prSet>
      <dgm:spPr/>
    </dgm:pt>
    <dgm:pt modelId="{20DA3DB4-D386-4FD2-96C8-72555155E13D}" type="pres">
      <dgm:prSet presAssocID="{8E7FC6DA-8EA6-40DA-ABDB-5956FF06E48D}" presName="hierRoot1" presStyleCnt="0"/>
      <dgm:spPr/>
    </dgm:pt>
    <dgm:pt modelId="{18DD3760-8B0C-4AA3-A9F0-3C75F2867014}" type="pres">
      <dgm:prSet presAssocID="{8E7FC6DA-8EA6-40DA-ABDB-5956FF06E48D}" presName="composite" presStyleCnt="0"/>
      <dgm:spPr/>
    </dgm:pt>
    <dgm:pt modelId="{18BB9056-C1B8-463D-A888-E07F78741688}" type="pres">
      <dgm:prSet presAssocID="{8E7FC6DA-8EA6-40DA-ABDB-5956FF06E48D}" presName="background" presStyleLbl="node0" presStyleIdx="0" presStyleCnt="2"/>
      <dgm:spPr/>
    </dgm:pt>
    <dgm:pt modelId="{4B631F38-28F1-477E-958B-75AC9A487BFC}" type="pres">
      <dgm:prSet presAssocID="{8E7FC6DA-8EA6-40DA-ABDB-5956FF06E48D}" presName="text" presStyleLbl="fgAcc0" presStyleIdx="0" presStyleCnt="2">
        <dgm:presLayoutVars>
          <dgm:chPref val="3"/>
        </dgm:presLayoutVars>
      </dgm:prSet>
      <dgm:spPr/>
    </dgm:pt>
    <dgm:pt modelId="{E15B654C-ABBC-4BB9-9A9B-82C5CA37BB3F}" type="pres">
      <dgm:prSet presAssocID="{8E7FC6DA-8EA6-40DA-ABDB-5956FF06E48D}" presName="hierChild2" presStyleCnt="0"/>
      <dgm:spPr/>
    </dgm:pt>
    <dgm:pt modelId="{EAC3549B-1090-4B64-8137-C5E6F807D5B6}" type="pres">
      <dgm:prSet presAssocID="{B1F0298F-ED87-42C8-8FE8-768AAF386FB2}" presName="hierRoot1" presStyleCnt="0"/>
      <dgm:spPr/>
    </dgm:pt>
    <dgm:pt modelId="{EB0B32C5-0444-4C32-880D-E9EC41715845}" type="pres">
      <dgm:prSet presAssocID="{B1F0298F-ED87-42C8-8FE8-768AAF386FB2}" presName="composite" presStyleCnt="0"/>
      <dgm:spPr/>
    </dgm:pt>
    <dgm:pt modelId="{C691B9C2-8C78-4D7A-B6BF-AC5E5B294F02}" type="pres">
      <dgm:prSet presAssocID="{B1F0298F-ED87-42C8-8FE8-768AAF386FB2}" presName="background" presStyleLbl="node0" presStyleIdx="1" presStyleCnt="2"/>
      <dgm:spPr/>
    </dgm:pt>
    <dgm:pt modelId="{F1BC0FAB-4D1F-49C1-8BFC-8E484A0272DE}" type="pres">
      <dgm:prSet presAssocID="{B1F0298F-ED87-42C8-8FE8-768AAF386FB2}" presName="text" presStyleLbl="fgAcc0" presStyleIdx="1" presStyleCnt="2">
        <dgm:presLayoutVars>
          <dgm:chPref val="3"/>
        </dgm:presLayoutVars>
      </dgm:prSet>
      <dgm:spPr/>
    </dgm:pt>
    <dgm:pt modelId="{302B7975-E5AA-4428-A881-8C0872A00645}" type="pres">
      <dgm:prSet presAssocID="{B1F0298F-ED87-42C8-8FE8-768AAF386FB2}" presName="hierChild2" presStyleCnt="0"/>
      <dgm:spPr/>
    </dgm:pt>
  </dgm:ptLst>
  <dgm:cxnLst>
    <dgm:cxn modelId="{1A963235-A246-4904-877F-D0B66D4CE398}" type="presOf" srcId="{564E7F0B-35E3-408B-B4C8-C85E1DB4D269}" destId="{5359CB7F-F23A-46BF-920F-AAAB46110BD6}" srcOrd="0" destOrd="0" presId="urn:microsoft.com/office/officeart/2005/8/layout/hierarchy1"/>
    <dgm:cxn modelId="{4079258C-A817-4244-8E80-175F30825C85}" type="presOf" srcId="{B1F0298F-ED87-42C8-8FE8-768AAF386FB2}" destId="{F1BC0FAB-4D1F-49C1-8BFC-8E484A0272DE}" srcOrd="0" destOrd="0" presId="urn:microsoft.com/office/officeart/2005/8/layout/hierarchy1"/>
    <dgm:cxn modelId="{1526EA99-C4DA-4E02-BEDA-B835C4DB46D0}" srcId="{564E7F0B-35E3-408B-B4C8-C85E1DB4D269}" destId="{8E7FC6DA-8EA6-40DA-ABDB-5956FF06E48D}" srcOrd="0" destOrd="0" parTransId="{F5FD467F-8FFD-42DF-A14B-D7F4D808C944}" sibTransId="{0D438890-EB8A-4AAC-B105-866E0BA73CFD}"/>
    <dgm:cxn modelId="{D18EE2B0-ECD7-44CF-8DA2-FDA37D43E778}" type="presOf" srcId="{8E7FC6DA-8EA6-40DA-ABDB-5956FF06E48D}" destId="{4B631F38-28F1-477E-958B-75AC9A487BFC}" srcOrd="0" destOrd="0" presId="urn:microsoft.com/office/officeart/2005/8/layout/hierarchy1"/>
    <dgm:cxn modelId="{CC8B67C1-DF82-4187-813A-DEC14377C2DB}" srcId="{564E7F0B-35E3-408B-B4C8-C85E1DB4D269}" destId="{B1F0298F-ED87-42C8-8FE8-768AAF386FB2}" srcOrd="1" destOrd="0" parTransId="{E64993CB-B8AA-45C0-A143-2533B5279553}" sibTransId="{0547440F-D0A8-4965-A202-A3E7CA9DA87A}"/>
    <dgm:cxn modelId="{F1D27109-19F8-47DD-8659-847CA6F532B2}" type="presParOf" srcId="{5359CB7F-F23A-46BF-920F-AAAB46110BD6}" destId="{20DA3DB4-D386-4FD2-96C8-72555155E13D}" srcOrd="0" destOrd="0" presId="urn:microsoft.com/office/officeart/2005/8/layout/hierarchy1"/>
    <dgm:cxn modelId="{781DAA1D-5A91-4636-AD9D-F868E35CDCE9}" type="presParOf" srcId="{20DA3DB4-D386-4FD2-96C8-72555155E13D}" destId="{18DD3760-8B0C-4AA3-A9F0-3C75F2867014}" srcOrd="0" destOrd="0" presId="urn:microsoft.com/office/officeart/2005/8/layout/hierarchy1"/>
    <dgm:cxn modelId="{317D73E9-1798-4662-8E2B-3B554E8061B8}" type="presParOf" srcId="{18DD3760-8B0C-4AA3-A9F0-3C75F2867014}" destId="{18BB9056-C1B8-463D-A888-E07F78741688}" srcOrd="0" destOrd="0" presId="urn:microsoft.com/office/officeart/2005/8/layout/hierarchy1"/>
    <dgm:cxn modelId="{47A008D5-876A-4A16-919E-ABC6E9E2200B}" type="presParOf" srcId="{18DD3760-8B0C-4AA3-A9F0-3C75F2867014}" destId="{4B631F38-28F1-477E-958B-75AC9A487BFC}" srcOrd="1" destOrd="0" presId="urn:microsoft.com/office/officeart/2005/8/layout/hierarchy1"/>
    <dgm:cxn modelId="{6A00195C-33D7-4BFE-BDD8-AF43CD176C04}" type="presParOf" srcId="{20DA3DB4-D386-4FD2-96C8-72555155E13D}" destId="{E15B654C-ABBC-4BB9-9A9B-82C5CA37BB3F}" srcOrd="1" destOrd="0" presId="urn:microsoft.com/office/officeart/2005/8/layout/hierarchy1"/>
    <dgm:cxn modelId="{6FDF15E0-2391-48B6-A232-51316A4D5539}" type="presParOf" srcId="{5359CB7F-F23A-46BF-920F-AAAB46110BD6}" destId="{EAC3549B-1090-4B64-8137-C5E6F807D5B6}" srcOrd="1" destOrd="0" presId="urn:microsoft.com/office/officeart/2005/8/layout/hierarchy1"/>
    <dgm:cxn modelId="{2D7D7667-6E19-4303-91EF-A358FBF55331}" type="presParOf" srcId="{EAC3549B-1090-4B64-8137-C5E6F807D5B6}" destId="{EB0B32C5-0444-4C32-880D-E9EC41715845}" srcOrd="0" destOrd="0" presId="urn:microsoft.com/office/officeart/2005/8/layout/hierarchy1"/>
    <dgm:cxn modelId="{D426CDAF-48FF-4C3F-AC87-6968C77705E8}" type="presParOf" srcId="{EB0B32C5-0444-4C32-880D-E9EC41715845}" destId="{C691B9C2-8C78-4D7A-B6BF-AC5E5B294F02}" srcOrd="0" destOrd="0" presId="urn:microsoft.com/office/officeart/2005/8/layout/hierarchy1"/>
    <dgm:cxn modelId="{4A3CBD2F-7334-46F8-A054-5CA27F6A7DFA}" type="presParOf" srcId="{EB0B32C5-0444-4C32-880D-E9EC41715845}" destId="{F1BC0FAB-4D1F-49C1-8BFC-8E484A0272DE}" srcOrd="1" destOrd="0" presId="urn:microsoft.com/office/officeart/2005/8/layout/hierarchy1"/>
    <dgm:cxn modelId="{15DD0411-99C5-4ACC-AB93-46F8F508F1E0}" type="presParOf" srcId="{EAC3549B-1090-4B64-8137-C5E6F807D5B6}" destId="{302B7975-E5AA-4428-A881-8C0872A0064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4E7F0B-35E3-408B-B4C8-C85E1DB4D26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E7FC6DA-8EA6-40DA-ABDB-5956FF06E48D}">
      <dgm:prSet/>
      <dgm:spPr/>
      <dgm:t>
        <a:bodyPr/>
        <a:lstStyle/>
        <a:p>
          <a:r>
            <a:rPr lang="en-US" b="1" dirty="0"/>
            <a:t>Debriefing Questions</a:t>
          </a:r>
          <a:endParaRPr lang="en-US" dirty="0"/>
        </a:p>
      </dgm:t>
    </dgm:pt>
    <dgm:pt modelId="{F5FD467F-8FFD-42DF-A14B-D7F4D808C944}" type="parTrans" cxnId="{1526EA99-C4DA-4E02-BEDA-B835C4DB46D0}">
      <dgm:prSet/>
      <dgm:spPr/>
      <dgm:t>
        <a:bodyPr/>
        <a:lstStyle/>
        <a:p>
          <a:endParaRPr lang="en-US"/>
        </a:p>
      </dgm:t>
    </dgm:pt>
    <dgm:pt modelId="{0D438890-EB8A-4AAC-B105-866E0BA73CFD}" type="sibTrans" cxnId="{1526EA99-C4DA-4E02-BEDA-B835C4DB46D0}">
      <dgm:prSet/>
      <dgm:spPr/>
      <dgm:t>
        <a:bodyPr/>
        <a:lstStyle/>
        <a:p>
          <a:endParaRPr lang="en-US"/>
        </a:p>
      </dgm:t>
    </dgm:pt>
    <dgm:pt modelId="{B1F0298F-ED87-42C8-8FE8-768AAF386FB2}">
      <dgm:prSet custT="1"/>
      <dgm:spPr/>
      <dgm:t>
        <a:bodyPr/>
        <a:lstStyle/>
        <a:p>
          <a:r>
            <a:rPr lang="en-US" sz="3200" dirty="0"/>
            <a:t>How did you feel during the activity?</a:t>
          </a:r>
        </a:p>
      </dgm:t>
    </dgm:pt>
    <dgm:pt modelId="{E64993CB-B8AA-45C0-A143-2533B5279553}" type="parTrans" cxnId="{CC8B67C1-DF82-4187-813A-DEC14377C2DB}">
      <dgm:prSet/>
      <dgm:spPr/>
      <dgm:t>
        <a:bodyPr/>
        <a:lstStyle/>
        <a:p>
          <a:endParaRPr lang="en-US"/>
        </a:p>
      </dgm:t>
    </dgm:pt>
    <dgm:pt modelId="{0547440F-D0A8-4965-A202-A3E7CA9DA87A}" type="sibTrans" cxnId="{CC8B67C1-DF82-4187-813A-DEC14377C2DB}">
      <dgm:prSet/>
      <dgm:spPr/>
      <dgm:t>
        <a:bodyPr/>
        <a:lstStyle/>
        <a:p>
          <a:endParaRPr lang="en-US"/>
        </a:p>
      </dgm:t>
    </dgm:pt>
    <dgm:pt modelId="{5359CB7F-F23A-46BF-920F-AAAB46110BD6}" type="pres">
      <dgm:prSet presAssocID="{564E7F0B-35E3-408B-B4C8-C85E1DB4D269}" presName="hierChild1" presStyleCnt="0">
        <dgm:presLayoutVars>
          <dgm:chPref val="1"/>
          <dgm:dir/>
          <dgm:animOne val="branch"/>
          <dgm:animLvl val="lvl"/>
          <dgm:resizeHandles/>
        </dgm:presLayoutVars>
      </dgm:prSet>
      <dgm:spPr/>
    </dgm:pt>
    <dgm:pt modelId="{20DA3DB4-D386-4FD2-96C8-72555155E13D}" type="pres">
      <dgm:prSet presAssocID="{8E7FC6DA-8EA6-40DA-ABDB-5956FF06E48D}" presName="hierRoot1" presStyleCnt="0"/>
      <dgm:spPr/>
    </dgm:pt>
    <dgm:pt modelId="{18DD3760-8B0C-4AA3-A9F0-3C75F2867014}" type="pres">
      <dgm:prSet presAssocID="{8E7FC6DA-8EA6-40DA-ABDB-5956FF06E48D}" presName="composite" presStyleCnt="0"/>
      <dgm:spPr/>
    </dgm:pt>
    <dgm:pt modelId="{18BB9056-C1B8-463D-A888-E07F78741688}" type="pres">
      <dgm:prSet presAssocID="{8E7FC6DA-8EA6-40DA-ABDB-5956FF06E48D}" presName="background" presStyleLbl="node0" presStyleIdx="0" presStyleCnt="2"/>
      <dgm:spPr/>
    </dgm:pt>
    <dgm:pt modelId="{4B631F38-28F1-477E-958B-75AC9A487BFC}" type="pres">
      <dgm:prSet presAssocID="{8E7FC6DA-8EA6-40DA-ABDB-5956FF06E48D}" presName="text" presStyleLbl="fgAcc0" presStyleIdx="0" presStyleCnt="2">
        <dgm:presLayoutVars>
          <dgm:chPref val="3"/>
        </dgm:presLayoutVars>
      </dgm:prSet>
      <dgm:spPr/>
    </dgm:pt>
    <dgm:pt modelId="{E15B654C-ABBC-4BB9-9A9B-82C5CA37BB3F}" type="pres">
      <dgm:prSet presAssocID="{8E7FC6DA-8EA6-40DA-ABDB-5956FF06E48D}" presName="hierChild2" presStyleCnt="0"/>
      <dgm:spPr/>
    </dgm:pt>
    <dgm:pt modelId="{EAC3549B-1090-4B64-8137-C5E6F807D5B6}" type="pres">
      <dgm:prSet presAssocID="{B1F0298F-ED87-42C8-8FE8-768AAF386FB2}" presName="hierRoot1" presStyleCnt="0"/>
      <dgm:spPr/>
    </dgm:pt>
    <dgm:pt modelId="{EB0B32C5-0444-4C32-880D-E9EC41715845}" type="pres">
      <dgm:prSet presAssocID="{B1F0298F-ED87-42C8-8FE8-768AAF386FB2}" presName="composite" presStyleCnt="0"/>
      <dgm:spPr/>
    </dgm:pt>
    <dgm:pt modelId="{C691B9C2-8C78-4D7A-B6BF-AC5E5B294F02}" type="pres">
      <dgm:prSet presAssocID="{B1F0298F-ED87-42C8-8FE8-768AAF386FB2}" presName="background" presStyleLbl="node0" presStyleIdx="1" presStyleCnt="2"/>
      <dgm:spPr/>
    </dgm:pt>
    <dgm:pt modelId="{F1BC0FAB-4D1F-49C1-8BFC-8E484A0272DE}" type="pres">
      <dgm:prSet presAssocID="{B1F0298F-ED87-42C8-8FE8-768AAF386FB2}" presName="text" presStyleLbl="fgAcc0" presStyleIdx="1" presStyleCnt="2">
        <dgm:presLayoutVars>
          <dgm:chPref val="3"/>
        </dgm:presLayoutVars>
      </dgm:prSet>
      <dgm:spPr/>
    </dgm:pt>
    <dgm:pt modelId="{302B7975-E5AA-4428-A881-8C0872A00645}" type="pres">
      <dgm:prSet presAssocID="{B1F0298F-ED87-42C8-8FE8-768AAF386FB2}" presName="hierChild2" presStyleCnt="0"/>
      <dgm:spPr/>
    </dgm:pt>
  </dgm:ptLst>
  <dgm:cxnLst>
    <dgm:cxn modelId="{1A963235-A246-4904-877F-D0B66D4CE398}" type="presOf" srcId="{564E7F0B-35E3-408B-B4C8-C85E1DB4D269}" destId="{5359CB7F-F23A-46BF-920F-AAAB46110BD6}" srcOrd="0" destOrd="0" presId="urn:microsoft.com/office/officeart/2005/8/layout/hierarchy1"/>
    <dgm:cxn modelId="{4079258C-A817-4244-8E80-175F30825C85}" type="presOf" srcId="{B1F0298F-ED87-42C8-8FE8-768AAF386FB2}" destId="{F1BC0FAB-4D1F-49C1-8BFC-8E484A0272DE}" srcOrd="0" destOrd="0" presId="urn:microsoft.com/office/officeart/2005/8/layout/hierarchy1"/>
    <dgm:cxn modelId="{1526EA99-C4DA-4E02-BEDA-B835C4DB46D0}" srcId="{564E7F0B-35E3-408B-B4C8-C85E1DB4D269}" destId="{8E7FC6DA-8EA6-40DA-ABDB-5956FF06E48D}" srcOrd="0" destOrd="0" parTransId="{F5FD467F-8FFD-42DF-A14B-D7F4D808C944}" sibTransId="{0D438890-EB8A-4AAC-B105-866E0BA73CFD}"/>
    <dgm:cxn modelId="{D18EE2B0-ECD7-44CF-8DA2-FDA37D43E778}" type="presOf" srcId="{8E7FC6DA-8EA6-40DA-ABDB-5956FF06E48D}" destId="{4B631F38-28F1-477E-958B-75AC9A487BFC}" srcOrd="0" destOrd="0" presId="urn:microsoft.com/office/officeart/2005/8/layout/hierarchy1"/>
    <dgm:cxn modelId="{CC8B67C1-DF82-4187-813A-DEC14377C2DB}" srcId="{564E7F0B-35E3-408B-B4C8-C85E1DB4D269}" destId="{B1F0298F-ED87-42C8-8FE8-768AAF386FB2}" srcOrd="1" destOrd="0" parTransId="{E64993CB-B8AA-45C0-A143-2533B5279553}" sibTransId="{0547440F-D0A8-4965-A202-A3E7CA9DA87A}"/>
    <dgm:cxn modelId="{F1D27109-19F8-47DD-8659-847CA6F532B2}" type="presParOf" srcId="{5359CB7F-F23A-46BF-920F-AAAB46110BD6}" destId="{20DA3DB4-D386-4FD2-96C8-72555155E13D}" srcOrd="0" destOrd="0" presId="urn:microsoft.com/office/officeart/2005/8/layout/hierarchy1"/>
    <dgm:cxn modelId="{781DAA1D-5A91-4636-AD9D-F868E35CDCE9}" type="presParOf" srcId="{20DA3DB4-D386-4FD2-96C8-72555155E13D}" destId="{18DD3760-8B0C-4AA3-A9F0-3C75F2867014}" srcOrd="0" destOrd="0" presId="urn:microsoft.com/office/officeart/2005/8/layout/hierarchy1"/>
    <dgm:cxn modelId="{317D73E9-1798-4662-8E2B-3B554E8061B8}" type="presParOf" srcId="{18DD3760-8B0C-4AA3-A9F0-3C75F2867014}" destId="{18BB9056-C1B8-463D-A888-E07F78741688}" srcOrd="0" destOrd="0" presId="urn:microsoft.com/office/officeart/2005/8/layout/hierarchy1"/>
    <dgm:cxn modelId="{47A008D5-876A-4A16-919E-ABC6E9E2200B}" type="presParOf" srcId="{18DD3760-8B0C-4AA3-A9F0-3C75F2867014}" destId="{4B631F38-28F1-477E-958B-75AC9A487BFC}" srcOrd="1" destOrd="0" presId="urn:microsoft.com/office/officeart/2005/8/layout/hierarchy1"/>
    <dgm:cxn modelId="{6A00195C-33D7-4BFE-BDD8-AF43CD176C04}" type="presParOf" srcId="{20DA3DB4-D386-4FD2-96C8-72555155E13D}" destId="{E15B654C-ABBC-4BB9-9A9B-82C5CA37BB3F}" srcOrd="1" destOrd="0" presId="urn:microsoft.com/office/officeart/2005/8/layout/hierarchy1"/>
    <dgm:cxn modelId="{6FDF15E0-2391-48B6-A232-51316A4D5539}" type="presParOf" srcId="{5359CB7F-F23A-46BF-920F-AAAB46110BD6}" destId="{EAC3549B-1090-4B64-8137-C5E6F807D5B6}" srcOrd="1" destOrd="0" presId="urn:microsoft.com/office/officeart/2005/8/layout/hierarchy1"/>
    <dgm:cxn modelId="{2D7D7667-6E19-4303-91EF-A358FBF55331}" type="presParOf" srcId="{EAC3549B-1090-4B64-8137-C5E6F807D5B6}" destId="{EB0B32C5-0444-4C32-880D-E9EC41715845}" srcOrd="0" destOrd="0" presId="urn:microsoft.com/office/officeart/2005/8/layout/hierarchy1"/>
    <dgm:cxn modelId="{D426CDAF-48FF-4C3F-AC87-6968C77705E8}" type="presParOf" srcId="{EB0B32C5-0444-4C32-880D-E9EC41715845}" destId="{C691B9C2-8C78-4D7A-B6BF-AC5E5B294F02}" srcOrd="0" destOrd="0" presId="urn:microsoft.com/office/officeart/2005/8/layout/hierarchy1"/>
    <dgm:cxn modelId="{4A3CBD2F-7334-46F8-A054-5CA27F6A7DFA}" type="presParOf" srcId="{EB0B32C5-0444-4C32-880D-E9EC41715845}" destId="{F1BC0FAB-4D1F-49C1-8BFC-8E484A0272DE}" srcOrd="1" destOrd="0" presId="urn:microsoft.com/office/officeart/2005/8/layout/hierarchy1"/>
    <dgm:cxn modelId="{15DD0411-99C5-4ACC-AB93-46F8F508F1E0}" type="presParOf" srcId="{EAC3549B-1090-4B64-8137-C5E6F807D5B6}" destId="{302B7975-E5AA-4428-A881-8C0872A0064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4E7F0B-35E3-408B-B4C8-C85E1DB4D26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E7FC6DA-8EA6-40DA-ABDB-5956FF06E48D}">
      <dgm:prSet custT="1"/>
      <dgm:spPr/>
      <dgm:t>
        <a:bodyPr/>
        <a:lstStyle/>
        <a:p>
          <a:r>
            <a:rPr lang="en-US" sz="5400" b="1" dirty="0"/>
            <a:t>Debriefing Questions</a:t>
          </a:r>
          <a:endParaRPr lang="en-US" sz="5400" dirty="0"/>
        </a:p>
      </dgm:t>
    </dgm:pt>
    <dgm:pt modelId="{F5FD467F-8FFD-42DF-A14B-D7F4D808C944}" type="parTrans" cxnId="{1526EA99-C4DA-4E02-BEDA-B835C4DB46D0}">
      <dgm:prSet/>
      <dgm:spPr/>
      <dgm:t>
        <a:bodyPr/>
        <a:lstStyle/>
        <a:p>
          <a:endParaRPr lang="en-US"/>
        </a:p>
      </dgm:t>
    </dgm:pt>
    <dgm:pt modelId="{0D438890-EB8A-4AAC-B105-866E0BA73CFD}" type="sibTrans" cxnId="{1526EA99-C4DA-4E02-BEDA-B835C4DB46D0}">
      <dgm:prSet/>
      <dgm:spPr/>
      <dgm:t>
        <a:bodyPr/>
        <a:lstStyle/>
        <a:p>
          <a:endParaRPr lang="en-US"/>
        </a:p>
      </dgm:t>
    </dgm:pt>
    <dgm:pt modelId="{B1F0298F-ED87-42C8-8FE8-768AAF386FB2}">
      <dgm:prSet custT="1"/>
      <dgm:spPr/>
      <dgm:t>
        <a:bodyPr/>
        <a:lstStyle/>
        <a:p>
          <a:r>
            <a:rPr lang="en-US" sz="3200" dirty="0"/>
            <a:t>What situations in your professional life does this call to mind?</a:t>
          </a:r>
        </a:p>
      </dgm:t>
    </dgm:pt>
    <dgm:pt modelId="{E64993CB-B8AA-45C0-A143-2533B5279553}" type="parTrans" cxnId="{CC8B67C1-DF82-4187-813A-DEC14377C2DB}">
      <dgm:prSet/>
      <dgm:spPr/>
      <dgm:t>
        <a:bodyPr/>
        <a:lstStyle/>
        <a:p>
          <a:endParaRPr lang="en-US"/>
        </a:p>
      </dgm:t>
    </dgm:pt>
    <dgm:pt modelId="{0547440F-D0A8-4965-A202-A3E7CA9DA87A}" type="sibTrans" cxnId="{CC8B67C1-DF82-4187-813A-DEC14377C2DB}">
      <dgm:prSet/>
      <dgm:spPr/>
      <dgm:t>
        <a:bodyPr/>
        <a:lstStyle/>
        <a:p>
          <a:endParaRPr lang="en-US"/>
        </a:p>
      </dgm:t>
    </dgm:pt>
    <dgm:pt modelId="{5359CB7F-F23A-46BF-920F-AAAB46110BD6}" type="pres">
      <dgm:prSet presAssocID="{564E7F0B-35E3-408B-B4C8-C85E1DB4D269}" presName="hierChild1" presStyleCnt="0">
        <dgm:presLayoutVars>
          <dgm:chPref val="1"/>
          <dgm:dir/>
          <dgm:animOne val="branch"/>
          <dgm:animLvl val="lvl"/>
          <dgm:resizeHandles/>
        </dgm:presLayoutVars>
      </dgm:prSet>
      <dgm:spPr/>
    </dgm:pt>
    <dgm:pt modelId="{20DA3DB4-D386-4FD2-96C8-72555155E13D}" type="pres">
      <dgm:prSet presAssocID="{8E7FC6DA-8EA6-40DA-ABDB-5956FF06E48D}" presName="hierRoot1" presStyleCnt="0"/>
      <dgm:spPr/>
    </dgm:pt>
    <dgm:pt modelId="{18DD3760-8B0C-4AA3-A9F0-3C75F2867014}" type="pres">
      <dgm:prSet presAssocID="{8E7FC6DA-8EA6-40DA-ABDB-5956FF06E48D}" presName="composite" presStyleCnt="0"/>
      <dgm:spPr/>
    </dgm:pt>
    <dgm:pt modelId="{18BB9056-C1B8-463D-A888-E07F78741688}" type="pres">
      <dgm:prSet presAssocID="{8E7FC6DA-8EA6-40DA-ABDB-5956FF06E48D}" presName="background" presStyleLbl="node0" presStyleIdx="0" presStyleCnt="2"/>
      <dgm:spPr/>
    </dgm:pt>
    <dgm:pt modelId="{4B631F38-28F1-477E-958B-75AC9A487BFC}" type="pres">
      <dgm:prSet presAssocID="{8E7FC6DA-8EA6-40DA-ABDB-5956FF06E48D}" presName="text" presStyleLbl="fgAcc0" presStyleIdx="0" presStyleCnt="2">
        <dgm:presLayoutVars>
          <dgm:chPref val="3"/>
        </dgm:presLayoutVars>
      </dgm:prSet>
      <dgm:spPr/>
    </dgm:pt>
    <dgm:pt modelId="{E15B654C-ABBC-4BB9-9A9B-82C5CA37BB3F}" type="pres">
      <dgm:prSet presAssocID="{8E7FC6DA-8EA6-40DA-ABDB-5956FF06E48D}" presName="hierChild2" presStyleCnt="0"/>
      <dgm:spPr/>
    </dgm:pt>
    <dgm:pt modelId="{EAC3549B-1090-4B64-8137-C5E6F807D5B6}" type="pres">
      <dgm:prSet presAssocID="{B1F0298F-ED87-42C8-8FE8-768AAF386FB2}" presName="hierRoot1" presStyleCnt="0"/>
      <dgm:spPr/>
    </dgm:pt>
    <dgm:pt modelId="{EB0B32C5-0444-4C32-880D-E9EC41715845}" type="pres">
      <dgm:prSet presAssocID="{B1F0298F-ED87-42C8-8FE8-768AAF386FB2}" presName="composite" presStyleCnt="0"/>
      <dgm:spPr/>
    </dgm:pt>
    <dgm:pt modelId="{C691B9C2-8C78-4D7A-B6BF-AC5E5B294F02}" type="pres">
      <dgm:prSet presAssocID="{B1F0298F-ED87-42C8-8FE8-768AAF386FB2}" presName="background" presStyleLbl="node0" presStyleIdx="1" presStyleCnt="2"/>
      <dgm:spPr/>
    </dgm:pt>
    <dgm:pt modelId="{F1BC0FAB-4D1F-49C1-8BFC-8E484A0272DE}" type="pres">
      <dgm:prSet presAssocID="{B1F0298F-ED87-42C8-8FE8-768AAF386FB2}" presName="text" presStyleLbl="fgAcc0" presStyleIdx="1" presStyleCnt="2">
        <dgm:presLayoutVars>
          <dgm:chPref val="3"/>
        </dgm:presLayoutVars>
      </dgm:prSet>
      <dgm:spPr/>
    </dgm:pt>
    <dgm:pt modelId="{302B7975-E5AA-4428-A881-8C0872A00645}" type="pres">
      <dgm:prSet presAssocID="{B1F0298F-ED87-42C8-8FE8-768AAF386FB2}" presName="hierChild2" presStyleCnt="0"/>
      <dgm:spPr/>
    </dgm:pt>
  </dgm:ptLst>
  <dgm:cxnLst>
    <dgm:cxn modelId="{1A963235-A246-4904-877F-D0B66D4CE398}" type="presOf" srcId="{564E7F0B-35E3-408B-B4C8-C85E1DB4D269}" destId="{5359CB7F-F23A-46BF-920F-AAAB46110BD6}" srcOrd="0" destOrd="0" presId="urn:microsoft.com/office/officeart/2005/8/layout/hierarchy1"/>
    <dgm:cxn modelId="{4079258C-A817-4244-8E80-175F30825C85}" type="presOf" srcId="{B1F0298F-ED87-42C8-8FE8-768AAF386FB2}" destId="{F1BC0FAB-4D1F-49C1-8BFC-8E484A0272DE}" srcOrd="0" destOrd="0" presId="urn:microsoft.com/office/officeart/2005/8/layout/hierarchy1"/>
    <dgm:cxn modelId="{1526EA99-C4DA-4E02-BEDA-B835C4DB46D0}" srcId="{564E7F0B-35E3-408B-B4C8-C85E1DB4D269}" destId="{8E7FC6DA-8EA6-40DA-ABDB-5956FF06E48D}" srcOrd="0" destOrd="0" parTransId="{F5FD467F-8FFD-42DF-A14B-D7F4D808C944}" sibTransId="{0D438890-EB8A-4AAC-B105-866E0BA73CFD}"/>
    <dgm:cxn modelId="{D18EE2B0-ECD7-44CF-8DA2-FDA37D43E778}" type="presOf" srcId="{8E7FC6DA-8EA6-40DA-ABDB-5956FF06E48D}" destId="{4B631F38-28F1-477E-958B-75AC9A487BFC}" srcOrd="0" destOrd="0" presId="urn:microsoft.com/office/officeart/2005/8/layout/hierarchy1"/>
    <dgm:cxn modelId="{CC8B67C1-DF82-4187-813A-DEC14377C2DB}" srcId="{564E7F0B-35E3-408B-B4C8-C85E1DB4D269}" destId="{B1F0298F-ED87-42C8-8FE8-768AAF386FB2}" srcOrd="1" destOrd="0" parTransId="{E64993CB-B8AA-45C0-A143-2533B5279553}" sibTransId="{0547440F-D0A8-4965-A202-A3E7CA9DA87A}"/>
    <dgm:cxn modelId="{F1D27109-19F8-47DD-8659-847CA6F532B2}" type="presParOf" srcId="{5359CB7F-F23A-46BF-920F-AAAB46110BD6}" destId="{20DA3DB4-D386-4FD2-96C8-72555155E13D}" srcOrd="0" destOrd="0" presId="urn:microsoft.com/office/officeart/2005/8/layout/hierarchy1"/>
    <dgm:cxn modelId="{781DAA1D-5A91-4636-AD9D-F868E35CDCE9}" type="presParOf" srcId="{20DA3DB4-D386-4FD2-96C8-72555155E13D}" destId="{18DD3760-8B0C-4AA3-A9F0-3C75F2867014}" srcOrd="0" destOrd="0" presId="urn:microsoft.com/office/officeart/2005/8/layout/hierarchy1"/>
    <dgm:cxn modelId="{317D73E9-1798-4662-8E2B-3B554E8061B8}" type="presParOf" srcId="{18DD3760-8B0C-4AA3-A9F0-3C75F2867014}" destId="{18BB9056-C1B8-463D-A888-E07F78741688}" srcOrd="0" destOrd="0" presId="urn:microsoft.com/office/officeart/2005/8/layout/hierarchy1"/>
    <dgm:cxn modelId="{47A008D5-876A-4A16-919E-ABC6E9E2200B}" type="presParOf" srcId="{18DD3760-8B0C-4AA3-A9F0-3C75F2867014}" destId="{4B631F38-28F1-477E-958B-75AC9A487BFC}" srcOrd="1" destOrd="0" presId="urn:microsoft.com/office/officeart/2005/8/layout/hierarchy1"/>
    <dgm:cxn modelId="{6A00195C-33D7-4BFE-BDD8-AF43CD176C04}" type="presParOf" srcId="{20DA3DB4-D386-4FD2-96C8-72555155E13D}" destId="{E15B654C-ABBC-4BB9-9A9B-82C5CA37BB3F}" srcOrd="1" destOrd="0" presId="urn:microsoft.com/office/officeart/2005/8/layout/hierarchy1"/>
    <dgm:cxn modelId="{6FDF15E0-2391-48B6-A232-51316A4D5539}" type="presParOf" srcId="{5359CB7F-F23A-46BF-920F-AAAB46110BD6}" destId="{EAC3549B-1090-4B64-8137-C5E6F807D5B6}" srcOrd="1" destOrd="0" presId="urn:microsoft.com/office/officeart/2005/8/layout/hierarchy1"/>
    <dgm:cxn modelId="{2D7D7667-6E19-4303-91EF-A358FBF55331}" type="presParOf" srcId="{EAC3549B-1090-4B64-8137-C5E6F807D5B6}" destId="{EB0B32C5-0444-4C32-880D-E9EC41715845}" srcOrd="0" destOrd="0" presId="urn:microsoft.com/office/officeart/2005/8/layout/hierarchy1"/>
    <dgm:cxn modelId="{D426CDAF-48FF-4C3F-AC87-6968C77705E8}" type="presParOf" srcId="{EB0B32C5-0444-4C32-880D-E9EC41715845}" destId="{C691B9C2-8C78-4D7A-B6BF-AC5E5B294F02}" srcOrd="0" destOrd="0" presId="urn:microsoft.com/office/officeart/2005/8/layout/hierarchy1"/>
    <dgm:cxn modelId="{4A3CBD2F-7334-46F8-A054-5CA27F6A7DFA}" type="presParOf" srcId="{EB0B32C5-0444-4C32-880D-E9EC41715845}" destId="{F1BC0FAB-4D1F-49C1-8BFC-8E484A0272DE}" srcOrd="1" destOrd="0" presId="urn:microsoft.com/office/officeart/2005/8/layout/hierarchy1"/>
    <dgm:cxn modelId="{15DD0411-99C5-4ACC-AB93-46F8F508F1E0}" type="presParOf" srcId="{EAC3549B-1090-4B64-8137-C5E6F807D5B6}" destId="{302B7975-E5AA-4428-A881-8C0872A0064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CF4829-57D8-447D-96ED-F83711A1496A}"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B88A8D32-A00A-42E5-80D9-39B41AD12978}">
      <dgm:prSet/>
      <dgm:spPr/>
      <dgm:t>
        <a:bodyPr/>
        <a:lstStyle/>
        <a:p>
          <a:r>
            <a:rPr lang="en-US"/>
            <a:t>Intercultural learning was born out of study abroad.</a:t>
          </a:r>
        </a:p>
      </dgm:t>
    </dgm:pt>
    <dgm:pt modelId="{CFC37709-BE2D-4E3B-BD5F-2A4A8B12121B}" type="parTrans" cxnId="{336967EC-6EBD-4A96-8351-0064BD4666D1}">
      <dgm:prSet/>
      <dgm:spPr/>
      <dgm:t>
        <a:bodyPr/>
        <a:lstStyle/>
        <a:p>
          <a:endParaRPr lang="en-US"/>
        </a:p>
      </dgm:t>
    </dgm:pt>
    <dgm:pt modelId="{7621DE1D-3FC9-4507-9505-15884F144642}" type="sibTrans" cxnId="{336967EC-6EBD-4A96-8351-0064BD4666D1}">
      <dgm:prSet/>
      <dgm:spPr/>
      <dgm:t>
        <a:bodyPr/>
        <a:lstStyle/>
        <a:p>
          <a:endParaRPr lang="en-US"/>
        </a:p>
      </dgm:t>
    </dgm:pt>
    <dgm:pt modelId="{9EBA8AFA-6F94-4F39-8A52-94A1F5C2A2F9}">
      <dgm:prSet/>
      <dgm:spPr/>
      <dgm:t>
        <a:bodyPr/>
        <a:lstStyle/>
        <a:p>
          <a:r>
            <a:rPr lang="en-US" dirty="0"/>
            <a:t>We are interested in the overlap of ICL with diversity, equity, inclusion, and belongingness.</a:t>
          </a:r>
        </a:p>
      </dgm:t>
    </dgm:pt>
    <dgm:pt modelId="{589C7735-C847-4774-9C18-770A97EA9EBA}" type="parTrans" cxnId="{39BBC363-2B2A-4031-A031-8C3C459E887F}">
      <dgm:prSet/>
      <dgm:spPr/>
      <dgm:t>
        <a:bodyPr/>
        <a:lstStyle/>
        <a:p>
          <a:endParaRPr lang="en-US"/>
        </a:p>
      </dgm:t>
    </dgm:pt>
    <dgm:pt modelId="{D830621A-B50D-408C-A670-40C96EE24959}" type="sibTrans" cxnId="{39BBC363-2B2A-4031-A031-8C3C459E887F}">
      <dgm:prSet/>
      <dgm:spPr/>
      <dgm:t>
        <a:bodyPr/>
        <a:lstStyle/>
        <a:p>
          <a:endParaRPr lang="en-US"/>
        </a:p>
      </dgm:t>
    </dgm:pt>
    <dgm:pt modelId="{0146C06A-6A8C-4173-AFC4-C2DEE1E49314}">
      <dgm:prSet/>
      <dgm:spPr/>
      <dgm:t>
        <a:bodyPr/>
        <a:lstStyle/>
        <a:p>
          <a:r>
            <a:rPr lang="en-US"/>
            <a:t>We are interested in how emotion labor appears differently across cultures.</a:t>
          </a:r>
        </a:p>
      </dgm:t>
    </dgm:pt>
    <dgm:pt modelId="{C881E708-8C87-4EBF-9A27-647441FDF69D}" type="parTrans" cxnId="{A2CC46D4-A8C6-4889-A870-8ECAECB0E4E1}">
      <dgm:prSet/>
      <dgm:spPr/>
      <dgm:t>
        <a:bodyPr/>
        <a:lstStyle/>
        <a:p>
          <a:endParaRPr lang="en-US"/>
        </a:p>
      </dgm:t>
    </dgm:pt>
    <dgm:pt modelId="{1700D98B-ADC9-4522-B4F7-F9090F2BD1FD}" type="sibTrans" cxnId="{A2CC46D4-A8C6-4889-A870-8ECAECB0E4E1}">
      <dgm:prSet/>
      <dgm:spPr/>
      <dgm:t>
        <a:bodyPr/>
        <a:lstStyle/>
        <a:p>
          <a:endParaRPr lang="en-US"/>
        </a:p>
      </dgm:t>
    </dgm:pt>
    <dgm:pt modelId="{99578506-EBB1-4032-BBB6-E4350C4908CE}" type="pres">
      <dgm:prSet presAssocID="{86CF4829-57D8-447D-96ED-F83711A1496A}" presName="hierChild1" presStyleCnt="0">
        <dgm:presLayoutVars>
          <dgm:chPref val="1"/>
          <dgm:dir/>
          <dgm:animOne val="branch"/>
          <dgm:animLvl val="lvl"/>
          <dgm:resizeHandles/>
        </dgm:presLayoutVars>
      </dgm:prSet>
      <dgm:spPr/>
    </dgm:pt>
    <dgm:pt modelId="{847CE7B6-DAC9-4DC5-B325-7A26BB901E48}" type="pres">
      <dgm:prSet presAssocID="{B88A8D32-A00A-42E5-80D9-39B41AD12978}" presName="hierRoot1" presStyleCnt="0"/>
      <dgm:spPr/>
    </dgm:pt>
    <dgm:pt modelId="{E3DEA102-7E68-48EE-8E6E-92B2F7CE33CA}" type="pres">
      <dgm:prSet presAssocID="{B88A8D32-A00A-42E5-80D9-39B41AD12978}" presName="composite" presStyleCnt="0"/>
      <dgm:spPr/>
    </dgm:pt>
    <dgm:pt modelId="{3D5F213D-5B00-4B11-9ACF-7609A8D550EB}" type="pres">
      <dgm:prSet presAssocID="{B88A8D32-A00A-42E5-80D9-39B41AD12978}" presName="background" presStyleLbl="node0" presStyleIdx="0" presStyleCnt="3"/>
      <dgm:spPr/>
    </dgm:pt>
    <dgm:pt modelId="{6327757F-E9C8-4BD3-B375-5DF704688FDF}" type="pres">
      <dgm:prSet presAssocID="{B88A8D32-A00A-42E5-80D9-39B41AD12978}" presName="text" presStyleLbl="fgAcc0" presStyleIdx="0" presStyleCnt="3">
        <dgm:presLayoutVars>
          <dgm:chPref val="3"/>
        </dgm:presLayoutVars>
      </dgm:prSet>
      <dgm:spPr/>
    </dgm:pt>
    <dgm:pt modelId="{7249EFA8-C8AC-498B-A546-C7F368854B21}" type="pres">
      <dgm:prSet presAssocID="{B88A8D32-A00A-42E5-80D9-39B41AD12978}" presName="hierChild2" presStyleCnt="0"/>
      <dgm:spPr/>
    </dgm:pt>
    <dgm:pt modelId="{2E49D911-3D62-4B00-85B5-C73818956DCD}" type="pres">
      <dgm:prSet presAssocID="{9EBA8AFA-6F94-4F39-8A52-94A1F5C2A2F9}" presName="hierRoot1" presStyleCnt="0"/>
      <dgm:spPr/>
    </dgm:pt>
    <dgm:pt modelId="{72DA3222-A1EE-4F3C-8630-3CF97570D538}" type="pres">
      <dgm:prSet presAssocID="{9EBA8AFA-6F94-4F39-8A52-94A1F5C2A2F9}" presName="composite" presStyleCnt="0"/>
      <dgm:spPr/>
    </dgm:pt>
    <dgm:pt modelId="{20AA85C1-5F62-4FCE-9CD0-AE96B03EAC35}" type="pres">
      <dgm:prSet presAssocID="{9EBA8AFA-6F94-4F39-8A52-94A1F5C2A2F9}" presName="background" presStyleLbl="node0" presStyleIdx="1" presStyleCnt="3"/>
      <dgm:spPr/>
    </dgm:pt>
    <dgm:pt modelId="{7AB4FF7A-D1BD-4A71-AE0B-1E115D65BDA5}" type="pres">
      <dgm:prSet presAssocID="{9EBA8AFA-6F94-4F39-8A52-94A1F5C2A2F9}" presName="text" presStyleLbl="fgAcc0" presStyleIdx="1" presStyleCnt="3">
        <dgm:presLayoutVars>
          <dgm:chPref val="3"/>
        </dgm:presLayoutVars>
      </dgm:prSet>
      <dgm:spPr/>
    </dgm:pt>
    <dgm:pt modelId="{4EA307CD-38DA-4889-8B6B-510F8518E41D}" type="pres">
      <dgm:prSet presAssocID="{9EBA8AFA-6F94-4F39-8A52-94A1F5C2A2F9}" presName="hierChild2" presStyleCnt="0"/>
      <dgm:spPr/>
    </dgm:pt>
    <dgm:pt modelId="{FAC91C10-8231-4A2B-B309-8A55D1307B5D}" type="pres">
      <dgm:prSet presAssocID="{0146C06A-6A8C-4173-AFC4-C2DEE1E49314}" presName="hierRoot1" presStyleCnt="0"/>
      <dgm:spPr/>
    </dgm:pt>
    <dgm:pt modelId="{989A341F-4BAF-4CD3-AD0C-2F974EDF4567}" type="pres">
      <dgm:prSet presAssocID="{0146C06A-6A8C-4173-AFC4-C2DEE1E49314}" presName="composite" presStyleCnt="0"/>
      <dgm:spPr/>
    </dgm:pt>
    <dgm:pt modelId="{4122E9C5-CE4D-4B16-82ED-B7A9781FFA80}" type="pres">
      <dgm:prSet presAssocID="{0146C06A-6A8C-4173-AFC4-C2DEE1E49314}" presName="background" presStyleLbl="node0" presStyleIdx="2" presStyleCnt="3"/>
      <dgm:spPr/>
    </dgm:pt>
    <dgm:pt modelId="{71C81E93-E3DA-4097-8866-6A3574C8BE5E}" type="pres">
      <dgm:prSet presAssocID="{0146C06A-6A8C-4173-AFC4-C2DEE1E49314}" presName="text" presStyleLbl="fgAcc0" presStyleIdx="2" presStyleCnt="3">
        <dgm:presLayoutVars>
          <dgm:chPref val="3"/>
        </dgm:presLayoutVars>
      </dgm:prSet>
      <dgm:spPr/>
    </dgm:pt>
    <dgm:pt modelId="{86A12052-0905-4464-886D-22CE6255BB2A}" type="pres">
      <dgm:prSet presAssocID="{0146C06A-6A8C-4173-AFC4-C2DEE1E49314}" presName="hierChild2" presStyleCnt="0"/>
      <dgm:spPr/>
    </dgm:pt>
  </dgm:ptLst>
  <dgm:cxnLst>
    <dgm:cxn modelId="{6C9BB729-4D9C-4295-AF0E-BE1B015E6C19}" type="presOf" srcId="{86CF4829-57D8-447D-96ED-F83711A1496A}" destId="{99578506-EBB1-4032-BBB6-E4350C4908CE}" srcOrd="0" destOrd="0" presId="urn:microsoft.com/office/officeart/2005/8/layout/hierarchy1"/>
    <dgm:cxn modelId="{39BBC363-2B2A-4031-A031-8C3C459E887F}" srcId="{86CF4829-57D8-447D-96ED-F83711A1496A}" destId="{9EBA8AFA-6F94-4F39-8A52-94A1F5C2A2F9}" srcOrd="1" destOrd="0" parTransId="{589C7735-C847-4774-9C18-770A97EA9EBA}" sibTransId="{D830621A-B50D-408C-A670-40C96EE24959}"/>
    <dgm:cxn modelId="{E50CC57C-9EE8-47B4-9621-4A5FBE08DEE6}" type="presOf" srcId="{0146C06A-6A8C-4173-AFC4-C2DEE1E49314}" destId="{71C81E93-E3DA-4097-8866-6A3574C8BE5E}" srcOrd="0" destOrd="0" presId="urn:microsoft.com/office/officeart/2005/8/layout/hierarchy1"/>
    <dgm:cxn modelId="{FDB26DB1-B68C-4677-9138-7A3D6FB4A6E6}" type="presOf" srcId="{B88A8D32-A00A-42E5-80D9-39B41AD12978}" destId="{6327757F-E9C8-4BD3-B375-5DF704688FDF}" srcOrd="0" destOrd="0" presId="urn:microsoft.com/office/officeart/2005/8/layout/hierarchy1"/>
    <dgm:cxn modelId="{A2CC46D4-A8C6-4889-A870-8ECAECB0E4E1}" srcId="{86CF4829-57D8-447D-96ED-F83711A1496A}" destId="{0146C06A-6A8C-4173-AFC4-C2DEE1E49314}" srcOrd="2" destOrd="0" parTransId="{C881E708-8C87-4EBF-9A27-647441FDF69D}" sibTransId="{1700D98B-ADC9-4522-B4F7-F9090F2BD1FD}"/>
    <dgm:cxn modelId="{336967EC-6EBD-4A96-8351-0064BD4666D1}" srcId="{86CF4829-57D8-447D-96ED-F83711A1496A}" destId="{B88A8D32-A00A-42E5-80D9-39B41AD12978}" srcOrd="0" destOrd="0" parTransId="{CFC37709-BE2D-4E3B-BD5F-2A4A8B12121B}" sibTransId="{7621DE1D-3FC9-4507-9505-15884F144642}"/>
    <dgm:cxn modelId="{4DCED7FA-94D8-4CF4-B4AF-1B2A4F7306E6}" type="presOf" srcId="{9EBA8AFA-6F94-4F39-8A52-94A1F5C2A2F9}" destId="{7AB4FF7A-D1BD-4A71-AE0B-1E115D65BDA5}" srcOrd="0" destOrd="0" presId="urn:microsoft.com/office/officeart/2005/8/layout/hierarchy1"/>
    <dgm:cxn modelId="{00AF4A9B-A11D-485E-8A35-C2F1E813C3A3}" type="presParOf" srcId="{99578506-EBB1-4032-BBB6-E4350C4908CE}" destId="{847CE7B6-DAC9-4DC5-B325-7A26BB901E48}" srcOrd="0" destOrd="0" presId="urn:microsoft.com/office/officeart/2005/8/layout/hierarchy1"/>
    <dgm:cxn modelId="{01EBCB23-E104-4635-A902-B81B20127464}" type="presParOf" srcId="{847CE7B6-DAC9-4DC5-B325-7A26BB901E48}" destId="{E3DEA102-7E68-48EE-8E6E-92B2F7CE33CA}" srcOrd="0" destOrd="0" presId="urn:microsoft.com/office/officeart/2005/8/layout/hierarchy1"/>
    <dgm:cxn modelId="{973927CA-8D09-4B27-83BA-B82CF3083A36}" type="presParOf" srcId="{E3DEA102-7E68-48EE-8E6E-92B2F7CE33CA}" destId="{3D5F213D-5B00-4B11-9ACF-7609A8D550EB}" srcOrd="0" destOrd="0" presId="urn:microsoft.com/office/officeart/2005/8/layout/hierarchy1"/>
    <dgm:cxn modelId="{356996B4-9F20-4CD8-8732-401963AA0CA0}" type="presParOf" srcId="{E3DEA102-7E68-48EE-8E6E-92B2F7CE33CA}" destId="{6327757F-E9C8-4BD3-B375-5DF704688FDF}" srcOrd="1" destOrd="0" presId="urn:microsoft.com/office/officeart/2005/8/layout/hierarchy1"/>
    <dgm:cxn modelId="{9618673D-9722-4489-8F5C-2CD35230F78B}" type="presParOf" srcId="{847CE7B6-DAC9-4DC5-B325-7A26BB901E48}" destId="{7249EFA8-C8AC-498B-A546-C7F368854B21}" srcOrd="1" destOrd="0" presId="urn:microsoft.com/office/officeart/2005/8/layout/hierarchy1"/>
    <dgm:cxn modelId="{37FD05A0-C15D-4AF4-93DE-ECC2C6BC1A2B}" type="presParOf" srcId="{99578506-EBB1-4032-BBB6-E4350C4908CE}" destId="{2E49D911-3D62-4B00-85B5-C73818956DCD}" srcOrd="1" destOrd="0" presId="urn:microsoft.com/office/officeart/2005/8/layout/hierarchy1"/>
    <dgm:cxn modelId="{5417EE65-D925-49DA-9E91-E2D5B1001819}" type="presParOf" srcId="{2E49D911-3D62-4B00-85B5-C73818956DCD}" destId="{72DA3222-A1EE-4F3C-8630-3CF97570D538}" srcOrd="0" destOrd="0" presId="urn:microsoft.com/office/officeart/2005/8/layout/hierarchy1"/>
    <dgm:cxn modelId="{D3E4CA45-4EEF-40F9-94BD-23D8DC51829B}" type="presParOf" srcId="{72DA3222-A1EE-4F3C-8630-3CF97570D538}" destId="{20AA85C1-5F62-4FCE-9CD0-AE96B03EAC35}" srcOrd="0" destOrd="0" presId="urn:microsoft.com/office/officeart/2005/8/layout/hierarchy1"/>
    <dgm:cxn modelId="{5CF70C22-7730-4FD7-8D68-8AA3BF278CBC}" type="presParOf" srcId="{72DA3222-A1EE-4F3C-8630-3CF97570D538}" destId="{7AB4FF7A-D1BD-4A71-AE0B-1E115D65BDA5}" srcOrd="1" destOrd="0" presId="urn:microsoft.com/office/officeart/2005/8/layout/hierarchy1"/>
    <dgm:cxn modelId="{70991DD9-4F57-4BA4-B922-213FE0F1F263}" type="presParOf" srcId="{2E49D911-3D62-4B00-85B5-C73818956DCD}" destId="{4EA307CD-38DA-4889-8B6B-510F8518E41D}" srcOrd="1" destOrd="0" presId="urn:microsoft.com/office/officeart/2005/8/layout/hierarchy1"/>
    <dgm:cxn modelId="{6075F8CA-F3FF-4F3B-95A0-9ECB3C9E1CF1}" type="presParOf" srcId="{99578506-EBB1-4032-BBB6-E4350C4908CE}" destId="{FAC91C10-8231-4A2B-B309-8A55D1307B5D}" srcOrd="2" destOrd="0" presId="urn:microsoft.com/office/officeart/2005/8/layout/hierarchy1"/>
    <dgm:cxn modelId="{FD3BFDB9-074D-4364-9B8B-628B72C987FB}" type="presParOf" srcId="{FAC91C10-8231-4A2B-B309-8A55D1307B5D}" destId="{989A341F-4BAF-4CD3-AD0C-2F974EDF4567}" srcOrd="0" destOrd="0" presId="urn:microsoft.com/office/officeart/2005/8/layout/hierarchy1"/>
    <dgm:cxn modelId="{44B02118-AA09-49DA-A193-5DE92457D5F5}" type="presParOf" srcId="{989A341F-4BAF-4CD3-AD0C-2F974EDF4567}" destId="{4122E9C5-CE4D-4B16-82ED-B7A9781FFA80}" srcOrd="0" destOrd="0" presId="urn:microsoft.com/office/officeart/2005/8/layout/hierarchy1"/>
    <dgm:cxn modelId="{F3A5781E-58A9-48E3-9A6C-E36E2C4119C5}" type="presParOf" srcId="{989A341F-4BAF-4CD3-AD0C-2F974EDF4567}" destId="{71C81E93-E3DA-4097-8866-6A3574C8BE5E}" srcOrd="1" destOrd="0" presId="urn:microsoft.com/office/officeart/2005/8/layout/hierarchy1"/>
    <dgm:cxn modelId="{022E1AF3-EDAD-4B28-8911-33DB32F072F6}" type="presParOf" srcId="{FAC91C10-8231-4A2B-B309-8A55D1307B5D}" destId="{86A12052-0905-4464-886D-22CE6255BB2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B9056-C1B8-463D-A888-E07F78741688}">
      <dsp:nvSpPr>
        <dsp:cNvPr id="0" name=""/>
        <dsp:cNvSpPr/>
      </dsp:nvSpPr>
      <dsp:spPr>
        <a:xfrm>
          <a:off x="1174" y="1005306"/>
          <a:ext cx="4123308" cy="2618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631F38-28F1-477E-958B-75AC9A487BFC}">
      <dsp:nvSpPr>
        <dsp:cNvPr id="0" name=""/>
        <dsp:cNvSpPr/>
      </dsp:nvSpPr>
      <dsp:spPr>
        <a:xfrm>
          <a:off x="459320" y="1440544"/>
          <a:ext cx="4123308" cy="26183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b="1" kern="1200" dirty="0"/>
            <a:t>Debriefing Questions</a:t>
          </a:r>
          <a:endParaRPr lang="en-US" sz="5400" kern="1200" dirty="0"/>
        </a:p>
      </dsp:txBody>
      <dsp:txXfrm>
        <a:off x="536007" y="1517231"/>
        <a:ext cx="3969934" cy="2464926"/>
      </dsp:txXfrm>
    </dsp:sp>
    <dsp:sp modelId="{C691B9C2-8C78-4D7A-B6BF-AC5E5B294F02}">
      <dsp:nvSpPr>
        <dsp:cNvPr id="0" name=""/>
        <dsp:cNvSpPr/>
      </dsp:nvSpPr>
      <dsp:spPr>
        <a:xfrm>
          <a:off x="5040774" y="1005306"/>
          <a:ext cx="4123308" cy="2618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C0FAB-4D1F-49C1-8BFC-8E484A0272DE}">
      <dsp:nvSpPr>
        <dsp:cNvPr id="0" name=""/>
        <dsp:cNvSpPr/>
      </dsp:nvSpPr>
      <dsp:spPr>
        <a:xfrm>
          <a:off x="5498919" y="1440544"/>
          <a:ext cx="4123308" cy="26183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What did you notice about others’ faces during the activity?</a:t>
          </a:r>
        </a:p>
      </dsp:txBody>
      <dsp:txXfrm>
        <a:off x="5575606" y="1517231"/>
        <a:ext cx="3969934" cy="2464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B9056-C1B8-463D-A888-E07F78741688}">
      <dsp:nvSpPr>
        <dsp:cNvPr id="0" name=""/>
        <dsp:cNvSpPr/>
      </dsp:nvSpPr>
      <dsp:spPr>
        <a:xfrm>
          <a:off x="1174" y="1005306"/>
          <a:ext cx="4123308" cy="2618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631F38-28F1-477E-958B-75AC9A487BFC}">
      <dsp:nvSpPr>
        <dsp:cNvPr id="0" name=""/>
        <dsp:cNvSpPr/>
      </dsp:nvSpPr>
      <dsp:spPr>
        <a:xfrm>
          <a:off x="459320" y="1440544"/>
          <a:ext cx="4123308" cy="26183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b="1" kern="1200" dirty="0"/>
            <a:t>Debriefing Questions</a:t>
          </a:r>
          <a:endParaRPr lang="en-US" sz="5600" kern="1200" dirty="0"/>
        </a:p>
      </dsp:txBody>
      <dsp:txXfrm>
        <a:off x="536007" y="1517231"/>
        <a:ext cx="3969934" cy="2464926"/>
      </dsp:txXfrm>
    </dsp:sp>
    <dsp:sp modelId="{C691B9C2-8C78-4D7A-B6BF-AC5E5B294F02}">
      <dsp:nvSpPr>
        <dsp:cNvPr id="0" name=""/>
        <dsp:cNvSpPr/>
      </dsp:nvSpPr>
      <dsp:spPr>
        <a:xfrm>
          <a:off x="5040774" y="1005306"/>
          <a:ext cx="4123308" cy="2618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C0FAB-4D1F-49C1-8BFC-8E484A0272DE}">
      <dsp:nvSpPr>
        <dsp:cNvPr id="0" name=""/>
        <dsp:cNvSpPr/>
      </dsp:nvSpPr>
      <dsp:spPr>
        <a:xfrm>
          <a:off x="5498919" y="1440544"/>
          <a:ext cx="4123308" cy="26183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How did you feel during the activity?</a:t>
          </a:r>
        </a:p>
      </dsp:txBody>
      <dsp:txXfrm>
        <a:off x="5575606" y="1517231"/>
        <a:ext cx="3969934" cy="24649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B9056-C1B8-463D-A888-E07F78741688}">
      <dsp:nvSpPr>
        <dsp:cNvPr id="0" name=""/>
        <dsp:cNvSpPr/>
      </dsp:nvSpPr>
      <dsp:spPr>
        <a:xfrm>
          <a:off x="1174" y="1005306"/>
          <a:ext cx="4123308" cy="2618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631F38-28F1-477E-958B-75AC9A487BFC}">
      <dsp:nvSpPr>
        <dsp:cNvPr id="0" name=""/>
        <dsp:cNvSpPr/>
      </dsp:nvSpPr>
      <dsp:spPr>
        <a:xfrm>
          <a:off x="459320" y="1440544"/>
          <a:ext cx="4123308" cy="26183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b="1" kern="1200" dirty="0"/>
            <a:t>Debriefing Questions</a:t>
          </a:r>
          <a:endParaRPr lang="en-US" sz="5400" kern="1200" dirty="0"/>
        </a:p>
      </dsp:txBody>
      <dsp:txXfrm>
        <a:off x="536007" y="1517231"/>
        <a:ext cx="3969934" cy="2464926"/>
      </dsp:txXfrm>
    </dsp:sp>
    <dsp:sp modelId="{C691B9C2-8C78-4D7A-B6BF-AC5E5B294F02}">
      <dsp:nvSpPr>
        <dsp:cNvPr id="0" name=""/>
        <dsp:cNvSpPr/>
      </dsp:nvSpPr>
      <dsp:spPr>
        <a:xfrm>
          <a:off x="5040774" y="1005306"/>
          <a:ext cx="4123308" cy="2618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C0FAB-4D1F-49C1-8BFC-8E484A0272DE}">
      <dsp:nvSpPr>
        <dsp:cNvPr id="0" name=""/>
        <dsp:cNvSpPr/>
      </dsp:nvSpPr>
      <dsp:spPr>
        <a:xfrm>
          <a:off x="5498919" y="1440544"/>
          <a:ext cx="4123308" cy="26183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What situations in your professional life does this call to mind?</a:t>
          </a:r>
        </a:p>
      </dsp:txBody>
      <dsp:txXfrm>
        <a:off x="5575606" y="1517231"/>
        <a:ext cx="3969934" cy="24649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F213D-5B00-4B11-9ACF-7609A8D550EB}">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27757F-E9C8-4BD3-B375-5DF704688FDF}">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Intercultural learning was born out of study abroad.</a:t>
          </a:r>
        </a:p>
      </dsp:txBody>
      <dsp:txXfrm>
        <a:off x="378614" y="886531"/>
        <a:ext cx="2810360" cy="1744948"/>
      </dsp:txXfrm>
    </dsp:sp>
    <dsp:sp modelId="{20AA85C1-5F62-4FCE-9CD0-AE96B03EAC35}">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4FF7A-D1BD-4A71-AE0B-1E115D65BDA5}">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We are interested in the overlap of ICL with diversity, equity, inclusion, and belongingness.</a:t>
          </a:r>
        </a:p>
      </dsp:txBody>
      <dsp:txXfrm>
        <a:off x="3946203" y="886531"/>
        <a:ext cx="2810360" cy="1744948"/>
      </dsp:txXfrm>
    </dsp:sp>
    <dsp:sp modelId="{4122E9C5-CE4D-4B16-82ED-B7A9781FFA80}">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81E93-E3DA-4097-8866-6A3574C8BE5E}">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We are interested in how emotion labor appears differently across cultures.</a:t>
          </a:r>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B2A8C9-B7F7-4493-AFC5-FBD02EF4B71F}"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078B3-65DA-490A-8F00-B9B1B6A65D93}" type="slidenum">
              <a:rPr lang="en-US" smtClean="0"/>
              <a:t>‹#›</a:t>
            </a:fld>
            <a:endParaRPr lang="en-US"/>
          </a:p>
        </p:txBody>
      </p:sp>
    </p:spTree>
    <p:extLst>
      <p:ext uri="{BB962C8B-B14F-4D97-AF65-F5344CB8AC3E}">
        <p14:creationId xmlns:p14="http://schemas.microsoft.com/office/powerpoint/2010/main" val="339380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A49E8-968B-4182-BF69-3CD17E319F59}" type="slidenum">
              <a:rPr lang="en-US" smtClean="0"/>
              <a:t>1</a:t>
            </a:fld>
            <a:endParaRPr lang="en-US"/>
          </a:p>
        </p:txBody>
      </p:sp>
    </p:spTree>
    <p:extLst>
      <p:ext uri="{BB962C8B-B14F-4D97-AF65-F5344CB8AC3E}">
        <p14:creationId xmlns:p14="http://schemas.microsoft.com/office/powerpoint/2010/main" val="91672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 will continue the discussion, and Annette will also put the wheel in the Chat for them to download. Kris will instruct people to fill out the sheet with camera off and return when finished.</a:t>
            </a:r>
          </a:p>
        </p:txBody>
      </p:sp>
      <p:sp>
        <p:nvSpPr>
          <p:cNvPr id="4" name="Slide Number Placeholder 3"/>
          <p:cNvSpPr>
            <a:spLocks noGrp="1"/>
          </p:cNvSpPr>
          <p:nvPr>
            <p:ph type="sldNum" sz="quarter" idx="5"/>
          </p:nvPr>
        </p:nvSpPr>
        <p:spPr/>
        <p:txBody>
          <a:bodyPr/>
          <a:lstStyle/>
          <a:p>
            <a:fld id="{0C5078B3-65DA-490A-8F00-B9B1B6A65D93}" type="slidenum">
              <a:rPr lang="en-US" smtClean="0"/>
              <a:t>10</a:t>
            </a:fld>
            <a:endParaRPr lang="en-US"/>
          </a:p>
        </p:txBody>
      </p:sp>
    </p:spTree>
    <p:extLst>
      <p:ext uri="{BB962C8B-B14F-4D97-AF65-F5344CB8AC3E}">
        <p14:creationId xmlns:p14="http://schemas.microsoft.com/office/powerpoint/2010/main" val="1559632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Annette and Kris will debrief</a:t>
            </a:r>
          </a:p>
        </p:txBody>
      </p:sp>
      <p:sp>
        <p:nvSpPr>
          <p:cNvPr id="4" name="Slide Number Placeholder 3"/>
          <p:cNvSpPr>
            <a:spLocks noGrp="1"/>
          </p:cNvSpPr>
          <p:nvPr>
            <p:ph type="sldNum" sz="quarter" idx="5"/>
          </p:nvPr>
        </p:nvSpPr>
        <p:spPr/>
        <p:txBody>
          <a:bodyPr/>
          <a:lstStyle/>
          <a:p>
            <a:fld id="{0C5078B3-65DA-490A-8F00-B9B1B6A65D93}" type="slidenum">
              <a:rPr lang="en-US" smtClean="0"/>
              <a:t>11</a:t>
            </a:fld>
            <a:endParaRPr lang="en-US"/>
          </a:p>
        </p:txBody>
      </p:sp>
    </p:spTree>
    <p:extLst>
      <p:ext uri="{BB962C8B-B14F-4D97-AF65-F5344CB8AC3E}">
        <p14:creationId xmlns:p14="http://schemas.microsoft.com/office/powerpoint/2010/main" val="2729253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 will send to breakout rooms.</a:t>
            </a:r>
          </a:p>
        </p:txBody>
      </p:sp>
      <p:sp>
        <p:nvSpPr>
          <p:cNvPr id="4" name="Slide Number Placeholder 3"/>
          <p:cNvSpPr>
            <a:spLocks noGrp="1"/>
          </p:cNvSpPr>
          <p:nvPr>
            <p:ph type="sldNum" sz="quarter" idx="5"/>
          </p:nvPr>
        </p:nvSpPr>
        <p:spPr/>
        <p:txBody>
          <a:bodyPr/>
          <a:lstStyle/>
          <a:p>
            <a:fld id="{0C5078B3-65DA-490A-8F00-B9B1B6A65D93}" type="slidenum">
              <a:rPr lang="en-US" smtClean="0"/>
              <a:t>12</a:t>
            </a:fld>
            <a:endParaRPr lang="en-US"/>
          </a:p>
        </p:txBody>
      </p:sp>
    </p:spTree>
    <p:extLst>
      <p:ext uri="{BB962C8B-B14F-4D97-AF65-F5344CB8AC3E}">
        <p14:creationId xmlns:p14="http://schemas.microsoft.com/office/powerpoint/2010/main" val="523274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Annette and Kris will debrief.</a:t>
            </a:r>
          </a:p>
        </p:txBody>
      </p:sp>
      <p:sp>
        <p:nvSpPr>
          <p:cNvPr id="4" name="Slide Number Placeholder 3"/>
          <p:cNvSpPr>
            <a:spLocks noGrp="1"/>
          </p:cNvSpPr>
          <p:nvPr>
            <p:ph type="sldNum" sz="quarter" idx="5"/>
          </p:nvPr>
        </p:nvSpPr>
        <p:spPr/>
        <p:txBody>
          <a:bodyPr/>
          <a:lstStyle/>
          <a:p>
            <a:fld id="{0C5078B3-65DA-490A-8F00-B9B1B6A65D93}" type="slidenum">
              <a:rPr lang="en-US" smtClean="0"/>
              <a:t>13</a:t>
            </a:fld>
            <a:endParaRPr lang="en-US"/>
          </a:p>
        </p:txBody>
      </p:sp>
    </p:spTree>
    <p:extLst>
      <p:ext uri="{BB962C8B-B14F-4D97-AF65-F5344CB8AC3E}">
        <p14:creationId xmlns:p14="http://schemas.microsoft.com/office/powerpoint/2010/main" val="113935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 will provide the research.</a:t>
            </a:r>
          </a:p>
        </p:txBody>
      </p:sp>
      <p:sp>
        <p:nvSpPr>
          <p:cNvPr id="4" name="Slide Number Placeholder 3"/>
          <p:cNvSpPr>
            <a:spLocks noGrp="1"/>
          </p:cNvSpPr>
          <p:nvPr>
            <p:ph type="sldNum" sz="quarter" idx="5"/>
          </p:nvPr>
        </p:nvSpPr>
        <p:spPr/>
        <p:txBody>
          <a:bodyPr/>
          <a:lstStyle/>
          <a:p>
            <a:fld id="{0C5078B3-65DA-490A-8F00-B9B1B6A65D93}" type="slidenum">
              <a:rPr lang="en-US" smtClean="0"/>
              <a:t>14</a:t>
            </a:fld>
            <a:endParaRPr lang="en-US"/>
          </a:p>
        </p:txBody>
      </p:sp>
    </p:spTree>
    <p:extLst>
      <p:ext uri="{BB962C8B-B14F-4D97-AF65-F5344CB8AC3E}">
        <p14:creationId xmlns:p14="http://schemas.microsoft.com/office/powerpoint/2010/main" val="836588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a:t>
            </a:r>
          </a:p>
        </p:txBody>
      </p:sp>
      <p:sp>
        <p:nvSpPr>
          <p:cNvPr id="4" name="Slide Number Placeholder 3"/>
          <p:cNvSpPr>
            <a:spLocks noGrp="1"/>
          </p:cNvSpPr>
          <p:nvPr>
            <p:ph type="sldNum" sz="quarter" idx="5"/>
          </p:nvPr>
        </p:nvSpPr>
        <p:spPr/>
        <p:txBody>
          <a:bodyPr/>
          <a:lstStyle/>
          <a:p>
            <a:fld id="{0C5078B3-65DA-490A-8F00-B9B1B6A65D93}" type="slidenum">
              <a:rPr lang="en-US" smtClean="0"/>
              <a:t>15</a:t>
            </a:fld>
            <a:endParaRPr lang="en-US"/>
          </a:p>
        </p:txBody>
      </p:sp>
    </p:spTree>
    <p:extLst>
      <p:ext uri="{BB962C8B-B14F-4D97-AF65-F5344CB8AC3E}">
        <p14:creationId xmlns:p14="http://schemas.microsoft.com/office/powerpoint/2010/main" val="1573015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a:t>
            </a:r>
          </a:p>
        </p:txBody>
      </p:sp>
      <p:sp>
        <p:nvSpPr>
          <p:cNvPr id="4" name="Slide Number Placeholder 3"/>
          <p:cNvSpPr>
            <a:spLocks noGrp="1"/>
          </p:cNvSpPr>
          <p:nvPr>
            <p:ph type="sldNum" sz="quarter" idx="5"/>
          </p:nvPr>
        </p:nvSpPr>
        <p:spPr/>
        <p:txBody>
          <a:bodyPr/>
          <a:lstStyle/>
          <a:p>
            <a:fld id="{0C5078B3-65DA-490A-8F00-B9B1B6A65D93}" type="slidenum">
              <a:rPr lang="en-US" smtClean="0"/>
              <a:t>16</a:t>
            </a:fld>
            <a:endParaRPr lang="en-US"/>
          </a:p>
        </p:txBody>
      </p:sp>
    </p:spTree>
    <p:extLst>
      <p:ext uri="{BB962C8B-B14F-4D97-AF65-F5344CB8AC3E}">
        <p14:creationId xmlns:p14="http://schemas.microsoft.com/office/powerpoint/2010/main" val="1164678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a:t>
            </a:r>
          </a:p>
        </p:txBody>
      </p:sp>
      <p:sp>
        <p:nvSpPr>
          <p:cNvPr id="4" name="Slide Number Placeholder 3"/>
          <p:cNvSpPr>
            <a:spLocks noGrp="1"/>
          </p:cNvSpPr>
          <p:nvPr>
            <p:ph type="sldNum" sz="quarter" idx="5"/>
          </p:nvPr>
        </p:nvSpPr>
        <p:spPr/>
        <p:txBody>
          <a:bodyPr/>
          <a:lstStyle/>
          <a:p>
            <a:fld id="{0C5078B3-65DA-490A-8F00-B9B1B6A65D93}" type="slidenum">
              <a:rPr lang="en-US" smtClean="0"/>
              <a:t>17</a:t>
            </a:fld>
            <a:endParaRPr lang="en-US"/>
          </a:p>
        </p:txBody>
      </p:sp>
    </p:spTree>
    <p:extLst>
      <p:ext uri="{BB962C8B-B14F-4D97-AF65-F5344CB8AC3E}">
        <p14:creationId xmlns:p14="http://schemas.microsoft.com/office/powerpoint/2010/main" val="270557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a:t>
            </a:r>
          </a:p>
        </p:txBody>
      </p:sp>
      <p:sp>
        <p:nvSpPr>
          <p:cNvPr id="4" name="Slide Number Placeholder 3"/>
          <p:cNvSpPr>
            <a:spLocks noGrp="1"/>
          </p:cNvSpPr>
          <p:nvPr>
            <p:ph type="sldNum" sz="quarter" idx="5"/>
          </p:nvPr>
        </p:nvSpPr>
        <p:spPr/>
        <p:txBody>
          <a:bodyPr/>
          <a:lstStyle/>
          <a:p>
            <a:fld id="{0C5078B3-65DA-490A-8F00-B9B1B6A65D93}" type="slidenum">
              <a:rPr lang="en-US" smtClean="0"/>
              <a:t>18</a:t>
            </a:fld>
            <a:endParaRPr lang="en-US"/>
          </a:p>
        </p:txBody>
      </p:sp>
    </p:spTree>
    <p:extLst>
      <p:ext uri="{BB962C8B-B14F-4D97-AF65-F5344CB8AC3E}">
        <p14:creationId xmlns:p14="http://schemas.microsoft.com/office/powerpoint/2010/main" val="2371054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Annette</a:t>
            </a:r>
          </a:p>
        </p:txBody>
      </p:sp>
      <p:sp>
        <p:nvSpPr>
          <p:cNvPr id="4" name="Slide Number Placeholder 3"/>
          <p:cNvSpPr>
            <a:spLocks noGrp="1"/>
          </p:cNvSpPr>
          <p:nvPr>
            <p:ph type="sldNum" sz="quarter" idx="5"/>
          </p:nvPr>
        </p:nvSpPr>
        <p:spPr/>
        <p:txBody>
          <a:bodyPr/>
          <a:lstStyle/>
          <a:p>
            <a:fld id="{0C5078B3-65DA-490A-8F00-B9B1B6A65D93}" type="slidenum">
              <a:rPr lang="en-US" smtClean="0"/>
              <a:t>20</a:t>
            </a:fld>
            <a:endParaRPr lang="en-US"/>
          </a:p>
        </p:txBody>
      </p:sp>
    </p:spTree>
    <p:extLst>
      <p:ext uri="{BB962C8B-B14F-4D97-AF65-F5344CB8AC3E}">
        <p14:creationId xmlns:p14="http://schemas.microsoft.com/office/powerpoint/2010/main" val="3186524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a:t>
            </a:r>
          </a:p>
        </p:txBody>
      </p:sp>
      <p:sp>
        <p:nvSpPr>
          <p:cNvPr id="4" name="Slide Number Placeholder 3"/>
          <p:cNvSpPr>
            <a:spLocks noGrp="1"/>
          </p:cNvSpPr>
          <p:nvPr>
            <p:ph type="sldNum" sz="quarter" idx="5"/>
          </p:nvPr>
        </p:nvSpPr>
        <p:spPr/>
        <p:txBody>
          <a:bodyPr/>
          <a:lstStyle/>
          <a:p>
            <a:fld id="{0C5078B3-65DA-490A-8F00-B9B1B6A65D93}" type="slidenum">
              <a:rPr lang="en-US" smtClean="0"/>
              <a:t>2</a:t>
            </a:fld>
            <a:endParaRPr lang="en-US"/>
          </a:p>
        </p:txBody>
      </p:sp>
    </p:spTree>
    <p:extLst>
      <p:ext uri="{BB962C8B-B14F-4D97-AF65-F5344CB8AC3E}">
        <p14:creationId xmlns:p14="http://schemas.microsoft.com/office/powerpoint/2010/main" val="642137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Annette</a:t>
            </a:r>
          </a:p>
        </p:txBody>
      </p:sp>
      <p:sp>
        <p:nvSpPr>
          <p:cNvPr id="4" name="Slide Number Placeholder 3"/>
          <p:cNvSpPr>
            <a:spLocks noGrp="1"/>
          </p:cNvSpPr>
          <p:nvPr>
            <p:ph type="sldNum" sz="quarter" idx="5"/>
          </p:nvPr>
        </p:nvSpPr>
        <p:spPr/>
        <p:txBody>
          <a:bodyPr/>
          <a:lstStyle/>
          <a:p>
            <a:fld id="{0C5078B3-65DA-490A-8F00-B9B1B6A65D93}" type="slidenum">
              <a:rPr lang="en-US" smtClean="0"/>
              <a:t>21</a:t>
            </a:fld>
            <a:endParaRPr lang="en-US"/>
          </a:p>
        </p:txBody>
      </p:sp>
    </p:spTree>
    <p:extLst>
      <p:ext uri="{BB962C8B-B14F-4D97-AF65-F5344CB8AC3E}">
        <p14:creationId xmlns:p14="http://schemas.microsoft.com/office/powerpoint/2010/main" val="4032601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 will introduce, and Annette will put the document in the Chat for download.</a:t>
            </a:r>
          </a:p>
        </p:txBody>
      </p:sp>
      <p:sp>
        <p:nvSpPr>
          <p:cNvPr id="4" name="Slide Number Placeholder 3"/>
          <p:cNvSpPr>
            <a:spLocks noGrp="1"/>
          </p:cNvSpPr>
          <p:nvPr>
            <p:ph type="sldNum" sz="quarter" idx="5"/>
          </p:nvPr>
        </p:nvSpPr>
        <p:spPr/>
        <p:txBody>
          <a:bodyPr/>
          <a:lstStyle/>
          <a:p>
            <a:fld id="{0C5078B3-65DA-490A-8F00-B9B1B6A65D93}" type="slidenum">
              <a:rPr lang="en-US" smtClean="0"/>
              <a:t>22</a:t>
            </a:fld>
            <a:endParaRPr lang="en-US"/>
          </a:p>
        </p:txBody>
      </p:sp>
    </p:spTree>
    <p:extLst>
      <p:ext uri="{BB962C8B-B14F-4D97-AF65-F5344CB8AC3E}">
        <p14:creationId xmlns:p14="http://schemas.microsoft.com/office/powerpoint/2010/main" val="3338476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 and Annette</a:t>
            </a:r>
          </a:p>
        </p:txBody>
      </p:sp>
      <p:sp>
        <p:nvSpPr>
          <p:cNvPr id="4" name="Slide Number Placeholder 3"/>
          <p:cNvSpPr>
            <a:spLocks noGrp="1"/>
          </p:cNvSpPr>
          <p:nvPr>
            <p:ph type="sldNum" sz="quarter" idx="5"/>
          </p:nvPr>
        </p:nvSpPr>
        <p:spPr/>
        <p:txBody>
          <a:bodyPr/>
          <a:lstStyle/>
          <a:p>
            <a:fld id="{0C5078B3-65DA-490A-8F00-B9B1B6A65D93}" type="slidenum">
              <a:rPr lang="en-US" smtClean="0"/>
              <a:t>23</a:t>
            </a:fld>
            <a:endParaRPr lang="en-US"/>
          </a:p>
        </p:txBody>
      </p:sp>
    </p:spTree>
    <p:extLst>
      <p:ext uri="{BB962C8B-B14F-4D97-AF65-F5344CB8AC3E}">
        <p14:creationId xmlns:p14="http://schemas.microsoft.com/office/powerpoint/2010/main" val="2696709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Annette</a:t>
            </a:r>
          </a:p>
        </p:txBody>
      </p:sp>
      <p:sp>
        <p:nvSpPr>
          <p:cNvPr id="4" name="Slide Number Placeholder 3"/>
          <p:cNvSpPr>
            <a:spLocks noGrp="1"/>
          </p:cNvSpPr>
          <p:nvPr>
            <p:ph type="sldNum" sz="quarter" idx="5"/>
          </p:nvPr>
        </p:nvSpPr>
        <p:spPr/>
        <p:txBody>
          <a:bodyPr/>
          <a:lstStyle/>
          <a:p>
            <a:fld id="{0C5078B3-65DA-490A-8F00-B9B1B6A65D93}" type="slidenum">
              <a:rPr lang="en-US" smtClean="0"/>
              <a:t>24</a:t>
            </a:fld>
            <a:endParaRPr lang="en-US"/>
          </a:p>
        </p:txBody>
      </p:sp>
    </p:spTree>
    <p:extLst>
      <p:ext uri="{BB962C8B-B14F-4D97-AF65-F5344CB8AC3E}">
        <p14:creationId xmlns:p14="http://schemas.microsoft.com/office/powerpoint/2010/main" val="2088436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a:t>
            </a:r>
          </a:p>
        </p:txBody>
      </p:sp>
      <p:sp>
        <p:nvSpPr>
          <p:cNvPr id="4" name="Slide Number Placeholder 3"/>
          <p:cNvSpPr>
            <a:spLocks noGrp="1"/>
          </p:cNvSpPr>
          <p:nvPr>
            <p:ph type="sldNum" sz="quarter" idx="5"/>
          </p:nvPr>
        </p:nvSpPr>
        <p:spPr/>
        <p:txBody>
          <a:bodyPr/>
          <a:lstStyle/>
          <a:p>
            <a:fld id="{0C5078B3-65DA-490A-8F00-B9B1B6A65D93}" type="slidenum">
              <a:rPr lang="en-US" smtClean="0"/>
              <a:t>25</a:t>
            </a:fld>
            <a:endParaRPr lang="en-US"/>
          </a:p>
        </p:txBody>
      </p:sp>
    </p:spTree>
    <p:extLst>
      <p:ext uri="{BB962C8B-B14F-4D97-AF65-F5344CB8AC3E}">
        <p14:creationId xmlns:p14="http://schemas.microsoft.com/office/powerpoint/2010/main" val="1225300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Annette</a:t>
            </a:r>
          </a:p>
        </p:txBody>
      </p:sp>
      <p:sp>
        <p:nvSpPr>
          <p:cNvPr id="4" name="Slide Number Placeholder 3"/>
          <p:cNvSpPr>
            <a:spLocks noGrp="1"/>
          </p:cNvSpPr>
          <p:nvPr>
            <p:ph type="sldNum" sz="quarter" idx="5"/>
          </p:nvPr>
        </p:nvSpPr>
        <p:spPr/>
        <p:txBody>
          <a:bodyPr/>
          <a:lstStyle/>
          <a:p>
            <a:fld id="{0C5078B3-65DA-490A-8F00-B9B1B6A65D93}" type="slidenum">
              <a:rPr lang="en-US" smtClean="0"/>
              <a:t>27</a:t>
            </a:fld>
            <a:endParaRPr lang="en-US"/>
          </a:p>
        </p:txBody>
      </p:sp>
    </p:spTree>
    <p:extLst>
      <p:ext uri="{BB962C8B-B14F-4D97-AF65-F5344CB8AC3E}">
        <p14:creationId xmlns:p14="http://schemas.microsoft.com/office/powerpoint/2010/main" val="1443345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Annette</a:t>
            </a:r>
          </a:p>
        </p:txBody>
      </p:sp>
      <p:sp>
        <p:nvSpPr>
          <p:cNvPr id="4" name="Slide Number Placeholder 3"/>
          <p:cNvSpPr>
            <a:spLocks noGrp="1"/>
          </p:cNvSpPr>
          <p:nvPr>
            <p:ph type="sldNum" sz="quarter" idx="5"/>
          </p:nvPr>
        </p:nvSpPr>
        <p:spPr/>
        <p:txBody>
          <a:bodyPr/>
          <a:lstStyle/>
          <a:p>
            <a:fld id="{0C5078B3-65DA-490A-8F00-B9B1B6A65D93}" type="slidenum">
              <a:rPr lang="en-US" smtClean="0"/>
              <a:t>3</a:t>
            </a:fld>
            <a:endParaRPr lang="en-US"/>
          </a:p>
        </p:txBody>
      </p:sp>
    </p:spTree>
    <p:extLst>
      <p:ext uri="{BB962C8B-B14F-4D97-AF65-F5344CB8AC3E}">
        <p14:creationId xmlns:p14="http://schemas.microsoft.com/office/powerpoint/2010/main" val="428438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Annette</a:t>
            </a:r>
          </a:p>
        </p:txBody>
      </p:sp>
      <p:sp>
        <p:nvSpPr>
          <p:cNvPr id="4" name="Slide Number Placeholder 3"/>
          <p:cNvSpPr>
            <a:spLocks noGrp="1"/>
          </p:cNvSpPr>
          <p:nvPr>
            <p:ph type="sldNum" sz="quarter" idx="5"/>
          </p:nvPr>
        </p:nvSpPr>
        <p:spPr/>
        <p:txBody>
          <a:bodyPr/>
          <a:lstStyle/>
          <a:p>
            <a:fld id="{0C5078B3-65DA-490A-8F00-B9B1B6A65D93}" type="slidenum">
              <a:rPr lang="en-US" smtClean="0"/>
              <a:t>4</a:t>
            </a:fld>
            <a:endParaRPr lang="en-US"/>
          </a:p>
        </p:txBody>
      </p:sp>
    </p:spTree>
    <p:extLst>
      <p:ext uri="{BB962C8B-B14F-4D97-AF65-F5344CB8AC3E}">
        <p14:creationId xmlns:p14="http://schemas.microsoft.com/office/powerpoint/2010/main" val="19625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Annette</a:t>
            </a:r>
          </a:p>
        </p:txBody>
      </p:sp>
      <p:sp>
        <p:nvSpPr>
          <p:cNvPr id="4" name="Slide Number Placeholder 3"/>
          <p:cNvSpPr>
            <a:spLocks noGrp="1"/>
          </p:cNvSpPr>
          <p:nvPr>
            <p:ph type="sldNum" sz="quarter" idx="5"/>
          </p:nvPr>
        </p:nvSpPr>
        <p:spPr/>
        <p:txBody>
          <a:bodyPr/>
          <a:lstStyle/>
          <a:p>
            <a:fld id="{0C5078B3-65DA-490A-8F00-B9B1B6A65D93}" type="slidenum">
              <a:rPr lang="en-US" smtClean="0"/>
              <a:t>5</a:t>
            </a:fld>
            <a:endParaRPr lang="en-US"/>
          </a:p>
        </p:txBody>
      </p:sp>
    </p:spTree>
    <p:extLst>
      <p:ext uri="{BB962C8B-B14F-4D97-AF65-F5344CB8AC3E}">
        <p14:creationId xmlns:p14="http://schemas.microsoft.com/office/powerpoint/2010/main" val="115696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 and Annette</a:t>
            </a:r>
          </a:p>
        </p:txBody>
      </p:sp>
      <p:sp>
        <p:nvSpPr>
          <p:cNvPr id="4" name="Slide Number Placeholder 3"/>
          <p:cNvSpPr>
            <a:spLocks noGrp="1"/>
          </p:cNvSpPr>
          <p:nvPr>
            <p:ph type="sldNum" sz="quarter" idx="5"/>
          </p:nvPr>
        </p:nvSpPr>
        <p:spPr/>
        <p:txBody>
          <a:bodyPr/>
          <a:lstStyle/>
          <a:p>
            <a:fld id="{0C5078B3-65DA-490A-8F00-B9B1B6A65D93}" type="slidenum">
              <a:rPr lang="en-US" smtClean="0"/>
              <a:t>6</a:t>
            </a:fld>
            <a:endParaRPr lang="en-US"/>
          </a:p>
        </p:txBody>
      </p:sp>
    </p:spTree>
    <p:extLst>
      <p:ext uri="{BB962C8B-B14F-4D97-AF65-F5344CB8AC3E}">
        <p14:creationId xmlns:p14="http://schemas.microsoft.com/office/powerpoint/2010/main" val="3472066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 and Annette</a:t>
            </a:r>
          </a:p>
        </p:txBody>
      </p:sp>
      <p:sp>
        <p:nvSpPr>
          <p:cNvPr id="4" name="Slide Number Placeholder 3"/>
          <p:cNvSpPr>
            <a:spLocks noGrp="1"/>
          </p:cNvSpPr>
          <p:nvPr>
            <p:ph type="sldNum" sz="quarter" idx="5"/>
          </p:nvPr>
        </p:nvSpPr>
        <p:spPr/>
        <p:txBody>
          <a:bodyPr/>
          <a:lstStyle/>
          <a:p>
            <a:fld id="{0C5078B3-65DA-490A-8F00-B9B1B6A65D93}" type="slidenum">
              <a:rPr lang="en-US" smtClean="0"/>
              <a:t>7</a:t>
            </a:fld>
            <a:endParaRPr lang="en-US"/>
          </a:p>
        </p:txBody>
      </p:sp>
    </p:spTree>
    <p:extLst>
      <p:ext uri="{BB962C8B-B14F-4D97-AF65-F5344CB8AC3E}">
        <p14:creationId xmlns:p14="http://schemas.microsoft.com/office/powerpoint/2010/main" val="1077373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 and Annette</a:t>
            </a:r>
          </a:p>
        </p:txBody>
      </p:sp>
      <p:sp>
        <p:nvSpPr>
          <p:cNvPr id="4" name="Slide Number Placeholder 3"/>
          <p:cNvSpPr>
            <a:spLocks noGrp="1"/>
          </p:cNvSpPr>
          <p:nvPr>
            <p:ph type="sldNum" sz="quarter" idx="5"/>
          </p:nvPr>
        </p:nvSpPr>
        <p:spPr/>
        <p:txBody>
          <a:bodyPr/>
          <a:lstStyle/>
          <a:p>
            <a:fld id="{0C5078B3-65DA-490A-8F00-B9B1B6A65D93}" type="slidenum">
              <a:rPr lang="en-US" smtClean="0"/>
              <a:t>8</a:t>
            </a:fld>
            <a:endParaRPr lang="en-US"/>
          </a:p>
        </p:txBody>
      </p:sp>
    </p:spTree>
    <p:extLst>
      <p:ext uri="{BB962C8B-B14F-4D97-AF65-F5344CB8AC3E}">
        <p14:creationId xmlns:p14="http://schemas.microsoft.com/office/powerpoint/2010/main" val="35879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 will lead the discussion, and Annette will supply the handout for the audience to download.</a:t>
            </a:r>
          </a:p>
        </p:txBody>
      </p:sp>
      <p:sp>
        <p:nvSpPr>
          <p:cNvPr id="4" name="Slide Number Placeholder 3"/>
          <p:cNvSpPr>
            <a:spLocks noGrp="1"/>
          </p:cNvSpPr>
          <p:nvPr>
            <p:ph type="sldNum" sz="quarter" idx="5"/>
          </p:nvPr>
        </p:nvSpPr>
        <p:spPr/>
        <p:txBody>
          <a:bodyPr/>
          <a:lstStyle/>
          <a:p>
            <a:fld id="{0C5078B3-65DA-490A-8F00-B9B1B6A65D93}" type="slidenum">
              <a:rPr lang="en-US" smtClean="0"/>
              <a:t>9</a:t>
            </a:fld>
            <a:endParaRPr lang="en-US"/>
          </a:p>
        </p:txBody>
      </p:sp>
    </p:spTree>
    <p:extLst>
      <p:ext uri="{BB962C8B-B14F-4D97-AF65-F5344CB8AC3E}">
        <p14:creationId xmlns:p14="http://schemas.microsoft.com/office/powerpoint/2010/main" val="248866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7052-AF59-294F-4A6A-829EC5EFCD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FF2D04-AE4E-A478-979A-4BB13063C4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22A8EE-7D4A-3C6E-95E3-474356DCD689}"/>
              </a:ext>
            </a:extLst>
          </p:cNvPr>
          <p:cNvSpPr>
            <a:spLocks noGrp="1"/>
          </p:cNvSpPr>
          <p:nvPr>
            <p:ph type="dt" sz="half" idx="10"/>
          </p:nvPr>
        </p:nvSpPr>
        <p:spPr/>
        <p:txBody>
          <a:bodyPr/>
          <a:lstStyle/>
          <a:p>
            <a:fld id="{476A5501-FB35-46AF-B03C-31BB379C6FE8}" type="datetimeFigureOut">
              <a:rPr lang="en-US" smtClean="0"/>
              <a:t>1/10/2024</a:t>
            </a:fld>
            <a:endParaRPr lang="en-US"/>
          </a:p>
        </p:txBody>
      </p:sp>
      <p:sp>
        <p:nvSpPr>
          <p:cNvPr id="5" name="Footer Placeholder 4">
            <a:extLst>
              <a:ext uri="{FF2B5EF4-FFF2-40B4-BE49-F238E27FC236}">
                <a16:creationId xmlns:a16="http://schemas.microsoft.com/office/drawing/2014/main" id="{55069A84-E7DE-5B03-4B48-715ACA299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E11E5-9CC8-BAA3-CEB7-E43441C52DE5}"/>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220619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50396-CDB2-B492-9095-2DA385DF1C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5D56F-A29C-B595-165A-5AC7F7C1BD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1CF2C-76FD-B656-A8F4-E16C459A9BC2}"/>
              </a:ext>
            </a:extLst>
          </p:cNvPr>
          <p:cNvSpPr>
            <a:spLocks noGrp="1"/>
          </p:cNvSpPr>
          <p:nvPr>
            <p:ph type="dt" sz="half" idx="10"/>
          </p:nvPr>
        </p:nvSpPr>
        <p:spPr/>
        <p:txBody>
          <a:bodyPr/>
          <a:lstStyle/>
          <a:p>
            <a:fld id="{476A5501-FB35-46AF-B03C-31BB379C6FE8}" type="datetimeFigureOut">
              <a:rPr lang="en-US" smtClean="0"/>
              <a:t>1/10/2024</a:t>
            </a:fld>
            <a:endParaRPr lang="en-US"/>
          </a:p>
        </p:txBody>
      </p:sp>
      <p:sp>
        <p:nvSpPr>
          <p:cNvPr id="5" name="Footer Placeholder 4">
            <a:extLst>
              <a:ext uri="{FF2B5EF4-FFF2-40B4-BE49-F238E27FC236}">
                <a16:creationId xmlns:a16="http://schemas.microsoft.com/office/drawing/2014/main" id="{81547D08-24B6-E82F-07B4-1E802DFC6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78D7B-9E9C-1A95-9D07-D419742FAF9D}"/>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150582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632F73-E7A6-63EE-2825-EE40C28E62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E7C751-9298-4B6D-853B-9BE61EE7AF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15D70-A806-E4B6-00B7-30E5C5838031}"/>
              </a:ext>
            </a:extLst>
          </p:cNvPr>
          <p:cNvSpPr>
            <a:spLocks noGrp="1"/>
          </p:cNvSpPr>
          <p:nvPr>
            <p:ph type="dt" sz="half" idx="10"/>
          </p:nvPr>
        </p:nvSpPr>
        <p:spPr/>
        <p:txBody>
          <a:bodyPr/>
          <a:lstStyle/>
          <a:p>
            <a:fld id="{476A5501-FB35-46AF-B03C-31BB379C6FE8}" type="datetimeFigureOut">
              <a:rPr lang="en-US" smtClean="0"/>
              <a:t>1/10/2024</a:t>
            </a:fld>
            <a:endParaRPr lang="en-US"/>
          </a:p>
        </p:txBody>
      </p:sp>
      <p:sp>
        <p:nvSpPr>
          <p:cNvPr id="5" name="Footer Placeholder 4">
            <a:extLst>
              <a:ext uri="{FF2B5EF4-FFF2-40B4-BE49-F238E27FC236}">
                <a16:creationId xmlns:a16="http://schemas.microsoft.com/office/drawing/2014/main" id="{5F465997-42E7-A593-4454-55697B354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02AA8-462D-AD3E-60B0-BACF95894E47}"/>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155343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073A-6CCD-9E03-7B16-B58B71FE1B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F3BE7-40E1-F7A4-49EC-9F0227057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485EEE-BBFA-0A25-71E1-53CE8D6E3031}"/>
              </a:ext>
            </a:extLst>
          </p:cNvPr>
          <p:cNvSpPr>
            <a:spLocks noGrp="1"/>
          </p:cNvSpPr>
          <p:nvPr>
            <p:ph type="dt" sz="half" idx="10"/>
          </p:nvPr>
        </p:nvSpPr>
        <p:spPr/>
        <p:txBody>
          <a:bodyPr/>
          <a:lstStyle/>
          <a:p>
            <a:fld id="{476A5501-FB35-46AF-B03C-31BB379C6FE8}" type="datetimeFigureOut">
              <a:rPr lang="en-US" smtClean="0"/>
              <a:t>1/10/2024</a:t>
            </a:fld>
            <a:endParaRPr lang="en-US"/>
          </a:p>
        </p:txBody>
      </p:sp>
      <p:sp>
        <p:nvSpPr>
          <p:cNvPr id="5" name="Footer Placeholder 4">
            <a:extLst>
              <a:ext uri="{FF2B5EF4-FFF2-40B4-BE49-F238E27FC236}">
                <a16:creationId xmlns:a16="http://schemas.microsoft.com/office/drawing/2014/main" id="{832C6C88-AF69-7440-591C-21C08A264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543BE-3D07-D4E9-20B1-58E1F7C99823}"/>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32984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4728-85D8-7246-1BEF-2F9394F371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1AFA2A-A109-DFA5-7AAA-CF46DDD7F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594007-A8F9-D098-A7AB-2286E9E39C88}"/>
              </a:ext>
            </a:extLst>
          </p:cNvPr>
          <p:cNvSpPr>
            <a:spLocks noGrp="1"/>
          </p:cNvSpPr>
          <p:nvPr>
            <p:ph type="dt" sz="half" idx="10"/>
          </p:nvPr>
        </p:nvSpPr>
        <p:spPr/>
        <p:txBody>
          <a:bodyPr/>
          <a:lstStyle/>
          <a:p>
            <a:fld id="{476A5501-FB35-46AF-B03C-31BB379C6FE8}" type="datetimeFigureOut">
              <a:rPr lang="en-US" smtClean="0"/>
              <a:t>1/10/2024</a:t>
            </a:fld>
            <a:endParaRPr lang="en-US"/>
          </a:p>
        </p:txBody>
      </p:sp>
      <p:sp>
        <p:nvSpPr>
          <p:cNvPr id="5" name="Footer Placeholder 4">
            <a:extLst>
              <a:ext uri="{FF2B5EF4-FFF2-40B4-BE49-F238E27FC236}">
                <a16:creationId xmlns:a16="http://schemas.microsoft.com/office/drawing/2014/main" id="{4154B7EC-1240-BBE2-DF9D-472529B6A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03771-FAFE-EB95-DA64-036FF1983B8A}"/>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167820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CE0E-5967-833F-6EE0-CFDD9BA525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BE717-1E21-4736-927A-66A4A9E5FE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74DC78-4A05-826E-FA75-0D0F5AB927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C7EE14-62F3-C215-1BE2-DCFF54BF855C}"/>
              </a:ext>
            </a:extLst>
          </p:cNvPr>
          <p:cNvSpPr>
            <a:spLocks noGrp="1"/>
          </p:cNvSpPr>
          <p:nvPr>
            <p:ph type="dt" sz="half" idx="10"/>
          </p:nvPr>
        </p:nvSpPr>
        <p:spPr/>
        <p:txBody>
          <a:bodyPr/>
          <a:lstStyle/>
          <a:p>
            <a:fld id="{476A5501-FB35-46AF-B03C-31BB379C6FE8}" type="datetimeFigureOut">
              <a:rPr lang="en-US" smtClean="0"/>
              <a:t>1/10/2024</a:t>
            </a:fld>
            <a:endParaRPr lang="en-US"/>
          </a:p>
        </p:txBody>
      </p:sp>
      <p:sp>
        <p:nvSpPr>
          <p:cNvPr id="6" name="Footer Placeholder 5">
            <a:extLst>
              <a:ext uri="{FF2B5EF4-FFF2-40B4-BE49-F238E27FC236}">
                <a16:creationId xmlns:a16="http://schemas.microsoft.com/office/drawing/2014/main" id="{3ADB3DEB-2AE0-6EB7-9366-93F099FB16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BD18B-F00E-EE30-29A3-1343199CB997}"/>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276793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6E623-8A1F-1894-A8C0-674F61960C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1D7EFB-A972-6EF1-04C8-33DF41175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0A8D54-A773-40BB-7C98-A559D54022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4A21FB-0351-AF42-D115-AFD37FC39F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99C296-47C0-A2EF-DBB1-F93493087A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0F98A2-FE21-2F24-BD31-583C144ABEA0}"/>
              </a:ext>
            </a:extLst>
          </p:cNvPr>
          <p:cNvSpPr>
            <a:spLocks noGrp="1"/>
          </p:cNvSpPr>
          <p:nvPr>
            <p:ph type="dt" sz="half" idx="10"/>
          </p:nvPr>
        </p:nvSpPr>
        <p:spPr/>
        <p:txBody>
          <a:bodyPr/>
          <a:lstStyle/>
          <a:p>
            <a:fld id="{476A5501-FB35-46AF-B03C-31BB379C6FE8}" type="datetimeFigureOut">
              <a:rPr lang="en-US" smtClean="0"/>
              <a:t>1/10/2024</a:t>
            </a:fld>
            <a:endParaRPr lang="en-US"/>
          </a:p>
        </p:txBody>
      </p:sp>
      <p:sp>
        <p:nvSpPr>
          <p:cNvPr id="8" name="Footer Placeholder 7">
            <a:extLst>
              <a:ext uri="{FF2B5EF4-FFF2-40B4-BE49-F238E27FC236}">
                <a16:creationId xmlns:a16="http://schemas.microsoft.com/office/drawing/2014/main" id="{DC1A2C76-9EAA-585C-4FA0-1840112169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95B75B-F286-AE05-DD39-A15A7FE330C4}"/>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132537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0B9A-B57E-5CE6-B80B-82C5A34C3D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0685EE-A387-8EC8-2AE3-E0C6053553FE}"/>
              </a:ext>
            </a:extLst>
          </p:cNvPr>
          <p:cNvSpPr>
            <a:spLocks noGrp="1"/>
          </p:cNvSpPr>
          <p:nvPr>
            <p:ph type="dt" sz="half" idx="10"/>
          </p:nvPr>
        </p:nvSpPr>
        <p:spPr/>
        <p:txBody>
          <a:bodyPr/>
          <a:lstStyle/>
          <a:p>
            <a:fld id="{476A5501-FB35-46AF-B03C-31BB379C6FE8}" type="datetimeFigureOut">
              <a:rPr lang="en-US" smtClean="0"/>
              <a:t>1/10/2024</a:t>
            </a:fld>
            <a:endParaRPr lang="en-US"/>
          </a:p>
        </p:txBody>
      </p:sp>
      <p:sp>
        <p:nvSpPr>
          <p:cNvPr id="4" name="Footer Placeholder 3">
            <a:extLst>
              <a:ext uri="{FF2B5EF4-FFF2-40B4-BE49-F238E27FC236}">
                <a16:creationId xmlns:a16="http://schemas.microsoft.com/office/drawing/2014/main" id="{3CF53DA6-8F24-B635-8967-B7F6E33064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5B57CF-96F4-B3D1-5493-8D7ED91120F2}"/>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372948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D05C00-89D1-3ED9-788D-B0C066537F53}"/>
              </a:ext>
            </a:extLst>
          </p:cNvPr>
          <p:cNvSpPr>
            <a:spLocks noGrp="1"/>
          </p:cNvSpPr>
          <p:nvPr>
            <p:ph type="dt" sz="half" idx="10"/>
          </p:nvPr>
        </p:nvSpPr>
        <p:spPr/>
        <p:txBody>
          <a:bodyPr/>
          <a:lstStyle/>
          <a:p>
            <a:fld id="{476A5501-FB35-46AF-B03C-31BB379C6FE8}" type="datetimeFigureOut">
              <a:rPr lang="en-US" smtClean="0"/>
              <a:t>1/10/2024</a:t>
            </a:fld>
            <a:endParaRPr lang="en-US"/>
          </a:p>
        </p:txBody>
      </p:sp>
      <p:sp>
        <p:nvSpPr>
          <p:cNvPr id="3" name="Footer Placeholder 2">
            <a:extLst>
              <a:ext uri="{FF2B5EF4-FFF2-40B4-BE49-F238E27FC236}">
                <a16:creationId xmlns:a16="http://schemas.microsoft.com/office/drawing/2014/main" id="{78262D34-49EB-D586-EA23-6CEA7ED2D7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19C357-1D45-D24F-F269-92E604D3337F}"/>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31740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357B3-405F-9070-DB74-A2773BD89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7FE5DD-3E40-0705-9F7F-C1A085E07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6D143E-1E47-1779-EE22-2CDE39C91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E2C88-7068-3E77-4BB9-31764C06ADC7}"/>
              </a:ext>
            </a:extLst>
          </p:cNvPr>
          <p:cNvSpPr>
            <a:spLocks noGrp="1"/>
          </p:cNvSpPr>
          <p:nvPr>
            <p:ph type="dt" sz="half" idx="10"/>
          </p:nvPr>
        </p:nvSpPr>
        <p:spPr/>
        <p:txBody>
          <a:bodyPr/>
          <a:lstStyle/>
          <a:p>
            <a:fld id="{476A5501-FB35-46AF-B03C-31BB379C6FE8}" type="datetimeFigureOut">
              <a:rPr lang="en-US" smtClean="0"/>
              <a:t>1/10/2024</a:t>
            </a:fld>
            <a:endParaRPr lang="en-US"/>
          </a:p>
        </p:txBody>
      </p:sp>
      <p:sp>
        <p:nvSpPr>
          <p:cNvPr id="6" name="Footer Placeholder 5">
            <a:extLst>
              <a:ext uri="{FF2B5EF4-FFF2-40B4-BE49-F238E27FC236}">
                <a16:creationId xmlns:a16="http://schemas.microsoft.com/office/drawing/2014/main" id="{3C8CACCD-41EC-1ACB-319F-B1A5D66D00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B2FC94-FF92-B8ED-8088-7CD79D7013DE}"/>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3099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F7D9-01DD-816F-4741-0AD8BB2F3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12ABBD-A5E8-1E7E-425A-7DF803D677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DF1A75-8EB8-836E-FC1A-8F805E5F7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82642E-0831-3F07-9CB4-BE4AE289832C}"/>
              </a:ext>
            </a:extLst>
          </p:cNvPr>
          <p:cNvSpPr>
            <a:spLocks noGrp="1"/>
          </p:cNvSpPr>
          <p:nvPr>
            <p:ph type="dt" sz="half" idx="10"/>
          </p:nvPr>
        </p:nvSpPr>
        <p:spPr/>
        <p:txBody>
          <a:bodyPr/>
          <a:lstStyle/>
          <a:p>
            <a:fld id="{476A5501-FB35-46AF-B03C-31BB379C6FE8}" type="datetimeFigureOut">
              <a:rPr lang="en-US" smtClean="0"/>
              <a:t>1/10/2024</a:t>
            </a:fld>
            <a:endParaRPr lang="en-US"/>
          </a:p>
        </p:txBody>
      </p:sp>
      <p:sp>
        <p:nvSpPr>
          <p:cNvPr id="6" name="Footer Placeholder 5">
            <a:extLst>
              <a:ext uri="{FF2B5EF4-FFF2-40B4-BE49-F238E27FC236}">
                <a16:creationId xmlns:a16="http://schemas.microsoft.com/office/drawing/2014/main" id="{7083547E-265D-532F-AAD1-28048BE523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DEBEA7-40AB-84E3-5E35-E5F06B31E2C7}"/>
              </a:ext>
            </a:extLst>
          </p:cNvPr>
          <p:cNvSpPr>
            <a:spLocks noGrp="1"/>
          </p:cNvSpPr>
          <p:nvPr>
            <p:ph type="sldNum" sz="quarter" idx="12"/>
          </p:nvPr>
        </p:nvSpPr>
        <p:spPr/>
        <p:txBody>
          <a:bodyPr/>
          <a:lstStyle/>
          <a:p>
            <a:fld id="{D53B2793-2608-4C6D-AD9B-A50CE897738B}" type="slidenum">
              <a:rPr lang="en-US" smtClean="0"/>
              <a:t>‹#›</a:t>
            </a:fld>
            <a:endParaRPr lang="en-US"/>
          </a:p>
        </p:txBody>
      </p:sp>
    </p:spTree>
    <p:extLst>
      <p:ext uri="{BB962C8B-B14F-4D97-AF65-F5344CB8AC3E}">
        <p14:creationId xmlns:p14="http://schemas.microsoft.com/office/powerpoint/2010/main" val="277484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083D0B-4617-928E-6A21-AC8666590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C9FC60-98A8-4052-EF9E-C2BF10F4D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A3F30-2C33-1FB4-7FD7-EE450BC3CE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A5501-FB35-46AF-B03C-31BB379C6FE8}" type="datetimeFigureOut">
              <a:rPr lang="en-US" smtClean="0"/>
              <a:t>1/10/2024</a:t>
            </a:fld>
            <a:endParaRPr lang="en-US"/>
          </a:p>
        </p:txBody>
      </p:sp>
      <p:sp>
        <p:nvSpPr>
          <p:cNvPr id="5" name="Footer Placeholder 4">
            <a:extLst>
              <a:ext uri="{FF2B5EF4-FFF2-40B4-BE49-F238E27FC236}">
                <a16:creationId xmlns:a16="http://schemas.microsoft.com/office/drawing/2014/main" id="{5D4D5551-C4EB-869C-1CB7-939D121B2B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17924A-171B-5944-0693-BDCF26672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B2793-2608-4C6D-AD9B-A50CE897738B}" type="slidenum">
              <a:rPr lang="en-US" smtClean="0"/>
              <a:t>‹#›</a:t>
            </a:fld>
            <a:endParaRPr lang="en-US"/>
          </a:p>
        </p:txBody>
      </p:sp>
    </p:spTree>
    <p:extLst>
      <p:ext uri="{BB962C8B-B14F-4D97-AF65-F5344CB8AC3E}">
        <p14:creationId xmlns:p14="http://schemas.microsoft.com/office/powerpoint/2010/main" val="1186963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0AF1E0B1-EB42-45D6-582F-45884E54D150}"/>
              </a:ext>
            </a:extLst>
          </p:cNvPr>
          <p:cNvSpPr>
            <a:spLocks noGrp="1"/>
          </p:cNvSpPr>
          <p:nvPr>
            <p:ph type="subTitle" idx="1"/>
          </p:nvPr>
        </p:nvSpPr>
        <p:spPr>
          <a:xfrm>
            <a:off x="-1526293" y="3345360"/>
            <a:ext cx="9144000" cy="1655762"/>
          </a:xfrm>
        </p:spPr>
        <p:txBody>
          <a:bodyPr/>
          <a:lstStyle/>
          <a:p>
            <a:r>
              <a:rPr lang="en-US" dirty="0"/>
              <a:t>To smile or not to smile</a:t>
            </a:r>
          </a:p>
        </p:txBody>
      </p:sp>
      <p:sp>
        <p:nvSpPr>
          <p:cNvPr id="7" name="Rectangle 6"/>
          <p:cNvSpPr/>
          <p:nvPr/>
        </p:nvSpPr>
        <p:spPr>
          <a:xfrm>
            <a:off x="-1" y="0"/>
            <a:ext cx="12192001" cy="68580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Flowchart: Manual Input 1"/>
          <p:cNvSpPr/>
          <p:nvPr/>
        </p:nvSpPr>
        <p:spPr>
          <a:xfrm rot="5400000">
            <a:off x="4192695" y="-2214809"/>
            <a:ext cx="2020877" cy="104062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1 w 10000"/>
              <a:gd name="connsiteY0" fmla="*/ 1150 h 10000"/>
              <a:gd name="connsiteX1" fmla="*/ 10000 w 10000"/>
              <a:gd name="connsiteY1" fmla="*/ 0 h 10000"/>
              <a:gd name="connsiteX2" fmla="*/ 10000 w 10000"/>
              <a:gd name="connsiteY2" fmla="*/ 10000 h 10000"/>
              <a:gd name="connsiteX3" fmla="*/ 0 w 10000"/>
              <a:gd name="connsiteY3" fmla="*/ 10000 h 10000"/>
              <a:gd name="connsiteX4" fmla="*/ 51 w 10000"/>
              <a:gd name="connsiteY4" fmla="*/ 115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51" y="1150"/>
                </a:moveTo>
                <a:lnTo>
                  <a:pt x="10000" y="0"/>
                </a:lnTo>
                <a:lnTo>
                  <a:pt x="10000" y="10000"/>
                </a:lnTo>
                <a:lnTo>
                  <a:pt x="0" y="10000"/>
                </a:lnTo>
                <a:lnTo>
                  <a:pt x="51" y="1150"/>
                </a:ln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686479" y="627472"/>
            <a:ext cx="2966110" cy="958517"/>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684892" y="2407508"/>
            <a:ext cx="8308080" cy="1153374"/>
          </a:xfrm>
          <a:prstGeom prst="rect">
            <a:avLst/>
          </a:prstGeom>
          <a:noFill/>
          <a:ln w="9525">
            <a:noFill/>
            <a:miter lim="800000"/>
            <a:headEnd/>
            <a:tailEnd/>
          </a:ln>
        </p:spPr>
        <p:txBody>
          <a:bodyPr rot="0" vert="horz" wrap="square" lIns="91440" tIns="45720" rIns="91440" bIns="45720" anchor="t" anchorCtr="0">
            <a:noAutofit/>
          </a:bodyPr>
          <a:lstStyle/>
          <a:p>
            <a:r>
              <a:rPr lang="en-US" sz="6000" cap="all" dirty="0">
                <a:solidFill>
                  <a:schemeClr val="bg1"/>
                </a:solidFill>
                <a:latin typeface="Acumin Pro" panose="020B0504020202020204" pitchFamily="34" charset="77"/>
                <a:ea typeface="Calibri" panose="020F0502020204030204" pitchFamily="34" charset="0"/>
                <a:cs typeface="Times New Roman" panose="02020603050405020304" pitchFamily="18" charset="0"/>
              </a:rPr>
              <a:t>Emotion labor</a:t>
            </a:r>
          </a:p>
        </p:txBody>
      </p:sp>
      <p:sp>
        <p:nvSpPr>
          <p:cNvPr id="3" name="TextBox 2"/>
          <p:cNvSpPr txBox="1"/>
          <p:nvPr/>
        </p:nvSpPr>
        <p:spPr>
          <a:xfrm>
            <a:off x="418562" y="4447124"/>
            <a:ext cx="9484898" cy="646331"/>
          </a:xfrm>
          <a:prstGeom prst="rect">
            <a:avLst/>
          </a:prstGeom>
          <a:noFill/>
        </p:spPr>
        <p:txBody>
          <a:bodyPr wrap="square" rtlCol="0">
            <a:spAutoFit/>
          </a:bodyPr>
          <a:lstStyle/>
          <a:p>
            <a:r>
              <a:rPr lang="en-US" dirty="0">
                <a:solidFill>
                  <a:schemeClr val="bg1"/>
                </a:solidFill>
                <a:latin typeface="Myriad Pro" panose="020B0503030403020204" pitchFamily="34" charset="0"/>
              </a:rPr>
              <a:t>Kris Acheson-Clair and Annette Benson</a:t>
            </a:r>
          </a:p>
          <a:p>
            <a:r>
              <a:rPr lang="en-US" dirty="0">
                <a:solidFill>
                  <a:schemeClr val="bg1"/>
                </a:solidFill>
                <a:latin typeface="Myriad Pro" panose="020B0503030403020204" pitchFamily="34" charset="0"/>
              </a:rPr>
              <a:t>Purdue University’s Center for Intercultural Learning, Mentorship, Assessment and Research</a:t>
            </a:r>
          </a:p>
        </p:txBody>
      </p:sp>
      <p:pic>
        <p:nvPicPr>
          <p:cNvPr id="5" name="Picture 4" descr="A picture containing bottle&#10;&#10;Description automatically generated">
            <a:extLst>
              <a:ext uri="{FF2B5EF4-FFF2-40B4-BE49-F238E27FC236}">
                <a16:creationId xmlns:a16="http://schemas.microsoft.com/office/drawing/2014/main" id="{9DFA5E11-A4F9-5C47-8DCC-395B96BC50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3460" y="5176554"/>
            <a:ext cx="2032000" cy="1600200"/>
          </a:xfrm>
          <a:prstGeom prst="rect">
            <a:avLst/>
          </a:prstGeom>
        </p:spPr>
      </p:pic>
    </p:spTree>
    <p:extLst>
      <p:ext uri="{BB962C8B-B14F-4D97-AF65-F5344CB8AC3E}">
        <p14:creationId xmlns:p14="http://schemas.microsoft.com/office/powerpoint/2010/main" val="162284203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Chart, sunburst chart&#10;&#10;Description automatically generated">
            <a:extLst>
              <a:ext uri="{FF2B5EF4-FFF2-40B4-BE49-F238E27FC236}">
                <a16:creationId xmlns:a16="http://schemas.microsoft.com/office/drawing/2014/main" id="{7FCE3C78-0DB0-0AEE-58D3-29E5C4B72D2C}"/>
              </a:ext>
            </a:extLst>
          </p:cNvPr>
          <p:cNvPicPr>
            <a:picLocks noChangeAspect="1"/>
          </p:cNvPicPr>
          <p:nvPr/>
        </p:nvPicPr>
        <p:blipFill rotWithShape="1">
          <a:blip r:embed="rId3">
            <a:extLst>
              <a:ext uri="{28A0092B-C50C-407E-A947-70E740481C1C}">
                <a14:useLocalDpi xmlns:a14="http://schemas.microsoft.com/office/drawing/2010/main" val="0"/>
              </a:ext>
            </a:extLst>
          </a:blip>
          <a:srcRect t="15988" b="27237"/>
          <a:stretch/>
        </p:blipFill>
        <p:spPr>
          <a:xfrm>
            <a:off x="1546322" y="104785"/>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508473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121" y="1281985"/>
            <a:ext cx="8485113" cy="2154436"/>
          </a:xfrm>
          <a:prstGeom prst="rect">
            <a:avLst/>
          </a:prstGeom>
          <a:noFill/>
        </p:spPr>
        <p:txBody>
          <a:bodyPr wrap="square" rtlCol="0">
            <a:spAutoFit/>
          </a:bodyPr>
          <a:lstStyle/>
          <a:p>
            <a:r>
              <a:rPr lang="en-US" sz="2000" b="1" dirty="0">
                <a:solidFill>
                  <a:srgbClr val="495455"/>
                </a:solidFill>
                <a:latin typeface="Acumin Pro" panose="020B0504020202020204" pitchFamily="34" charset="77"/>
                <a:ea typeface="Arial" charset="0"/>
                <a:cs typeface="Arial" charset="0"/>
              </a:rPr>
              <a:t>Group Debrief 1</a:t>
            </a:r>
          </a:p>
          <a:p>
            <a:pPr marL="342900" indent="-342900">
              <a:buFont typeface="Arial" panose="020B0604020202020204" pitchFamily="34" charset="0"/>
              <a:buChar char="•"/>
            </a:pPr>
            <a:endParaRPr lang="en-US" sz="2000" dirty="0">
              <a:solidFill>
                <a:srgbClr val="495455"/>
              </a:solidFill>
              <a:latin typeface="Acumin Pro" panose="020B0504020202020204" pitchFamily="34" charset="77"/>
              <a:ea typeface="Arial" charset="0"/>
              <a:cs typeface="Arial" charset="0"/>
            </a:endParaRP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How was it to consider the strength of your feelings in these situations?</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What were some of the feelings that came up?</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Where would you like to know more about a situation?</a:t>
            </a:r>
          </a:p>
          <a:p>
            <a:pPr marL="457200" indent="-457200">
              <a:buFont typeface="+mj-lt"/>
              <a:buAutoNum type="arabicPeriod"/>
            </a:pPr>
            <a:endParaRPr lang="en-US" sz="2000" dirty="0">
              <a:solidFill>
                <a:srgbClr val="495455"/>
              </a:solidFill>
              <a:latin typeface="Myriad Pro" panose="020B0503030403020204" pitchFamily="34" charset="0"/>
              <a:ea typeface="Arial" charset="0"/>
              <a:cs typeface="Arial" charset="0"/>
            </a:endParaRPr>
          </a:p>
          <a:p>
            <a:pPr marL="342900" indent="-342900">
              <a:buFont typeface="Arial" panose="020B0604020202020204" pitchFamily="34" charset="0"/>
              <a:buChar char="•"/>
            </a:pPr>
            <a:endParaRPr lang="en-US" sz="1400" dirty="0">
              <a:solidFill>
                <a:srgbClr val="495455"/>
              </a:solidFill>
              <a:latin typeface="Myriad Pro" panose="020B0503030403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Group Debrief 1</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141661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121" y="1281985"/>
            <a:ext cx="8485113" cy="3693319"/>
          </a:xfrm>
          <a:prstGeom prst="rect">
            <a:avLst/>
          </a:prstGeom>
          <a:noFill/>
        </p:spPr>
        <p:txBody>
          <a:bodyPr wrap="square" rtlCol="0">
            <a:spAutoFit/>
          </a:bodyPr>
          <a:lstStyle/>
          <a:p>
            <a:r>
              <a:rPr lang="en-US" sz="2000" b="1" dirty="0">
                <a:solidFill>
                  <a:srgbClr val="495455"/>
                </a:solidFill>
                <a:latin typeface="Acumin Pro" panose="020B0504020202020204" pitchFamily="34" charset="77"/>
                <a:ea typeface="Arial" charset="0"/>
                <a:cs typeface="Arial" charset="0"/>
              </a:rPr>
              <a:t>Small Group Discussion</a:t>
            </a:r>
          </a:p>
          <a:p>
            <a:pPr marL="342900" indent="-342900">
              <a:buFont typeface="Arial" panose="020B0604020202020204" pitchFamily="34" charset="0"/>
              <a:buChar char="•"/>
            </a:pPr>
            <a:endParaRPr lang="en-US" sz="2000" dirty="0">
              <a:solidFill>
                <a:srgbClr val="495455"/>
              </a:solidFill>
              <a:latin typeface="Acumin Pro" panose="020B0504020202020204" pitchFamily="34" charset="77"/>
              <a:ea typeface="Arial" charset="0"/>
              <a:cs typeface="Arial" charset="0"/>
            </a:endParaRPr>
          </a:p>
          <a:p>
            <a:r>
              <a:rPr lang="en-US" sz="2000" dirty="0">
                <a:solidFill>
                  <a:srgbClr val="495455"/>
                </a:solidFill>
                <a:latin typeface="Acumin Pro" panose="020B0504020202020204" pitchFamily="34" charset="77"/>
                <a:ea typeface="Arial" charset="0"/>
                <a:cs typeface="Arial" charset="0"/>
              </a:rPr>
              <a:t>In small groups (3-4 people), discuss several of the situations where at least one of you marked “strong” or “very strong.” What do you think you would do in each situation?</a:t>
            </a:r>
            <a:br>
              <a:rPr lang="en-US" sz="2000" dirty="0">
                <a:solidFill>
                  <a:srgbClr val="495455"/>
                </a:solidFill>
                <a:latin typeface="Acumin Pro" panose="020B0504020202020204" pitchFamily="34" charset="77"/>
                <a:ea typeface="Arial" charset="0"/>
                <a:cs typeface="Arial" charset="0"/>
              </a:rPr>
            </a:br>
            <a:endParaRPr lang="en-US" sz="2000" dirty="0">
              <a:solidFill>
                <a:srgbClr val="495455"/>
              </a:solidFill>
              <a:latin typeface="Acumin Pro" panose="020B0504020202020204" pitchFamily="34" charset="77"/>
              <a:ea typeface="Arial" charset="0"/>
              <a:cs typeface="Arial" charset="0"/>
            </a:endParaRP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Suppress your emotions</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Try to produce certain emotions in someone else</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Pretend that you share someone else’s emotions</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Genuinely share someone else’s emotions</a:t>
            </a:r>
          </a:p>
          <a:p>
            <a:pPr marL="457200" indent="-457200">
              <a:buFont typeface="+mj-lt"/>
              <a:buAutoNum type="arabicPeriod"/>
            </a:pPr>
            <a:endParaRPr lang="en-US" sz="2000" dirty="0">
              <a:solidFill>
                <a:srgbClr val="495455"/>
              </a:solidFill>
              <a:latin typeface="Myriad Pro" panose="020B0503030403020204" pitchFamily="34" charset="0"/>
              <a:ea typeface="Arial" charset="0"/>
              <a:cs typeface="Arial" charset="0"/>
            </a:endParaRPr>
          </a:p>
          <a:p>
            <a:pPr marL="342900" indent="-342900">
              <a:buFont typeface="Arial" panose="020B0604020202020204" pitchFamily="34" charset="0"/>
              <a:buChar char="•"/>
            </a:pPr>
            <a:endParaRPr lang="en-US" sz="1400" dirty="0">
              <a:solidFill>
                <a:srgbClr val="495455"/>
              </a:solidFill>
              <a:latin typeface="Myriad Pro" panose="020B0503030403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Small grou</a:t>
              </a: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p discussion</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2160803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121" y="1281985"/>
            <a:ext cx="8485113" cy="3077766"/>
          </a:xfrm>
          <a:prstGeom prst="rect">
            <a:avLst/>
          </a:prstGeom>
          <a:noFill/>
        </p:spPr>
        <p:txBody>
          <a:bodyPr wrap="square" rtlCol="0">
            <a:spAutoFit/>
          </a:bodyPr>
          <a:lstStyle/>
          <a:p>
            <a:r>
              <a:rPr lang="en-US" sz="2000" b="1" dirty="0">
                <a:solidFill>
                  <a:srgbClr val="495455"/>
                </a:solidFill>
                <a:latin typeface="Acumin Pro" panose="020B0504020202020204" pitchFamily="34" charset="77"/>
                <a:ea typeface="Arial" charset="0"/>
                <a:cs typeface="Arial" charset="0"/>
              </a:rPr>
              <a:t>Group Debrief 2</a:t>
            </a:r>
          </a:p>
          <a:p>
            <a:pPr marL="342900" indent="-342900">
              <a:buFont typeface="Arial" panose="020B0604020202020204" pitchFamily="34" charset="0"/>
              <a:buChar char="•"/>
            </a:pPr>
            <a:endParaRPr lang="en-US" sz="2000" dirty="0">
              <a:solidFill>
                <a:srgbClr val="495455"/>
              </a:solidFill>
              <a:latin typeface="Acumin Pro" panose="020B0504020202020204" pitchFamily="34" charset="77"/>
              <a:ea typeface="Arial" charset="0"/>
              <a:cs typeface="Arial" charset="0"/>
            </a:endParaRP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What were some of the situations you discussed?</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What surprised you in the discussion?</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Based on this activity and the counting activity, how would you define emotion labor?</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What are other situations—work, home, social—where emotion labor is required?</a:t>
            </a:r>
          </a:p>
          <a:p>
            <a:endParaRPr lang="en-US" sz="2000" dirty="0">
              <a:solidFill>
                <a:srgbClr val="495455"/>
              </a:solidFill>
              <a:latin typeface="Myriad Pro" panose="020B0503030403020204" pitchFamily="34" charset="0"/>
              <a:ea typeface="Arial" charset="0"/>
              <a:cs typeface="Arial" charset="0"/>
            </a:endParaRPr>
          </a:p>
          <a:p>
            <a:pPr marL="342900" indent="-342900">
              <a:buFont typeface="Arial" panose="020B0604020202020204" pitchFamily="34" charset="0"/>
              <a:buChar char="•"/>
            </a:pPr>
            <a:endParaRPr lang="en-US" sz="1400" dirty="0">
              <a:solidFill>
                <a:srgbClr val="495455"/>
              </a:solidFill>
              <a:latin typeface="Myriad Pro" panose="020B0503030403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Group Debrief 2</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20210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121" y="1281985"/>
            <a:ext cx="8485113" cy="5232202"/>
          </a:xfrm>
          <a:prstGeom prst="rect">
            <a:avLst/>
          </a:prstGeom>
          <a:noFill/>
        </p:spPr>
        <p:txBody>
          <a:bodyPr wrap="square" rtlCol="0">
            <a:spAutoFit/>
          </a:bodyPr>
          <a:lstStyle/>
          <a:p>
            <a:r>
              <a:rPr lang="en-US" sz="2000" b="1" dirty="0">
                <a:solidFill>
                  <a:srgbClr val="495455"/>
                </a:solidFill>
                <a:latin typeface="Acumin Pro" panose="020B0504020202020204" pitchFamily="34" charset="77"/>
                <a:ea typeface="Arial" charset="0"/>
                <a:cs typeface="Arial" charset="0"/>
              </a:rPr>
              <a:t>What is emotion labor?</a:t>
            </a:r>
          </a:p>
          <a:p>
            <a:pPr marL="342900" indent="-342900">
              <a:buFont typeface="Arial" panose="020B0604020202020204" pitchFamily="34" charset="0"/>
              <a:buChar char="•"/>
            </a:pPr>
            <a:endParaRPr lang="en-US" sz="2000" dirty="0">
              <a:solidFill>
                <a:srgbClr val="495455"/>
              </a:solidFill>
              <a:latin typeface="Acumin Pro" panose="020B0504020202020204" pitchFamily="34" charset="77"/>
              <a:ea typeface="Arial" charset="0"/>
              <a:cs typeface="Arial" charset="0"/>
            </a:endParaRPr>
          </a:p>
          <a:p>
            <a:r>
              <a:rPr lang="en-US" sz="2000" dirty="0">
                <a:solidFill>
                  <a:srgbClr val="495455"/>
                </a:solidFill>
                <a:latin typeface="Acumin Pro" panose="020B0504020202020204" pitchFamily="34" charset="77"/>
                <a:ea typeface="Arial" charset="0"/>
                <a:cs typeface="Arial" charset="0"/>
              </a:rPr>
              <a:t>According to Hochschild (1983), emotion labor is the work that professionals are expected to perform to manage their feelings and ”to create a publicly observable facial and bodily display” (p. 7).</a:t>
            </a:r>
          </a:p>
          <a:p>
            <a:endParaRPr lang="en-US" sz="2000" dirty="0">
              <a:solidFill>
                <a:srgbClr val="495455"/>
              </a:solidFill>
              <a:latin typeface="Acumin Pro" panose="020B0504020202020204" pitchFamily="34" charset="77"/>
              <a:ea typeface="Arial" charset="0"/>
              <a:cs typeface="Arial" charset="0"/>
            </a:endParaRPr>
          </a:p>
          <a:p>
            <a:r>
              <a:rPr lang="en-US" sz="2000" dirty="0">
                <a:solidFill>
                  <a:srgbClr val="495455"/>
                </a:solidFill>
                <a:latin typeface="Acumin Pro" panose="020B0504020202020204" pitchFamily="34" charset="77"/>
                <a:ea typeface="Arial" charset="0"/>
                <a:cs typeface="Arial" charset="0"/>
              </a:rPr>
              <a:t>Emotion labor involves the following:</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Surface acting: Verbal and nonverbal displays of emotions that are not genuinely felt by the person performing them. Could also be hiding the things that you do feel.</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Deep acting: Consciously generating emotions towards other people in order to experience the appropriate, authentic emotion needed for the interaction.</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Emotional consonance: Feeling the appropriate emotion required without effort (Acheson et al., 2016, Hochschild, 1983)</a:t>
            </a:r>
          </a:p>
          <a:p>
            <a:pPr marL="457200" indent="-457200">
              <a:buFont typeface="+mj-lt"/>
              <a:buAutoNum type="arabicPeriod"/>
            </a:pPr>
            <a:endParaRPr lang="en-US" sz="2000" dirty="0">
              <a:solidFill>
                <a:srgbClr val="495455"/>
              </a:solidFill>
              <a:latin typeface="Myriad Pro" panose="020B0503030403020204" pitchFamily="34" charset="0"/>
              <a:ea typeface="Arial" charset="0"/>
              <a:cs typeface="Arial" charset="0"/>
            </a:endParaRPr>
          </a:p>
          <a:p>
            <a:pPr marL="342900" indent="-342900">
              <a:buFont typeface="Arial" panose="020B0604020202020204" pitchFamily="34" charset="0"/>
              <a:buChar char="•"/>
            </a:pPr>
            <a:endParaRPr lang="en-US" sz="1400" dirty="0">
              <a:solidFill>
                <a:srgbClr val="495455"/>
              </a:solidFill>
              <a:latin typeface="Myriad Pro" panose="020B0503030403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Emotion labor</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
        <p:nvSpPr>
          <p:cNvPr id="5" name="TextBox 4">
            <a:extLst>
              <a:ext uri="{FF2B5EF4-FFF2-40B4-BE49-F238E27FC236}">
                <a16:creationId xmlns:a16="http://schemas.microsoft.com/office/drawing/2014/main" id="{A0A368F6-373D-8BB0-CC50-0AC0DEAD9C9C}"/>
              </a:ext>
            </a:extLst>
          </p:cNvPr>
          <p:cNvSpPr txBox="1"/>
          <p:nvPr/>
        </p:nvSpPr>
        <p:spPr>
          <a:xfrm>
            <a:off x="68748" y="6211669"/>
            <a:ext cx="9737104" cy="646331"/>
          </a:xfrm>
          <a:prstGeom prst="rect">
            <a:avLst/>
          </a:prstGeom>
          <a:noFill/>
        </p:spPr>
        <p:txBody>
          <a:bodyPr wrap="square">
            <a:spAutoFit/>
          </a:bodyPr>
          <a:lstStyle/>
          <a:p>
            <a:r>
              <a:rPr lang="en-US" sz="1800" b="0" i="0" u="none" strike="noStrike" baseline="0" dirty="0">
                <a:solidFill>
                  <a:schemeClr val="accent5"/>
                </a:solidFill>
                <a:latin typeface="Acumin Pro" panose="020B0504020202020204" pitchFamily="34" charset="0"/>
              </a:rPr>
              <a:t>Hochschild, A.R. (1983). </a:t>
            </a:r>
            <a:r>
              <a:rPr lang="en-US" sz="1800" b="0" i="1" u="none" strike="noStrike" baseline="0" dirty="0">
                <a:solidFill>
                  <a:schemeClr val="accent5"/>
                </a:solidFill>
                <a:latin typeface="Acumin Pro" panose="020B0504020202020204" pitchFamily="34" charset="0"/>
              </a:rPr>
              <a:t>The managed heart: Commercialization of human feeling</a:t>
            </a:r>
            <a:r>
              <a:rPr lang="en-US" sz="1800" b="0" i="0" u="none" strike="noStrike" baseline="0" dirty="0">
                <a:solidFill>
                  <a:schemeClr val="accent5"/>
                </a:solidFill>
                <a:latin typeface="Acumin Pro" panose="020B0504020202020204" pitchFamily="34" charset="0"/>
              </a:rPr>
              <a:t>. University of California Press. </a:t>
            </a:r>
            <a:endParaRPr lang="en-US" dirty="0">
              <a:solidFill>
                <a:schemeClr val="accent5"/>
              </a:solidFill>
            </a:endParaRPr>
          </a:p>
        </p:txBody>
      </p:sp>
    </p:spTree>
    <p:extLst>
      <p:ext uri="{BB962C8B-B14F-4D97-AF65-F5344CB8AC3E}">
        <p14:creationId xmlns:p14="http://schemas.microsoft.com/office/powerpoint/2010/main" val="4065166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854D-357A-E4BC-4E48-410485EB4841}"/>
              </a:ext>
            </a:extLst>
          </p:cNvPr>
          <p:cNvSpPr>
            <a:spLocks noGrp="1"/>
          </p:cNvSpPr>
          <p:nvPr>
            <p:ph type="title"/>
          </p:nvPr>
        </p:nvSpPr>
        <p:spPr/>
        <p:txBody>
          <a:bodyPr/>
          <a:lstStyle/>
          <a:p>
            <a:r>
              <a:rPr lang="en-US" dirty="0"/>
              <a:t>What do you think?</a:t>
            </a:r>
          </a:p>
        </p:txBody>
      </p:sp>
      <p:sp>
        <p:nvSpPr>
          <p:cNvPr id="3" name="Content Placeholder 2">
            <a:extLst>
              <a:ext uri="{FF2B5EF4-FFF2-40B4-BE49-F238E27FC236}">
                <a16:creationId xmlns:a16="http://schemas.microsoft.com/office/drawing/2014/main" id="{314E77B7-A4AF-E962-1AD0-5300889934CB}"/>
              </a:ext>
            </a:extLst>
          </p:cNvPr>
          <p:cNvSpPr>
            <a:spLocks noGrp="1"/>
          </p:cNvSpPr>
          <p:nvPr>
            <p:ph idx="1"/>
          </p:nvPr>
        </p:nvSpPr>
        <p:spPr/>
        <p:txBody>
          <a:bodyPr/>
          <a:lstStyle/>
          <a:p>
            <a:r>
              <a:rPr lang="en-US" dirty="0"/>
              <a:t>Are some careers more demanding in terms of emotion labor?</a:t>
            </a:r>
          </a:p>
          <a:p>
            <a:r>
              <a:rPr lang="en-US" dirty="0"/>
              <a:t>Which identities are more expected to perform emotion labor?</a:t>
            </a:r>
          </a:p>
          <a:p>
            <a:r>
              <a:rPr lang="en-US" dirty="0"/>
              <a:t>What are the positive and negative results of often engaging in emotion labor?</a:t>
            </a:r>
          </a:p>
        </p:txBody>
      </p:sp>
    </p:spTree>
    <p:extLst>
      <p:ext uri="{BB962C8B-B14F-4D97-AF65-F5344CB8AC3E}">
        <p14:creationId xmlns:p14="http://schemas.microsoft.com/office/powerpoint/2010/main" val="4092883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787" y="869118"/>
            <a:ext cx="9623403" cy="5064152"/>
          </a:xfrm>
        </p:spPr>
        <p:txBody>
          <a:bodyPr>
            <a:noAutofit/>
          </a:bodyPr>
          <a:lstStyle/>
          <a:p>
            <a:pPr marL="0" indent="0">
              <a:buNone/>
            </a:pPr>
            <a:r>
              <a:rPr lang="en-US" sz="2000" b="1" dirty="0">
                <a:solidFill>
                  <a:srgbClr val="495455"/>
                </a:solidFill>
                <a:latin typeface="Acumin Pro" panose="020B0504020202020204" pitchFamily="34" charset="77"/>
                <a:ea typeface="Arial" charset="0"/>
                <a:cs typeface="Arial" charset="0"/>
              </a:rPr>
              <a:t>Emotion labor scholarship</a:t>
            </a:r>
            <a:endParaRPr lang="en-US" sz="2000" dirty="0">
              <a:solidFill>
                <a:srgbClr val="495455"/>
              </a:solidFill>
              <a:latin typeface="Acumin Pro" panose="020B0504020202020204" pitchFamily="34" charset="77"/>
              <a:ea typeface="Arial" charset="0"/>
              <a:cs typeface="Arial" charset="0"/>
            </a:endParaRPr>
          </a:p>
          <a:p>
            <a:pPr marL="0" indent="0">
              <a:buNone/>
            </a:pPr>
            <a:r>
              <a:rPr lang="en-US" sz="2000" dirty="0">
                <a:solidFill>
                  <a:srgbClr val="495455"/>
                </a:solidFill>
                <a:latin typeface="Acumin Pro" panose="020B0504020202020204" pitchFamily="34" charset="77"/>
                <a:ea typeface="Arial" charset="0"/>
                <a:cs typeface="Arial" charset="0"/>
              </a:rPr>
              <a:t>Professions studied:</a:t>
            </a:r>
          </a:p>
          <a:p>
            <a:pPr marL="342900" indent="-342900"/>
            <a:r>
              <a:rPr lang="en-US" sz="2000" dirty="0">
                <a:solidFill>
                  <a:srgbClr val="495455"/>
                </a:solidFill>
                <a:latin typeface="Acumin Pro" panose="020B0504020202020204" pitchFamily="34" charset="77"/>
                <a:ea typeface="Arial" charset="0"/>
                <a:cs typeface="Arial" charset="0"/>
              </a:rPr>
              <a:t>Medical professionals, particularly nurses &amp; physicians</a:t>
            </a:r>
          </a:p>
          <a:p>
            <a:pPr marL="342900" indent="-342900"/>
            <a:r>
              <a:rPr lang="en-US" sz="2000" dirty="0">
                <a:solidFill>
                  <a:srgbClr val="495455"/>
                </a:solidFill>
                <a:latin typeface="Acumin Pro" panose="020B0504020202020204" pitchFamily="34" charset="77"/>
                <a:ea typeface="Arial" charset="0"/>
                <a:cs typeface="Arial" charset="0"/>
              </a:rPr>
              <a:t>Mental health professionals</a:t>
            </a:r>
          </a:p>
          <a:p>
            <a:pPr marL="342900" indent="-342900"/>
            <a:r>
              <a:rPr lang="en-US" sz="2000" dirty="0">
                <a:solidFill>
                  <a:srgbClr val="495455"/>
                </a:solidFill>
                <a:latin typeface="Acumin Pro" panose="020B0504020202020204" pitchFamily="34" charset="77"/>
                <a:ea typeface="Arial" charset="0"/>
                <a:cs typeface="Arial" charset="0"/>
              </a:rPr>
              <a:t>Childcare professionals</a:t>
            </a:r>
          </a:p>
          <a:p>
            <a:pPr marL="342900" indent="-342900"/>
            <a:r>
              <a:rPr lang="en-US" sz="2000" dirty="0">
                <a:solidFill>
                  <a:srgbClr val="495455"/>
                </a:solidFill>
                <a:latin typeface="Acumin Pro" panose="020B0504020202020204" pitchFamily="34" charset="77"/>
                <a:ea typeface="Arial" charset="0"/>
                <a:cs typeface="Arial" charset="0"/>
              </a:rPr>
              <a:t>Criminal justice professionals, such as 911 operators, correctional facility officers, firefighters, and law enforcement officials</a:t>
            </a:r>
          </a:p>
          <a:p>
            <a:pPr marL="342900" indent="-342900"/>
            <a:r>
              <a:rPr lang="en-US" sz="2000" dirty="0">
                <a:solidFill>
                  <a:srgbClr val="495455"/>
                </a:solidFill>
                <a:latin typeface="Acumin Pro" panose="020B0504020202020204" pitchFamily="34" charset="77"/>
                <a:ea typeface="Arial" charset="0"/>
                <a:cs typeface="Arial" charset="0"/>
              </a:rPr>
              <a:t>Social workers</a:t>
            </a:r>
          </a:p>
          <a:p>
            <a:pPr marL="342900" indent="-342900"/>
            <a:r>
              <a:rPr lang="en-US" sz="2000" dirty="0">
                <a:solidFill>
                  <a:srgbClr val="495455"/>
                </a:solidFill>
                <a:latin typeface="Acumin Pro" panose="020B0504020202020204" pitchFamily="34" charset="77"/>
                <a:ea typeface="Arial" charset="0"/>
                <a:cs typeface="Arial" charset="0"/>
              </a:rPr>
              <a:t>Clergy members</a:t>
            </a:r>
          </a:p>
          <a:p>
            <a:pPr marL="342900" indent="-342900"/>
            <a:r>
              <a:rPr lang="en-US" sz="2000" dirty="0">
                <a:solidFill>
                  <a:srgbClr val="495455"/>
                </a:solidFill>
                <a:latin typeface="Acumin Pro" panose="020B0504020202020204" pitchFamily="34" charset="77"/>
                <a:ea typeface="Arial" charset="0"/>
                <a:cs typeface="Arial" charset="0"/>
              </a:rPr>
              <a:t>Hospitality &amp; tourism professionals</a:t>
            </a:r>
          </a:p>
          <a:p>
            <a:pPr marL="342900" indent="-342900"/>
            <a:r>
              <a:rPr lang="en-US" sz="2000" dirty="0">
                <a:solidFill>
                  <a:srgbClr val="495455"/>
                </a:solidFill>
                <a:latin typeface="Acumin Pro" panose="020B0504020202020204" pitchFamily="34" charset="77"/>
                <a:ea typeface="Arial" charset="0"/>
                <a:cs typeface="Arial" charset="0"/>
              </a:rPr>
              <a:t>Educators</a:t>
            </a:r>
          </a:p>
        </p:txBody>
      </p:sp>
      <p:grpSp>
        <p:nvGrpSpPr>
          <p:cNvPr id="4" name="Group 3"/>
          <p:cNvGrpSpPr/>
          <p:nvPr/>
        </p:nvGrpSpPr>
        <p:grpSpPr>
          <a:xfrm>
            <a:off x="4968" y="-52439"/>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Emotion labor</a:t>
              </a:r>
              <a:endParaRPr lang="en-US" sz="2800" cap="all" dirty="0">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2292032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113455"/>
            <a:ext cx="9623403" cy="5064152"/>
          </a:xfrm>
        </p:spPr>
        <p:txBody>
          <a:bodyPr>
            <a:noAutofit/>
          </a:bodyPr>
          <a:lstStyle/>
          <a:p>
            <a:pPr marL="0" indent="0">
              <a:buNone/>
            </a:pPr>
            <a:r>
              <a:rPr lang="en-US" sz="2000" b="1" dirty="0">
                <a:solidFill>
                  <a:srgbClr val="495455"/>
                </a:solidFill>
                <a:latin typeface="Myriad Pro" panose="020B0503030403020204" pitchFamily="34" charset="0"/>
                <a:ea typeface="Arial" charset="0"/>
                <a:cs typeface="Arial" charset="0"/>
              </a:rPr>
              <a:t>Emotion labor scholarship (continued)</a:t>
            </a:r>
            <a:endParaRPr lang="en-US" sz="2000" dirty="0">
              <a:solidFill>
                <a:srgbClr val="495455"/>
              </a:solidFill>
              <a:latin typeface="Myriad Pro" panose="020B0503030403020204" pitchFamily="34" charset="0"/>
              <a:ea typeface="Arial" charset="0"/>
              <a:cs typeface="Arial" charset="0"/>
            </a:endParaRPr>
          </a:p>
          <a:p>
            <a:pPr marL="0" indent="0">
              <a:buNone/>
            </a:pPr>
            <a:r>
              <a:rPr lang="en-US" sz="2000" dirty="0">
                <a:solidFill>
                  <a:srgbClr val="495455"/>
                </a:solidFill>
                <a:latin typeface="Myriad Pro" panose="020B0503030403020204" pitchFamily="34" charset="0"/>
                <a:ea typeface="Arial" charset="0"/>
                <a:cs typeface="Arial" charset="0"/>
              </a:rPr>
              <a:t>Most often applied to women-dominated professions , and women often encounter a different set of rules about expected emotions (Gray, 2010, Payne, 2009)</a:t>
            </a:r>
            <a:br>
              <a:rPr lang="en-US" sz="2000" dirty="0">
                <a:solidFill>
                  <a:srgbClr val="495455"/>
                </a:solidFill>
                <a:latin typeface="Myriad Pro" panose="020B0503030403020204" pitchFamily="34" charset="0"/>
                <a:ea typeface="Arial" charset="0"/>
                <a:cs typeface="Arial" charset="0"/>
              </a:rPr>
            </a:br>
            <a:endParaRPr lang="en-US" sz="2000" dirty="0">
              <a:solidFill>
                <a:srgbClr val="495455"/>
              </a:solidFill>
              <a:latin typeface="Myriad Pro" panose="020B0503030403020204" pitchFamily="34" charset="0"/>
              <a:ea typeface="Arial" charset="0"/>
              <a:cs typeface="Arial" charset="0"/>
            </a:endParaRPr>
          </a:p>
          <a:p>
            <a:pPr marL="0" indent="0">
              <a:buNone/>
            </a:pPr>
            <a:r>
              <a:rPr lang="en-US" sz="2000" dirty="0">
                <a:solidFill>
                  <a:srgbClr val="495455"/>
                </a:solidFill>
                <a:latin typeface="Myriad Pro" panose="020B0503030403020204" pitchFamily="34" charset="0"/>
                <a:ea typeface="Arial" charset="0"/>
                <a:cs typeface="Arial" charset="0"/>
              </a:rPr>
              <a:t>Emotion labor often expected in particular professions, especially the service and hospitality/tourism industries (Brotheridge &amp; </a:t>
            </a:r>
            <a:r>
              <a:rPr lang="en-US" sz="2000" dirty="0" err="1">
                <a:solidFill>
                  <a:srgbClr val="495455"/>
                </a:solidFill>
                <a:latin typeface="Myriad Pro" panose="020B0503030403020204" pitchFamily="34" charset="0"/>
                <a:ea typeface="Arial" charset="0"/>
                <a:cs typeface="Arial" charset="0"/>
              </a:rPr>
              <a:t>Grandey</a:t>
            </a:r>
            <a:r>
              <a:rPr lang="en-US" sz="2000" dirty="0">
                <a:solidFill>
                  <a:srgbClr val="495455"/>
                </a:solidFill>
                <a:latin typeface="Myriad Pro" panose="020B0503030403020204" pitchFamily="34" charset="0"/>
                <a:ea typeface="Arial" charset="0"/>
                <a:cs typeface="Arial" charset="0"/>
              </a:rPr>
              <a:t>, 2002). </a:t>
            </a:r>
            <a:br>
              <a:rPr lang="en-US" sz="2000" dirty="0">
                <a:solidFill>
                  <a:srgbClr val="495455"/>
                </a:solidFill>
                <a:latin typeface="Myriad Pro" panose="020B0503030403020204" pitchFamily="34" charset="0"/>
                <a:ea typeface="Arial" charset="0"/>
                <a:cs typeface="Arial" charset="0"/>
              </a:rPr>
            </a:br>
            <a:endParaRPr lang="en-US" sz="2000" dirty="0">
              <a:solidFill>
                <a:srgbClr val="495455"/>
              </a:solidFill>
              <a:latin typeface="Myriad Pro" panose="020B0503030403020204" pitchFamily="34" charset="0"/>
              <a:ea typeface="Arial" charset="0"/>
              <a:cs typeface="Arial" charset="0"/>
            </a:endParaRPr>
          </a:p>
          <a:p>
            <a:pPr marL="0" indent="0">
              <a:buNone/>
            </a:pPr>
            <a:r>
              <a:rPr lang="en-US" sz="2000" dirty="0">
                <a:solidFill>
                  <a:srgbClr val="495455"/>
                </a:solidFill>
                <a:latin typeface="Myriad Pro" panose="020B0503030403020204" pitchFamily="34" charset="0"/>
                <a:ea typeface="Arial" charset="0"/>
                <a:cs typeface="Arial" charset="0"/>
              </a:rPr>
              <a:t>There are both positive and negative effects of emotion labor:</a:t>
            </a:r>
          </a:p>
          <a:p>
            <a:pPr marL="342900" indent="-342900"/>
            <a:r>
              <a:rPr lang="en-US" sz="2000" dirty="0">
                <a:solidFill>
                  <a:srgbClr val="495455"/>
                </a:solidFill>
                <a:latin typeface="Myriad Pro" panose="020B0503030403020204" pitchFamily="34" charset="0"/>
                <a:ea typeface="Arial" charset="0"/>
                <a:cs typeface="Arial" charset="0"/>
              </a:rPr>
              <a:t>Many professionals find work with high emotion labor rewarding (Boyer et al., 2013)</a:t>
            </a:r>
          </a:p>
          <a:p>
            <a:pPr marL="342900" indent="-342900"/>
            <a:r>
              <a:rPr lang="en-US" sz="2000" dirty="0">
                <a:solidFill>
                  <a:srgbClr val="495455"/>
                </a:solidFill>
                <a:latin typeface="Myriad Pro" panose="020B0503030403020204" pitchFamily="34" charset="0"/>
                <a:ea typeface="Arial" charset="0"/>
                <a:cs typeface="Arial" charset="0"/>
              </a:rPr>
              <a:t>Can lead to burnout and emotional exhaustion in some, but not all, professions with high levels of emotion labor (</a:t>
            </a:r>
            <a:r>
              <a:rPr lang="en-US" sz="2000" dirty="0" err="1">
                <a:solidFill>
                  <a:srgbClr val="495455"/>
                </a:solidFill>
                <a:latin typeface="Myriad Pro" panose="020B0503030403020204" pitchFamily="34" charset="0"/>
                <a:ea typeface="Arial" charset="0"/>
                <a:cs typeface="Arial" charset="0"/>
              </a:rPr>
              <a:t>Näring</a:t>
            </a:r>
            <a:r>
              <a:rPr lang="en-US" sz="2000" dirty="0">
                <a:solidFill>
                  <a:srgbClr val="495455"/>
                </a:solidFill>
                <a:latin typeface="Myriad Pro" panose="020B0503030403020204" pitchFamily="34" charset="0"/>
                <a:ea typeface="Arial" charset="0"/>
                <a:cs typeface="Arial" charset="0"/>
              </a:rPr>
              <a:t> et al., 2006). </a:t>
            </a:r>
          </a:p>
          <a:p>
            <a:pPr marL="342900" indent="-342900"/>
            <a:r>
              <a:rPr lang="en-US" sz="2000" dirty="0">
                <a:solidFill>
                  <a:srgbClr val="495455"/>
                </a:solidFill>
                <a:latin typeface="Myriad Pro" panose="020B0503030403020204" pitchFamily="34" charset="0"/>
                <a:ea typeface="Arial" charset="0"/>
                <a:cs typeface="Arial" charset="0"/>
              </a:rPr>
              <a:t>Burnout/emotional exhaustion associated with imbalance between emotional effort and job satisfaction (Martínez-</a:t>
            </a:r>
            <a:r>
              <a:rPr lang="en-US" sz="2000" dirty="0" err="1">
                <a:solidFill>
                  <a:srgbClr val="495455"/>
                </a:solidFill>
                <a:latin typeface="Myriad Pro" panose="020B0503030403020204" pitchFamily="34" charset="0"/>
                <a:ea typeface="Arial" charset="0"/>
                <a:cs typeface="Arial" charset="0"/>
              </a:rPr>
              <a:t>Iñigo</a:t>
            </a:r>
            <a:r>
              <a:rPr lang="en-US" sz="2000" dirty="0">
                <a:solidFill>
                  <a:srgbClr val="495455"/>
                </a:solidFill>
                <a:latin typeface="Myriad Pro" panose="020B0503030403020204" pitchFamily="34" charset="0"/>
                <a:ea typeface="Arial" charset="0"/>
                <a:cs typeface="Arial" charset="0"/>
              </a:rPr>
              <a:t>, et al., 2007)</a:t>
            </a:r>
          </a:p>
          <a:p>
            <a:endParaRPr lang="en-US" sz="2000" dirty="0">
              <a:solidFill>
                <a:srgbClr val="495455"/>
              </a:solidFill>
              <a:latin typeface="Acumin Pro" panose="020B0504020202020204" pitchFamily="34" charset="77"/>
            </a:endParaRPr>
          </a:p>
        </p:txBody>
      </p:sp>
      <p:grpSp>
        <p:nvGrpSpPr>
          <p:cNvPr id="4" name="Group 3"/>
          <p:cNvGrpSpPr/>
          <p:nvPr/>
        </p:nvGrpSpPr>
        <p:grpSpPr>
          <a:xfrm>
            <a:off x="4968" y="-52439"/>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Emotion labor</a:t>
              </a:r>
              <a:endParaRPr lang="en-US" sz="2800" cap="all" dirty="0">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3615794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9AF3-BC9D-E0B5-0994-C2CD4E9750F9}"/>
              </a:ext>
            </a:extLst>
          </p:cNvPr>
          <p:cNvSpPr>
            <a:spLocks noGrp="1"/>
          </p:cNvSpPr>
          <p:nvPr>
            <p:ph type="title"/>
          </p:nvPr>
        </p:nvSpPr>
        <p:spPr/>
        <p:txBody>
          <a:bodyPr/>
          <a:lstStyle/>
          <a:p>
            <a:r>
              <a:rPr lang="en-US" dirty="0"/>
              <a:t>Do you notice any gaps in this body of scholarship?</a:t>
            </a:r>
          </a:p>
        </p:txBody>
      </p:sp>
      <p:sp>
        <p:nvSpPr>
          <p:cNvPr id="3" name="Content Placeholder 2">
            <a:extLst>
              <a:ext uri="{FF2B5EF4-FFF2-40B4-BE49-F238E27FC236}">
                <a16:creationId xmlns:a16="http://schemas.microsoft.com/office/drawing/2014/main" id="{30567E97-96CB-F852-3015-A6E55EA86B80}"/>
              </a:ext>
            </a:extLst>
          </p:cNvPr>
          <p:cNvSpPr>
            <a:spLocks noGrp="1"/>
          </p:cNvSpPr>
          <p:nvPr>
            <p:ph idx="1"/>
          </p:nvPr>
        </p:nvSpPr>
        <p:spPr/>
        <p:txBody>
          <a:bodyPr/>
          <a:lstStyle/>
          <a:p>
            <a:r>
              <a:rPr lang="en-US" dirty="0"/>
              <a:t>What are the factors at play that create more pressure for some to perform?</a:t>
            </a:r>
          </a:p>
          <a:p>
            <a:r>
              <a:rPr lang="en-US" dirty="0"/>
              <a:t>What consequences do people face when they don’t perform emotion labor as expected?</a:t>
            </a:r>
          </a:p>
          <a:p>
            <a:r>
              <a:rPr lang="en-US" dirty="0"/>
              <a:t>What impact does this dynamic have on diversity, equity, and inclusion in a professional space?</a:t>
            </a:r>
          </a:p>
        </p:txBody>
      </p:sp>
    </p:spTree>
    <p:extLst>
      <p:ext uri="{BB962C8B-B14F-4D97-AF65-F5344CB8AC3E}">
        <p14:creationId xmlns:p14="http://schemas.microsoft.com/office/powerpoint/2010/main" val="2285638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121" y="1281985"/>
            <a:ext cx="8485113" cy="5232202"/>
          </a:xfrm>
          <a:prstGeom prst="rect">
            <a:avLst/>
          </a:prstGeom>
          <a:noFill/>
        </p:spPr>
        <p:txBody>
          <a:bodyPr wrap="square" rtlCol="0">
            <a:spAutoFit/>
          </a:bodyPr>
          <a:lstStyle/>
          <a:p>
            <a:r>
              <a:rPr lang="en-US" sz="2000" b="1" dirty="0">
                <a:solidFill>
                  <a:srgbClr val="495455"/>
                </a:solidFill>
                <a:latin typeface="Acumin Pro" panose="020B0504020202020204" pitchFamily="34" charset="77"/>
                <a:ea typeface="Arial" charset="0"/>
                <a:cs typeface="Arial" charset="0"/>
              </a:rPr>
              <a:t>What is emotion labor?</a:t>
            </a:r>
          </a:p>
          <a:p>
            <a:pPr marL="342900" indent="-342900">
              <a:buFont typeface="Arial" panose="020B0604020202020204" pitchFamily="34" charset="0"/>
              <a:buChar char="•"/>
            </a:pPr>
            <a:endParaRPr lang="en-US" sz="2000" dirty="0">
              <a:solidFill>
                <a:srgbClr val="495455"/>
              </a:solidFill>
              <a:latin typeface="Acumin Pro" panose="020B0504020202020204" pitchFamily="34" charset="77"/>
              <a:ea typeface="Arial" charset="0"/>
              <a:cs typeface="Arial" charset="0"/>
            </a:endParaRPr>
          </a:p>
          <a:p>
            <a:r>
              <a:rPr lang="en-US" sz="2000" dirty="0">
                <a:solidFill>
                  <a:srgbClr val="495455"/>
                </a:solidFill>
                <a:latin typeface="Acumin Pro" panose="020B0504020202020204" pitchFamily="34" charset="77"/>
                <a:ea typeface="Arial" charset="0"/>
                <a:cs typeface="Arial" charset="0"/>
              </a:rPr>
              <a:t>According to Hochschild (1983), emotion labor is the work that professionals are expected to perform to manage their feelings and ”to create a publicly observable facial and bodily display” (p. 7).</a:t>
            </a:r>
          </a:p>
          <a:p>
            <a:endParaRPr lang="en-US" sz="2000" dirty="0">
              <a:solidFill>
                <a:srgbClr val="495455"/>
              </a:solidFill>
              <a:latin typeface="Acumin Pro" panose="020B0504020202020204" pitchFamily="34" charset="77"/>
              <a:ea typeface="Arial" charset="0"/>
              <a:cs typeface="Arial" charset="0"/>
            </a:endParaRPr>
          </a:p>
          <a:p>
            <a:r>
              <a:rPr lang="en-US" sz="2000" dirty="0">
                <a:solidFill>
                  <a:srgbClr val="495455"/>
                </a:solidFill>
                <a:latin typeface="Acumin Pro" panose="020B0504020202020204" pitchFamily="34" charset="77"/>
                <a:ea typeface="Arial" charset="0"/>
                <a:cs typeface="Arial" charset="0"/>
              </a:rPr>
              <a:t>Emotion labor involves the following:</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Surface acting: Verbal and nonverbal displays of emotions that are not genuinely felt by the person performing them. Could also be hiding the things that you do feel.</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Deep acting: Consciously generating emotions towards other people in order to experience the appropriate, authentic emotion needed for the interaction.</a:t>
            </a:r>
          </a:p>
          <a:p>
            <a:pPr marL="342900" indent="-342900">
              <a:buFont typeface="Arial" panose="020B0604020202020204" pitchFamily="34" charset="0"/>
              <a:buChar char="•"/>
            </a:pPr>
            <a:r>
              <a:rPr lang="en-US" sz="2000" dirty="0">
                <a:solidFill>
                  <a:srgbClr val="495455"/>
                </a:solidFill>
                <a:latin typeface="Acumin Pro" panose="020B0504020202020204" pitchFamily="34" charset="77"/>
                <a:ea typeface="Arial" charset="0"/>
                <a:cs typeface="Arial" charset="0"/>
              </a:rPr>
              <a:t>Emotional consonance: Feeling the appropriate emotion required without effort (Acheson et al., 2016; Hochschild, 1983)</a:t>
            </a:r>
          </a:p>
          <a:p>
            <a:pPr marL="457200" indent="-457200">
              <a:buFont typeface="+mj-lt"/>
              <a:buAutoNum type="arabicPeriod"/>
            </a:pPr>
            <a:endParaRPr lang="en-US" sz="2000" dirty="0">
              <a:solidFill>
                <a:srgbClr val="495455"/>
              </a:solidFill>
              <a:latin typeface="Myriad Pro" panose="020B0503030403020204" pitchFamily="34" charset="0"/>
              <a:ea typeface="Arial" charset="0"/>
              <a:cs typeface="Arial" charset="0"/>
            </a:endParaRPr>
          </a:p>
          <a:p>
            <a:pPr marL="342900" indent="-342900">
              <a:buFont typeface="Arial" panose="020B0604020202020204" pitchFamily="34" charset="0"/>
              <a:buChar char="•"/>
            </a:pPr>
            <a:endParaRPr lang="en-US" sz="1400" dirty="0">
              <a:solidFill>
                <a:srgbClr val="495455"/>
              </a:solidFill>
              <a:latin typeface="Myriad Pro" panose="020B0503030403020204" pitchFamily="34" charset="0"/>
              <a:ea typeface="Arial" charset="0"/>
              <a:cs typeface="Arial" charset="0"/>
            </a:endParaRPr>
          </a:p>
        </p:txBody>
      </p:sp>
      <p:grpSp>
        <p:nvGrpSpPr>
          <p:cNvPr id="4" name="Group 3"/>
          <p:cNvGrpSpPr/>
          <p:nvPr/>
        </p:nvGrpSpPr>
        <p:grpSpPr>
          <a:xfrm>
            <a:off x="4968" y="-52439"/>
            <a:ext cx="12187031" cy="925830"/>
            <a:chOff x="-1" y="0"/>
            <a:chExt cx="12187723" cy="926245"/>
          </a:xfrm>
        </p:grpSpPr>
        <p:sp>
          <p:nvSpPr>
            <p:cNvPr id="7" name="Rectangle 6"/>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10"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800" cap="all" dirty="0">
                  <a:solidFill>
                    <a:srgbClr val="FFFFFF"/>
                  </a:solidFill>
                  <a:effectLst/>
                  <a:latin typeface="Acumin Pro" panose="020B0504020202020204" pitchFamily="34" charset="77"/>
                  <a:ea typeface="Calibri" panose="020F0502020204030204" pitchFamily="34" charset="0"/>
                  <a:cs typeface="Times New Roman" panose="02020603050405020304" pitchFamily="18" charset="0"/>
                </a:rPr>
                <a:t>Emotion labor</a:t>
              </a:r>
              <a:endParaRPr lang="en-US" sz="2800" cap="all" dirty="0">
                <a:effectLst/>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3" name="Picture 2" descr="A close up of a sign&#10;&#10;Description automatically generated">
            <a:extLst>
              <a:ext uri="{FF2B5EF4-FFF2-40B4-BE49-F238E27FC236}">
                <a16:creationId xmlns:a16="http://schemas.microsoft.com/office/drawing/2014/main" id="{43E8634C-35C0-664F-A32B-83FF1D60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87014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DE66-EF7B-CA2B-CC87-2B8E09580800}"/>
              </a:ext>
            </a:extLst>
          </p:cNvPr>
          <p:cNvSpPr>
            <a:spLocks noGrp="1"/>
          </p:cNvSpPr>
          <p:nvPr>
            <p:ph type="title"/>
          </p:nvPr>
        </p:nvSpPr>
        <p:spPr/>
        <p:txBody>
          <a:bodyPr/>
          <a:lstStyle/>
          <a:p>
            <a:r>
              <a:rPr lang="en-US" dirty="0"/>
              <a:t>Invitations &amp; Permissions</a:t>
            </a:r>
          </a:p>
        </p:txBody>
      </p:sp>
      <p:sp>
        <p:nvSpPr>
          <p:cNvPr id="3" name="Content Placeholder 2">
            <a:extLst>
              <a:ext uri="{FF2B5EF4-FFF2-40B4-BE49-F238E27FC236}">
                <a16:creationId xmlns:a16="http://schemas.microsoft.com/office/drawing/2014/main" id="{633A09A8-F538-DF84-E7BA-FD4440CFFFD8}"/>
              </a:ext>
            </a:extLst>
          </p:cNvPr>
          <p:cNvSpPr>
            <a:spLocks noGrp="1"/>
          </p:cNvSpPr>
          <p:nvPr>
            <p:ph idx="1"/>
          </p:nvPr>
        </p:nvSpPr>
        <p:spPr>
          <a:xfrm>
            <a:off x="838200" y="1419224"/>
            <a:ext cx="10515600" cy="4920615"/>
          </a:xfrm>
        </p:spPr>
        <p:txBody>
          <a:bodyPr>
            <a:normAutofit fontScale="92500" lnSpcReduction="20000"/>
          </a:bodyPr>
          <a:lstStyle/>
          <a:p>
            <a:pPr marL="0" indent="0">
              <a:buNone/>
            </a:pPr>
            <a:r>
              <a:rPr lang="en-US" i="1" dirty="0"/>
              <a:t>What would help you feel like you belong in this space?</a:t>
            </a:r>
          </a:p>
          <a:p>
            <a:pPr marL="0" indent="0">
              <a:buNone/>
            </a:pPr>
            <a:endParaRPr lang="en-US" i="1" dirty="0"/>
          </a:p>
          <a:p>
            <a:pPr lvl="0">
              <a:lnSpc>
                <a:spcPct val="120000"/>
              </a:lnSpc>
              <a:spcAft>
                <a:spcPts val="1200"/>
              </a:spcAft>
            </a:pPr>
            <a:r>
              <a:rPr lang="en-US" sz="2800" dirty="0">
                <a:solidFill>
                  <a:schemeClr val="tx1"/>
                </a:solidFill>
              </a:rPr>
              <a:t>Invitation to hear and to be heard (not “safe” but “brave” space)</a:t>
            </a:r>
          </a:p>
          <a:p>
            <a:pPr lvl="0">
              <a:lnSpc>
                <a:spcPct val="120000"/>
              </a:lnSpc>
              <a:spcAft>
                <a:spcPts val="1200"/>
              </a:spcAft>
            </a:pPr>
            <a:r>
              <a:rPr lang="en-US" sz="2800" dirty="0">
                <a:solidFill>
                  <a:schemeClr val="tx1"/>
                </a:solidFill>
              </a:rPr>
              <a:t>Invitation to speak to each other, not just me</a:t>
            </a:r>
          </a:p>
          <a:p>
            <a:pPr lvl="0">
              <a:lnSpc>
                <a:spcPct val="120000"/>
              </a:lnSpc>
              <a:spcAft>
                <a:spcPts val="1200"/>
              </a:spcAft>
            </a:pPr>
            <a:r>
              <a:rPr lang="en-US" sz="2800" dirty="0">
                <a:solidFill>
                  <a:schemeClr val="tx1"/>
                </a:solidFill>
              </a:rPr>
              <a:t>Invitation not to freeze yourself or others in time – we are all in process!</a:t>
            </a:r>
          </a:p>
          <a:p>
            <a:pPr lvl="0">
              <a:lnSpc>
                <a:spcPct val="120000"/>
              </a:lnSpc>
              <a:spcAft>
                <a:spcPts val="1200"/>
              </a:spcAft>
            </a:pPr>
            <a:r>
              <a:rPr lang="en-US" sz="2800" dirty="0">
                <a:solidFill>
                  <a:schemeClr val="tx1"/>
                </a:solidFill>
              </a:rPr>
              <a:t>Invitation to be curious</a:t>
            </a:r>
          </a:p>
          <a:p>
            <a:pPr lvl="0">
              <a:lnSpc>
                <a:spcPct val="120000"/>
              </a:lnSpc>
              <a:spcAft>
                <a:spcPts val="1200"/>
              </a:spcAft>
            </a:pPr>
            <a:r>
              <a:rPr lang="en-US" sz="2800" dirty="0">
                <a:solidFill>
                  <a:schemeClr val="tx1"/>
                </a:solidFill>
              </a:rPr>
              <a:t>Permission to take care of yourself</a:t>
            </a:r>
          </a:p>
          <a:p>
            <a:pPr lvl="0">
              <a:lnSpc>
                <a:spcPct val="120000"/>
              </a:lnSpc>
              <a:spcAft>
                <a:spcPts val="1200"/>
              </a:spcAft>
            </a:pPr>
            <a:r>
              <a:rPr lang="en-US" dirty="0"/>
              <a:t>What is said in this session stays in this session.</a:t>
            </a:r>
            <a:endParaRPr lang="en-US" sz="2800" dirty="0">
              <a:solidFill>
                <a:schemeClr val="tx1"/>
              </a:solidFill>
            </a:endParaRPr>
          </a:p>
          <a:p>
            <a:endParaRPr lang="en-US" i="1" dirty="0"/>
          </a:p>
        </p:txBody>
      </p:sp>
    </p:spTree>
    <p:extLst>
      <p:ext uri="{BB962C8B-B14F-4D97-AF65-F5344CB8AC3E}">
        <p14:creationId xmlns:p14="http://schemas.microsoft.com/office/powerpoint/2010/main" val="2659347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A8E283-87CD-9A4A-2F53-C0C23A010DAC}"/>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Emotion Labor in Careers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36C3A19-4B78-58D7-68A8-930C0CEEA993}"/>
              </a:ext>
            </a:extLst>
          </p:cNvPr>
          <p:cNvSpPr>
            <a:spLocks noGrp="1"/>
          </p:cNvSpPr>
          <p:nvPr>
            <p:ph idx="1"/>
          </p:nvPr>
        </p:nvSpPr>
        <p:spPr>
          <a:xfrm>
            <a:off x="4447308" y="591344"/>
            <a:ext cx="6906491" cy="5585619"/>
          </a:xfrm>
        </p:spPr>
        <p:txBody>
          <a:bodyPr anchor="ctr">
            <a:normAutofit/>
          </a:bodyPr>
          <a:lstStyle/>
          <a:p>
            <a:r>
              <a:rPr lang="en-US" dirty="0"/>
              <a:t>How can professions with great amounts of emotion labor be rewarding?</a:t>
            </a:r>
          </a:p>
          <a:p>
            <a:r>
              <a:rPr lang="en-US" dirty="0"/>
              <a:t>How can professions with great amounts of emotion labor lead to burn out?</a:t>
            </a:r>
          </a:p>
          <a:p>
            <a:r>
              <a:rPr lang="en-US" dirty="0"/>
              <a:t>In you own career, has emotion labor been more rewarding or more draining?</a:t>
            </a:r>
          </a:p>
        </p:txBody>
      </p:sp>
    </p:spTree>
    <p:extLst>
      <p:ext uri="{BB962C8B-B14F-4D97-AF65-F5344CB8AC3E}">
        <p14:creationId xmlns:p14="http://schemas.microsoft.com/office/powerpoint/2010/main" val="2979647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560D4-F1F3-014B-E7AD-3BC22AB9DE55}"/>
              </a:ext>
            </a:extLst>
          </p:cNvPr>
          <p:cNvSpPr>
            <a:spLocks noGrp="1"/>
          </p:cNvSpPr>
          <p:nvPr>
            <p:ph type="title"/>
          </p:nvPr>
        </p:nvSpPr>
        <p:spPr>
          <a:xfrm>
            <a:off x="686834" y="1153572"/>
            <a:ext cx="3200400" cy="4461163"/>
          </a:xfrm>
        </p:spPr>
        <p:txBody>
          <a:bodyPr>
            <a:normAutofit/>
          </a:bodyPr>
          <a:lstStyle/>
          <a:p>
            <a:r>
              <a:rPr lang="en-US">
                <a:solidFill>
                  <a:srgbClr val="FFFFFF"/>
                </a:solidFill>
              </a:rPr>
              <a:t>Emotion Labor—2020-2022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2B0DF1B-AA62-32E8-7607-DFBF04122502}"/>
              </a:ext>
            </a:extLst>
          </p:cNvPr>
          <p:cNvSpPr>
            <a:spLocks noGrp="1"/>
          </p:cNvSpPr>
          <p:nvPr>
            <p:ph idx="1"/>
          </p:nvPr>
        </p:nvSpPr>
        <p:spPr>
          <a:xfrm>
            <a:off x="4447308" y="591344"/>
            <a:ext cx="6906491" cy="5585619"/>
          </a:xfrm>
        </p:spPr>
        <p:txBody>
          <a:bodyPr anchor="ctr">
            <a:normAutofit/>
          </a:bodyPr>
          <a:lstStyle/>
          <a:p>
            <a:r>
              <a:rPr lang="en-US" dirty="0"/>
              <a:t>Have you seen emotion labor played out during the pandemic? In the greater public? In your work environment?</a:t>
            </a:r>
          </a:p>
          <a:p>
            <a:r>
              <a:rPr lang="en-US" sz="2800" dirty="0">
                <a:solidFill>
                  <a:srgbClr val="495455"/>
                </a:solidFill>
                <a:ea typeface="Arial" charset="0"/>
                <a:cs typeface="Arial" charset="0"/>
              </a:rPr>
              <a:t>How do you think that emotion labor might or might not be connected to introversion and extraversion?</a:t>
            </a:r>
            <a:endParaRPr lang="en-US" dirty="0"/>
          </a:p>
          <a:p>
            <a:r>
              <a:rPr lang="en-US" dirty="0"/>
              <a:t>How have you supported your co-workers or employees as they have experienced emotion labor?</a:t>
            </a:r>
          </a:p>
          <a:p>
            <a:pPr marL="0" indent="0">
              <a:buNone/>
            </a:pPr>
            <a:endParaRPr lang="en-US" dirty="0"/>
          </a:p>
        </p:txBody>
      </p:sp>
    </p:spTree>
    <p:extLst>
      <p:ext uri="{BB962C8B-B14F-4D97-AF65-F5344CB8AC3E}">
        <p14:creationId xmlns:p14="http://schemas.microsoft.com/office/powerpoint/2010/main" val="1773676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2" name="Title 1">
            <a:extLst>
              <a:ext uri="{FF2B5EF4-FFF2-40B4-BE49-F238E27FC236}">
                <a16:creationId xmlns:a16="http://schemas.microsoft.com/office/drawing/2014/main" id="{5EA8E283-87CD-9A4A-2F53-C0C23A010DAC}"/>
              </a:ext>
            </a:extLst>
          </p:cNvPr>
          <p:cNvSpPr>
            <a:spLocks noGrp="1"/>
          </p:cNvSpPr>
          <p:nvPr>
            <p:ph type="title"/>
          </p:nvPr>
        </p:nvSpPr>
        <p:spPr>
          <a:xfrm>
            <a:off x="252549" y="1153572"/>
            <a:ext cx="3634685" cy="4461163"/>
          </a:xfrm>
        </p:spPr>
        <p:txBody>
          <a:bodyPr>
            <a:normAutofit/>
          </a:bodyPr>
          <a:lstStyle/>
          <a:p>
            <a:r>
              <a:rPr lang="en-US" dirty="0">
                <a:solidFill>
                  <a:srgbClr val="FFFFFF"/>
                </a:solidFill>
              </a:rPr>
              <a:t>Self-Care Assessment</a:t>
            </a:r>
            <a:br>
              <a:rPr lang="en-US" dirty="0">
                <a:solidFill>
                  <a:srgbClr val="FFFFFF"/>
                </a:solidFill>
              </a:rPr>
            </a:br>
            <a:endParaRPr lang="en-US" dirty="0">
              <a:solidFill>
                <a:schemeClr val="accent6"/>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95357"/>
              </a:solidFill>
              <a:effectLst/>
              <a:uLnTx/>
              <a:uFillTx/>
              <a:latin typeface="Acumin Pro"/>
              <a:ea typeface="+mn-ea"/>
              <a:cs typeface="+mn-cs"/>
            </a:endParaRPr>
          </a:p>
        </p:txBody>
      </p:sp>
    </p:spTree>
    <p:extLst>
      <p:ext uri="{BB962C8B-B14F-4D97-AF65-F5344CB8AC3E}">
        <p14:creationId xmlns:p14="http://schemas.microsoft.com/office/powerpoint/2010/main" val="2703156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2" name="Title 1">
            <a:extLst>
              <a:ext uri="{FF2B5EF4-FFF2-40B4-BE49-F238E27FC236}">
                <a16:creationId xmlns:a16="http://schemas.microsoft.com/office/drawing/2014/main" id="{5EA8E283-87CD-9A4A-2F53-C0C23A010DAC}"/>
              </a:ext>
            </a:extLst>
          </p:cNvPr>
          <p:cNvSpPr>
            <a:spLocks noGrp="1"/>
          </p:cNvSpPr>
          <p:nvPr>
            <p:ph type="title"/>
          </p:nvPr>
        </p:nvSpPr>
        <p:spPr>
          <a:xfrm>
            <a:off x="252549" y="1153572"/>
            <a:ext cx="3634685" cy="4461163"/>
          </a:xfrm>
        </p:spPr>
        <p:txBody>
          <a:bodyPr>
            <a:normAutofit/>
          </a:bodyPr>
          <a:lstStyle/>
          <a:p>
            <a:r>
              <a:rPr lang="en-US" dirty="0">
                <a:solidFill>
                  <a:srgbClr val="FFFFFF"/>
                </a:solidFill>
              </a:rPr>
              <a:t>Self-Care Assessment</a:t>
            </a:r>
            <a:br>
              <a:rPr lang="en-US" dirty="0">
                <a:solidFill>
                  <a:srgbClr val="FFFFFF"/>
                </a:solidFill>
              </a:rPr>
            </a:br>
            <a:endParaRPr lang="en-US" dirty="0">
              <a:solidFill>
                <a:schemeClr val="accent6"/>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95357"/>
              </a:solidFill>
              <a:effectLst/>
              <a:uLnTx/>
              <a:uFillTx/>
              <a:latin typeface="Acumin Pro"/>
              <a:ea typeface="+mn-ea"/>
              <a:cs typeface="+mn-cs"/>
            </a:endParaRPr>
          </a:p>
        </p:txBody>
      </p:sp>
      <p:sp>
        <p:nvSpPr>
          <p:cNvPr id="3" name="Content Placeholder 2">
            <a:extLst>
              <a:ext uri="{FF2B5EF4-FFF2-40B4-BE49-F238E27FC236}">
                <a16:creationId xmlns:a16="http://schemas.microsoft.com/office/drawing/2014/main" id="{A36C3A19-4B78-58D7-68A8-930C0CEEA993}"/>
              </a:ext>
            </a:extLst>
          </p:cNvPr>
          <p:cNvSpPr>
            <a:spLocks noGrp="1"/>
          </p:cNvSpPr>
          <p:nvPr>
            <p:ph idx="1"/>
          </p:nvPr>
        </p:nvSpPr>
        <p:spPr>
          <a:xfrm>
            <a:off x="4447308" y="591344"/>
            <a:ext cx="6906491" cy="5585619"/>
          </a:xfrm>
        </p:spPr>
        <p:txBody>
          <a:bodyPr anchor="ctr">
            <a:normAutofit lnSpcReduction="10000"/>
          </a:bodyPr>
          <a:lstStyle/>
          <a:p>
            <a:r>
              <a:rPr lang="en-US" b="0" i="0" dirty="0">
                <a:solidFill>
                  <a:srgbClr val="242424"/>
                </a:solidFill>
                <a:effectLst/>
                <a:latin typeface="-apple-system"/>
              </a:rPr>
              <a:t>How did it feel to fill out the Self-Care Assessment? </a:t>
            </a:r>
          </a:p>
          <a:p>
            <a:r>
              <a:rPr lang="en-US" b="0" i="0" dirty="0">
                <a:solidFill>
                  <a:srgbClr val="242424"/>
                </a:solidFill>
                <a:effectLst/>
                <a:latin typeface="-apple-system"/>
              </a:rPr>
              <a:t>Select an item that you rated "?" or "0." Why do you think you don't do this? </a:t>
            </a:r>
          </a:p>
          <a:p>
            <a:r>
              <a:rPr lang="en-US" b="0" i="0" dirty="0">
                <a:solidFill>
                  <a:srgbClr val="242424"/>
                </a:solidFill>
                <a:effectLst/>
                <a:latin typeface="-apple-system"/>
              </a:rPr>
              <a:t>Select an item that you rated "3." Why do you think you do this? What patterns, if any, do you notice in your responses to the questionnaire? </a:t>
            </a:r>
          </a:p>
          <a:p>
            <a:r>
              <a:rPr lang="en-US" b="0" i="0" dirty="0">
                <a:solidFill>
                  <a:srgbClr val="242424"/>
                </a:solidFill>
                <a:effectLst/>
                <a:latin typeface="-apple-system"/>
              </a:rPr>
              <a:t>Do you think the responses of your close family members or friends would have similar patterns? Why or why not? </a:t>
            </a:r>
          </a:p>
          <a:p>
            <a:r>
              <a:rPr lang="en-US" b="0" i="0" dirty="0">
                <a:solidFill>
                  <a:srgbClr val="242424"/>
                </a:solidFill>
                <a:effectLst/>
                <a:latin typeface="-apple-system"/>
              </a:rPr>
              <a:t>Where in the past have you gotten messages about self-care and what it looks like?</a:t>
            </a:r>
            <a:endParaRPr lang="en-US" dirty="0"/>
          </a:p>
        </p:txBody>
      </p:sp>
    </p:spTree>
    <p:extLst>
      <p:ext uri="{BB962C8B-B14F-4D97-AF65-F5344CB8AC3E}">
        <p14:creationId xmlns:p14="http://schemas.microsoft.com/office/powerpoint/2010/main" val="3207998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39805-C0F6-72B4-325D-2D70D37A375C}"/>
              </a:ext>
            </a:extLst>
          </p:cNvPr>
          <p:cNvSpPr>
            <a:spLocks noGrp="1"/>
          </p:cNvSpPr>
          <p:nvPr>
            <p:ph type="title"/>
          </p:nvPr>
        </p:nvSpPr>
        <p:spPr>
          <a:xfrm>
            <a:off x="257175" y="0"/>
            <a:ext cx="6814603" cy="1676603"/>
          </a:xfrm>
        </p:spPr>
        <p:txBody>
          <a:bodyPr>
            <a:normAutofit/>
          </a:bodyPr>
          <a:lstStyle/>
          <a:p>
            <a:r>
              <a:rPr lang="en-US" sz="3200" dirty="0"/>
              <a:t>What will you do to recover when emotion labor is negative?</a:t>
            </a:r>
          </a:p>
        </p:txBody>
      </p:sp>
      <p:sp>
        <p:nvSpPr>
          <p:cNvPr id="3" name="Content Placeholder 2">
            <a:extLst>
              <a:ext uri="{FF2B5EF4-FFF2-40B4-BE49-F238E27FC236}">
                <a16:creationId xmlns:a16="http://schemas.microsoft.com/office/drawing/2014/main" id="{8EC8EC01-7F36-1CF7-979C-7117A163FB07}"/>
              </a:ext>
            </a:extLst>
          </p:cNvPr>
          <p:cNvSpPr>
            <a:spLocks noGrp="1"/>
          </p:cNvSpPr>
          <p:nvPr>
            <p:ph idx="1"/>
          </p:nvPr>
        </p:nvSpPr>
        <p:spPr>
          <a:xfrm>
            <a:off x="0" y="1353369"/>
            <a:ext cx="7556410" cy="3785419"/>
          </a:xfrm>
        </p:spPr>
        <p:txBody>
          <a:bodyPr>
            <a:noAutofit/>
          </a:bodyPr>
          <a:lstStyle/>
          <a:p>
            <a:r>
              <a:rPr lang="en-US" sz="2400" b="1" dirty="0"/>
              <a:t>Authenticity:</a:t>
            </a:r>
            <a:r>
              <a:rPr lang="en-US" sz="2400" dirty="0"/>
              <a:t> </a:t>
            </a:r>
            <a:r>
              <a:rPr lang="en-US" sz="2400" b="0" i="0" dirty="0">
                <a:effectLst/>
              </a:rPr>
              <a:t>Make time to connect with people or things that you love in a genuine way. </a:t>
            </a:r>
          </a:p>
          <a:p>
            <a:r>
              <a:rPr lang="en-US" sz="2400" b="1" dirty="0"/>
              <a:t>Ask for help: </a:t>
            </a:r>
            <a:r>
              <a:rPr lang="en-US" sz="2400" b="0" i="0" dirty="0">
                <a:effectLst/>
              </a:rPr>
              <a:t>If you find that you're doing the brunt of the emotional labor at home, at work or in a relationship, ask for help. </a:t>
            </a:r>
          </a:p>
          <a:p>
            <a:r>
              <a:rPr lang="en-US" sz="2400" b="1" dirty="0"/>
              <a:t>Mindfulness:</a:t>
            </a:r>
            <a:r>
              <a:rPr lang="en-US" sz="2400" dirty="0"/>
              <a:t> </a:t>
            </a:r>
            <a:r>
              <a:rPr lang="en-US" sz="2400" b="0" i="0" dirty="0">
                <a:effectLst/>
              </a:rPr>
              <a:t>Becoming more aware of your own emotions and motivations and how to connect them to the behavior you need to show at work is the heart of deep acting.</a:t>
            </a:r>
          </a:p>
          <a:p>
            <a:r>
              <a:rPr lang="en-US" sz="2400" b="1" dirty="0"/>
              <a:t>Regain your sense of control:</a:t>
            </a:r>
            <a:r>
              <a:rPr lang="en-US" sz="2400" dirty="0"/>
              <a:t> In her research on emotional labor, Hochschild found that low perceived control combined with high pressure to conform to an emotional standard increased stress and burnout for employees.</a:t>
            </a:r>
          </a:p>
          <a:p>
            <a:r>
              <a:rPr lang="en-US" sz="2400" b="1" dirty="0"/>
              <a:t>Self-care</a:t>
            </a:r>
          </a:p>
        </p:txBody>
      </p:sp>
      <p:sp>
        <p:nvSpPr>
          <p:cNvPr id="17" name="Rectangle 16">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7784"/>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lth">
            <a:extLst>
              <a:ext uri="{FF2B5EF4-FFF2-40B4-BE49-F238E27FC236}">
                <a16:creationId xmlns:a16="http://schemas.microsoft.com/office/drawing/2014/main" id="{D99C3D89-86A2-4429-8773-66B944D32A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1082" y="1914045"/>
            <a:ext cx="3026664" cy="3026664"/>
          </a:xfrm>
          <a:prstGeom prst="rect">
            <a:avLst/>
          </a:prstGeom>
          <a:effectLst/>
        </p:spPr>
      </p:pic>
      <p:sp>
        <p:nvSpPr>
          <p:cNvPr id="4" name="TextBox 3">
            <a:extLst>
              <a:ext uri="{FF2B5EF4-FFF2-40B4-BE49-F238E27FC236}">
                <a16:creationId xmlns:a16="http://schemas.microsoft.com/office/drawing/2014/main" id="{748BE994-CDCE-CE39-9D07-83867ECA1092}"/>
              </a:ext>
            </a:extLst>
          </p:cNvPr>
          <p:cNvSpPr txBox="1"/>
          <p:nvPr/>
        </p:nvSpPr>
        <p:spPr>
          <a:xfrm>
            <a:off x="7556410" y="6325580"/>
            <a:ext cx="4023360" cy="553998"/>
          </a:xfrm>
          <a:prstGeom prst="rect">
            <a:avLst/>
          </a:prstGeom>
          <a:noFill/>
        </p:spPr>
        <p:txBody>
          <a:bodyPr wrap="square" rtlCol="0">
            <a:spAutoFit/>
          </a:bodyPr>
          <a:lstStyle/>
          <a:p>
            <a:r>
              <a:rPr lang="en-US" sz="1000" dirty="0"/>
              <a:t>Cooks-Campbell, A. (2021, November 9). Emotional labor: How to relate—and recover—in your role. </a:t>
            </a:r>
            <a:r>
              <a:rPr lang="en-US" sz="1000" dirty="0" err="1"/>
              <a:t>BetterUp</a:t>
            </a:r>
            <a:r>
              <a:rPr lang="en-US" sz="1000" dirty="0"/>
              <a:t>. https://www.betterup.com/blog/emotional-labor</a:t>
            </a:r>
          </a:p>
        </p:txBody>
      </p:sp>
    </p:spTree>
    <p:extLst>
      <p:ext uri="{BB962C8B-B14F-4D97-AF65-F5344CB8AC3E}">
        <p14:creationId xmlns:p14="http://schemas.microsoft.com/office/powerpoint/2010/main" val="316114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359849-9A89-813E-BA64-8579F2080C53}"/>
              </a:ext>
            </a:extLst>
          </p:cNvPr>
          <p:cNvSpPr>
            <a:spLocks noGrp="1"/>
          </p:cNvSpPr>
          <p:nvPr>
            <p:ph type="title"/>
          </p:nvPr>
        </p:nvSpPr>
        <p:spPr>
          <a:xfrm>
            <a:off x="1043631" y="809898"/>
            <a:ext cx="10173010" cy="1554480"/>
          </a:xfrm>
        </p:spPr>
        <p:txBody>
          <a:bodyPr anchor="ctr">
            <a:normAutofit/>
          </a:bodyPr>
          <a:lstStyle/>
          <a:p>
            <a:r>
              <a:rPr lang="en-US" sz="3400"/>
              <a:t>So why is the Center for Intercultural Learning, Mentorship, Assessment and Research interested in emotion labor?</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67DB8CD-862A-8C64-6D3B-25F2BE8F9EAE}"/>
              </a:ext>
            </a:extLst>
          </p:cNvPr>
          <p:cNvGraphicFramePr>
            <a:graphicFrameLocks noGrp="1"/>
          </p:cNvGraphicFramePr>
          <p:nvPr>
            <p:ph idx="1"/>
            <p:extLst>
              <p:ext uri="{D42A27DB-BD31-4B8C-83A1-F6EECF244321}">
                <p14:modId xmlns:p14="http://schemas.microsoft.com/office/powerpoint/2010/main" val="95581561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5243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737" y="1113455"/>
            <a:ext cx="9623403" cy="5064152"/>
          </a:xfrm>
        </p:spPr>
        <p:txBody>
          <a:bodyPr>
            <a:noAutofit/>
          </a:bodyPr>
          <a:lstStyle/>
          <a:p>
            <a:pPr marL="0" indent="0">
              <a:buNone/>
            </a:pPr>
            <a:r>
              <a:rPr lang="en-US" sz="1600" b="1" dirty="0">
                <a:solidFill>
                  <a:srgbClr val="495455"/>
                </a:solidFill>
                <a:latin typeface="Acumin Pro" panose="020B0504020202020204" pitchFamily="34" charset="77"/>
                <a:ea typeface="Arial" charset="0"/>
                <a:cs typeface="Arial" charset="0"/>
              </a:rPr>
              <a:t>Works Cited</a:t>
            </a:r>
          </a:p>
          <a:p>
            <a:pPr marL="0" indent="0">
              <a:buNone/>
            </a:pPr>
            <a:r>
              <a:rPr lang="en-US" sz="1600" dirty="0">
                <a:solidFill>
                  <a:srgbClr val="495455"/>
                </a:solidFill>
                <a:latin typeface="Acumin Pro" panose="020B0504020202020204" pitchFamily="34" charset="77"/>
              </a:rPr>
              <a:t>Acheson, K., Luna, K. &amp; Taylor, J. (2016). The burnout spiral: The emotion labor of five rural U.S. foreign language teachers. </a:t>
            </a:r>
            <a:r>
              <a:rPr lang="en-US" sz="1600" i="1" dirty="0">
                <a:solidFill>
                  <a:srgbClr val="495455"/>
                </a:solidFill>
                <a:latin typeface="Acumin Pro" panose="020B0504020202020204" pitchFamily="34" charset="77"/>
              </a:rPr>
              <a:t>The Modern Language Journal, 100(2</a:t>
            </a:r>
            <a:r>
              <a:rPr lang="en-US" sz="1600" dirty="0">
                <a:solidFill>
                  <a:srgbClr val="495455"/>
                </a:solidFill>
                <a:latin typeface="Acumin Pro" panose="020B0504020202020204" pitchFamily="34" charset="77"/>
              </a:rPr>
              <a:t>), 522-537. </a:t>
            </a:r>
            <a:br>
              <a:rPr lang="en-US" sz="1600" dirty="0">
                <a:solidFill>
                  <a:srgbClr val="495455"/>
                </a:solidFill>
                <a:latin typeface="Acumin Pro" panose="020B0504020202020204" pitchFamily="34" charset="77"/>
              </a:rPr>
            </a:br>
            <a:endParaRPr lang="en-US" sz="1600" dirty="0">
              <a:solidFill>
                <a:srgbClr val="495455"/>
              </a:solidFill>
              <a:latin typeface="Acumin Pro" panose="020B0504020202020204" pitchFamily="34" charset="77"/>
            </a:endParaRPr>
          </a:p>
          <a:p>
            <a:pPr marL="0" indent="0">
              <a:buNone/>
            </a:pPr>
            <a:r>
              <a:rPr lang="en-US" sz="1600" dirty="0">
                <a:solidFill>
                  <a:srgbClr val="495455"/>
                </a:solidFill>
                <a:latin typeface="Acumin Pro" panose="020B0504020202020204" pitchFamily="34" charset="77"/>
              </a:rPr>
              <a:t>Brotheridge, C.M. &amp; Lee, R.T. (2002). Development and validation of the Emotional </a:t>
            </a:r>
            <a:r>
              <a:rPr lang="en-US" sz="1600" dirty="0" err="1">
                <a:solidFill>
                  <a:srgbClr val="495455"/>
                </a:solidFill>
                <a:latin typeface="Acumin Pro" panose="020B0504020202020204" pitchFamily="34" charset="77"/>
              </a:rPr>
              <a:t>Labour</a:t>
            </a:r>
            <a:r>
              <a:rPr lang="en-US" sz="1600" dirty="0">
                <a:solidFill>
                  <a:srgbClr val="495455"/>
                </a:solidFill>
                <a:latin typeface="Acumin Pro" panose="020B0504020202020204" pitchFamily="34" charset="77"/>
              </a:rPr>
              <a:t> Scale. </a:t>
            </a:r>
            <a:r>
              <a:rPr lang="en-US" sz="1600" i="1" dirty="0">
                <a:solidFill>
                  <a:srgbClr val="495455"/>
                </a:solidFill>
                <a:latin typeface="Acumin Pro" panose="020B0504020202020204" pitchFamily="34" charset="77"/>
              </a:rPr>
              <a:t>Journal of Occupational and Organizational Psychology, 76</a:t>
            </a:r>
            <a:r>
              <a:rPr lang="en-US" sz="1600" dirty="0">
                <a:solidFill>
                  <a:srgbClr val="495455"/>
                </a:solidFill>
                <a:latin typeface="Acumin Pro" panose="020B0504020202020204" pitchFamily="34" charset="77"/>
              </a:rPr>
              <a:t>, 365-379.</a:t>
            </a:r>
            <a:br>
              <a:rPr lang="en-US" sz="1600" dirty="0">
                <a:solidFill>
                  <a:srgbClr val="495455"/>
                </a:solidFill>
                <a:latin typeface="Acumin Pro" panose="020B0504020202020204" pitchFamily="34" charset="77"/>
              </a:rPr>
            </a:br>
            <a:endParaRPr lang="en-US" sz="1600" dirty="0">
              <a:solidFill>
                <a:srgbClr val="495455"/>
              </a:solidFill>
              <a:latin typeface="Acumin Pro" panose="020B0504020202020204" pitchFamily="34" charset="77"/>
            </a:endParaRPr>
          </a:p>
          <a:p>
            <a:pPr marL="0" indent="0">
              <a:buNone/>
            </a:pPr>
            <a:r>
              <a:rPr lang="en-US" sz="1600" dirty="0">
                <a:solidFill>
                  <a:srgbClr val="495455"/>
                </a:solidFill>
                <a:latin typeface="Acumin Pro" panose="020B0504020202020204" pitchFamily="34" charset="77"/>
              </a:rPr>
              <a:t>Gray, B. (2010). Emotional </a:t>
            </a:r>
            <a:r>
              <a:rPr lang="en-US" sz="1600" dirty="0" err="1">
                <a:solidFill>
                  <a:srgbClr val="495455"/>
                </a:solidFill>
                <a:latin typeface="Acumin Pro" panose="020B0504020202020204" pitchFamily="34" charset="77"/>
              </a:rPr>
              <a:t>labour</a:t>
            </a:r>
            <a:r>
              <a:rPr lang="en-US" sz="1600" dirty="0">
                <a:solidFill>
                  <a:srgbClr val="495455"/>
                </a:solidFill>
                <a:latin typeface="Acumin Pro" panose="020B0504020202020204" pitchFamily="34" charset="77"/>
              </a:rPr>
              <a:t> and befriending in family support and child protection in Tower Hamlets. </a:t>
            </a:r>
            <a:r>
              <a:rPr lang="en-US" sz="1600" i="1" dirty="0">
                <a:solidFill>
                  <a:srgbClr val="495455"/>
                </a:solidFill>
                <a:latin typeface="Acumin Pro" panose="020B0504020202020204" pitchFamily="34" charset="77"/>
              </a:rPr>
              <a:t>Child &amp; Family Social Work, 7</a:t>
            </a:r>
            <a:r>
              <a:rPr lang="en-US" sz="1600" dirty="0">
                <a:solidFill>
                  <a:srgbClr val="495455"/>
                </a:solidFill>
                <a:latin typeface="Acumin Pro" panose="020B0504020202020204" pitchFamily="34" charset="77"/>
              </a:rPr>
              <a:t>, 13-22.</a:t>
            </a:r>
            <a:br>
              <a:rPr lang="en-US" sz="1600" dirty="0">
                <a:solidFill>
                  <a:srgbClr val="495455"/>
                </a:solidFill>
                <a:latin typeface="Acumin Pro" panose="020B0504020202020204" pitchFamily="34" charset="77"/>
              </a:rPr>
            </a:br>
            <a:endParaRPr lang="en-US" sz="1600" dirty="0">
              <a:solidFill>
                <a:srgbClr val="495455"/>
              </a:solidFill>
              <a:latin typeface="Acumin Pro" panose="020B0504020202020204" pitchFamily="34" charset="77"/>
            </a:endParaRPr>
          </a:p>
          <a:p>
            <a:pPr marL="0" indent="0">
              <a:buNone/>
            </a:pPr>
            <a:r>
              <a:rPr lang="en-US" sz="1600" dirty="0">
                <a:solidFill>
                  <a:srgbClr val="495455"/>
                </a:solidFill>
                <a:latin typeface="Acumin Pro" panose="020B0504020202020204" pitchFamily="34" charset="77"/>
              </a:rPr>
              <a:t>Hochschild, A.R. (1983). </a:t>
            </a:r>
            <a:r>
              <a:rPr lang="en-US" sz="1600" i="1" dirty="0">
                <a:solidFill>
                  <a:srgbClr val="495455"/>
                </a:solidFill>
                <a:latin typeface="Acumin Pro" panose="020B0504020202020204" pitchFamily="34" charset="77"/>
              </a:rPr>
              <a:t>The managed heart: Commercialization of human feeling</a:t>
            </a:r>
            <a:r>
              <a:rPr lang="en-US" sz="1600" dirty="0">
                <a:solidFill>
                  <a:srgbClr val="495455"/>
                </a:solidFill>
                <a:latin typeface="Acumin Pro" panose="020B0504020202020204" pitchFamily="34" charset="77"/>
              </a:rPr>
              <a:t>. University of California Press.</a:t>
            </a:r>
            <a:br>
              <a:rPr lang="en-US" sz="1600" dirty="0">
                <a:solidFill>
                  <a:srgbClr val="495455"/>
                </a:solidFill>
                <a:latin typeface="Acumin Pro" panose="020B0504020202020204" pitchFamily="34" charset="77"/>
              </a:rPr>
            </a:br>
            <a:endParaRPr lang="en-US" sz="1600" dirty="0">
              <a:solidFill>
                <a:srgbClr val="495455"/>
              </a:solidFill>
              <a:latin typeface="Acumin Pro" panose="020B0504020202020204" pitchFamily="34" charset="77"/>
            </a:endParaRPr>
          </a:p>
          <a:p>
            <a:pPr marL="0" indent="0">
              <a:buNone/>
            </a:pPr>
            <a:r>
              <a:rPr lang="en-US" sz="1600" dirty="0">
                <a:solidFill>
                  <a:srgbClr val="495455"/>
                </a:solidFill>
                <a:latin typeface="Acumin Pro" panose="020B0504020202020204" pitchFamily="34" charset="77"/>
                <a:ea typeface="Arial" charset="0"/>
                <a:cs typeface="Arial" charset="0"/>
              </a:rPr>
              <a:t>Martínez-</a:t>
            </a:r>
            <a:r>
              <a:rPr lang="en-US" sz="1600" dirty="0" err="1">
                <a:solidFill>
                  <a:srgbClr val="495455"/>
                </a:solidFill>
                <a:latin typeface="Acumin Pro" panose="020B0504020202020204" pitchFamily="34" charset="77"/>
                <a:ea typeface="Arial" charset="0"/>
                <a:cs typeface="Arial" charset="0"/>
              </a:rPr>
              <a:t>Iñigo</a:t>
            </a:r>
            <a:r>
              <a:rPr lang="en-US" sz="1600" dirty="0">
                <a:solidFill>
                  <a:srgbClr val="495455"/>
                </a:solidFill>
                <a:latin typeface="Acumin Pro" panose="020B0504020202020204" pitchFamily="34" charset="77"/>
                <a:ea typeface="Arial" charset="0"/>
                <a:cs typeface="Arial" charset="0"/>
              </a:rPr>
              <a:t>, D., </a:t>
            </a:r>
            <a:r>
              <a:rPr lang="en-US" sz="1600" dirty="0" err="1">
                <a:solidFill>
                  <a:srgbClr val="495455"/>
                </a:solidFill>
                <a:latin typeface="Acumin Pro" panose="020B0504020202020204" pitchFamily="34" charset="77"/>
                <a:ea typeface="Arial" charset="0"/>
                <a:cs typeface="Arial" charset="0"/>
              </a:rPr>
              <a:t>Totterdell</a:t>
            </a:r>
            <a:r>
              <a:rPr lang="en-US" sz="1600" dirty="0">
                <a:solidFill>
                  <a:srgbClr val="495455"/>
                </a:solidFill>
                <a:latin typeface="Acumin Pro" panose="020B0504020202020204" pitchFamily="34" charset="77"/>
                <a:ea typeface="Arial" charset="0"/>
                <a:cs typeface="Arial" charset="0"/>
              </a:rPr>
              <a:t>, P., </a:t>
            </a:r>
            <a:r>
              <a:rPr lang="en-US" sz="1600" dirty="0" err="1">
                <a:solidFill>
                  <a:srgbClr val="495455"/>
                </a:solidFill>
                <a:latin typeface="Acumin Pro" panose="020B0504020202020204" pitchFamily="34" charset="77"/>
                <a:ea typeface="Arial" charset="0"/>
                <a:cs typeface="Arial" charset="0"/>
              </a:rPr>
              <a:t>Alocver</a:t>
            </a:r>
            <a:r>
              <a:rPr lang="en-US" sz="1600" dirty="0">
                <a:solidFill>
                  <a:srgbClr val="495455"/>
                </a:solidFill>
                <a:latin typeface="Acumin Pro" panose="020B0504020202020204" pitchFamily="34" charset="77"/>
                <a:ea typeface="Arial" charset="0"/>
                <a:cs typeface="Arial" charset="0"/>
              </a:rPr>
              <a:t>, C.M., &amp; Holman, D. (2007). Emotional </a:t>
            </a:r>
            <a:r>
              <a:rPr lang="en-US" sz="1600" dirty="0" err="1">
                <a:solidFill>
                  <a:srgbClr val="495455"/>
                </a:solidFill>
                <a:latin typeface="Acumin Pro" panose="020B0504020202020204" pitchFamily="34" charset="77"/>
                <a:ea typeface="Arial" charset="0"/>
                <a:cs typeface="Arial" charset="0"/>
              </a:rPr>
              <a:t>labour</a:t>
            </a:r>
            <a:r>
              <a:rPr lang="en-US" sz="1600" dirty="0">
                <a:solidFill>
                  <a:srgbClr val="495455"/>
                </a:solidFill>
                <a:latin typeface="Acumin Pro" panose="020B0504020202020204" pitchFamily="34" charset="77"/>
                <a:ea typeface="Arial" charset="0"/>
                <a:cs typeface="Arial" charset="0"/>
              </a:rPr>
              <a:t> and emotional exhaustion: Interpersonal and intrapersonal mechanisms. </a:t>
            </a:r>
            <a:r>
              <a:rPr lang="en-US" sz="1600" i="1" dirty="0">
                <a:solidFill>
                  <a:srgbClr val="495455"/>
                </a:solidFill>
                <a:latin typeface="Acumin Pro" panose="020B0504020202020204" pitchFamily="34" charset="77"/>
                <a:ea typeface="Arial" charset="0"/>
                <a:cs typeface="Arial" charset="0"/>
              </a:rPr>
              <a:t>Work &amp; Stress, 21</a:t>
            </a:r>
            <a:r>
              <a:rPr lang="en-US" sz="1600" dirty="0">
                <a:solidFill>
                  <a:srgbClr val="495455"/>
                </a:solidFill>
                <a:latin typeface="Acumin Pro" panose="020B0504020202020204" pitchFamily="34" charset="77"/>
                <a:ea typeface="Arial" charset="0"/>
                <a:cs typeface="Arial" charset="0"/>
              </a:rPr>
              <a:t>, 30-47. </a:t>
            </a:r>
            <a:br>
              <a:rPr lang="en-US" sz="1600" dirty="0">
                <a:solidFill>
                  <a:srgbClr val="495455"/>
                </a:solidFill>
                <a:latin typeface="Acumin Pro" panose="020B0504020202020204" pitchFamily="34" charset="77"/>
                <a:ea typeface="Arial" charset="0"/>
                <a:cs typeface="Arial" charset="0"/>
              </a:rPr>
            </a:br>
            <a:endParaRPr lang="en-US" sz="1600" dirty="0">
              <a:solidFill>
                <a:srgbClr val="495455"/>
              </a:solidFill>
              <a:latin typeface="Acumin Pro" panose="020B0504020202020204" pitchFamily="34" charset="77"/>
              <a:ea typeface="Arial" charset="0"/>
              <a:cs typeface="Arial" charset="0"/>
            </a:endParaRPr>
          </a:p>
          <a:p>
            <a:pPr marL="0" indent="0">
              <a:buNone/>
            </a:pPr>
            <a:r>
              <a:rPr lang="en-US" sz="1600" dirty="0" err="1">
                <a:solidFill>
                  <a:srgbClr val="495455"/>
                </a:solidFill>
                <a:latin typeface="Acumin Pro" panose="020B0504020202020204" pitchFamily="34" charset="77"/>
                <a:ea typeface="Arial" charset="0"/>
                <a:cs typeface="Arial" charset="0"/>
              </a:rPr>
              <a:t>Näring</a:t>
            </a:r>
            <a:r>
              <a:rPr lang="en-US" sz="1600" dirty="0">
                <a:solidFill>
                  <a:srgbClr val="495455"/>
                </a:solidFill>
                <a:latin typeface="Acumin Pro" panose="020B0504020202020204" pitchFamily="34" charset="77"/>
                <a:ea typeface="Arial" charset="0"/>
                <a:cs typeface="Arial" charset="0"/>
              </a:rPr>
              <a:t>, G., </a:t>
            </a:r>
            <a:r>
              <a:rPr lang="en-US" sz="1600" dirty="0" err="1">
                <a:solidFill>
                  <a:srgbClr val="495455"/>
                </a:solidFill>
                <a:latin typeface="Acumin Pro" panose="020B0504020202020204" pitchFamily="34" charset="77"/>
                <a:ea typeface="Arial" charset="0"/>
                <a:cs typeface="Arial" charset="0"/>
              </a:rPr>
              <a:t>Briȅt</a:t>
            </a:r>
            <a:r>
              <a:rPr lang="en-US" sz="1600" dirty="0">
                <a:solidFill>
                  <a:srgbClr val="495455"/>
                </a:solidFill>
                <a:latin typeface="Acumin Pro" panose="020B0504020202020204" pitchFamily="34" charset="77"/>
                <a:ea typeface="Arial" charset="0"/>
                <a:cs typeface="Arial" charset="0"/>
              </a:rPr>
              <a:t>, M., &amp; Brouwers, A. (2006). Beyond demand-control: </a:t>
            </a:r>
            <a:r>
              <a:rPr lang="en-US" sz="1600" dirty="0" err="1">
                <a:solidFill>
                  <a:srgbClr val="495455"/>
                </a:solidFill>
                <a:latin typeface="Acumin Pro" panose="020B0504020202020204" pitchFamily="34" charset="77"/>
                <a:ea typeface="Arial" charset="0"/>
                <a:cs typeface="Arial" charset="0"/>
              </a:rPr>
              <a:t>Emotiona</a:t>
            </a:r>
            <a:r>
              <a:rPr lang="en-US" sz="1600" dirty="0">
                <a:solidFill>
                  <a:srgbClr val="495455"/>
                </a:solidFill>
                <a:latin typeface="Acumin Pro" panose="020B0504020202020204" pitchFamily="34" charset="77"/>
                <a:ea typeface="Arial" charset="0"/>
                <a:cs typeface="Arial" charset="0"/>
              </a:rPr>
              <a:t> </a:t>
            </a:r>
            <a:r>
              <a:rPr lang="en-US" sz="1600" dirty="0" err="1">
                <a:solidFill>
                  <a:srgbClr val="495455"/>
                </a:solidFill>
                <a:latin typeface="Acumin Pro" panose="020B0504020202020204" pitchFamily="34" charset="77"/>
                <a:ea typeface="Arial" charset="0"/>
                <a:cs typeface="Arial" charset="0"/>
              </a:rPr>
              <a:t>labour</a:t>
            </a:r>
            <a:r>
              <a:rPr lang="en-US" sz="1600" dirty="0">
                <a:solidFill>
                  <a:srgbClr val="495455"/>
                </a:solidFill>
                <a:latin typeface="Acumin Pro" panose="020B0504020202020204" pitchFamily="34" charset="77"/>
                <a:ea typeface="Arial" charset="0"/>
                <a:cs typeface="Arial" charset="0"/>
              </a:rPr>
              <a:t> and symptoms of burnout in teachers. </a:t>
            </a:r>
            <a:r>
              <a:rPr lang="en-US" sz="1600" i="1" dirty="0">
                <a:solidFill>
                  <a:srgbClr val="495455"/>
                </a:solidFill>
                <a:latin typeface="Acumin Pro" panose="020B0504020202020204" pitchFamily="34" charset="77"/>
                <a:ea typeface="Arial" charset="0"/>
                <a:cs typeface="Arial" charset="0"/>
              </a:rPr>
              <a:t>Work &amp; Stress, 20</a:t>
            </a:r>
            <a:r>
              <a:rPr lang="en-US" sz="1600" dirty="0">
                <a:solidFill>
                  <a:srgbClr val="495455"/>
                </a:solidFill>
                <a:latin typeface="Acumin Pro" panose="020B0504020202020204" pitchFamily="34" charset="77"/>
                <a:ea typeface="Arial" charset="0"/>
                <a:cs typeface="Arial" charset="0"/>
              </a:rPr>
              <a:t>, 303-315</a:t>
            </a:r>
            <a:r>
              <a:rPr lang="en-US" sz="1600">
                <a:solidFill>
                  <a:srgbClr val="495455"/>
                </a:solidFill>
                <a:latin typeface="Acumin Pro" panose="020B0504020202020204" pitchFamily="34" charset="77"/>
                <a:ea typeface="Arial" charset="0"/>
                <a:cs typeface="Arial" charset="0"/>
              </a:rPr>
              <a:t>. </a:t>
            </a:r>
            <a:br>
              <a:rPr lang="en-US" sz="1600">
                <a:solidFill>
                  <a:srgbClr val="495455"/>
                </a:solidFill>
                <a:latin typeface="Acumin Pro" panose="020B0504020202020204" pitchFamily="34" charset="77"/>
                <a:ea typeface="Arial" charset="0"/>
                <a:cs typeface="Arial" charset="0"/>
              </a:rPr>
            </a:br>
            <a:endParaRPr lang="en-US" sz="1600" dirty="0">
              <a:solidFill>
                <a:srgbClr val="495455"/>
              </a:solidFill>
              <a:latin typeface="Acumin Pro" panose="020B0504020202020204" pitchFamily="34" charset="77"/>
              <a:ea typeface="Arial" charset="0"/>
              <a:cs typeface="Arial" charset="0"/>
            </a:endParaRPr>
          </a:p>
          <a:p>
            <a:pPr marL="0" indent="0">
              <a:buNone/>
            </a:pPr>
            <a:r>
              <a:rPr lang="en-US" sz="1600" dirty="0">
                <a:solidFill>
                  <a:srgbClr val="495455"/>
                </a:solidFill>
                <a:latin typeface="Acumin Pro" panose="020B0504020202020204" pitchFamily="34" charset="77"/>
                <a:cs typeface="Arial" charset="0"/>
              </a:rPr>
              <a:t>Payne, J. (2009). Emotional </a:t>
            </a:r>
            <a:r>
              <a:rPr lang="en-US" sz="1600" dirty="0" err="1">
                <a:solidFill>
                  <a:srgbClr val="495455"/>
                </a:solidFill>
                <a:latin typeface="Acumin Pro" panose="020B0504020202020204" pitchFamily="34" charset="77"/>
                <a:cs typeface="Arial" charset="0"/>
              </a:rPr>
              <a:t>labour</a:t>
            </a:r>
            <a:r>
              <a:rPr lang="en-US" sz="1600" dirty="0">
                <a:solidFill>
                  <a:srgbClr val="495455"/>
                </a:solidFill>
                <a:latin typeface="Acumin Pro" panose="020B0504020202020204" pitchFamily="34" charset="77"/>
                <a:cs typeface="Arial" charset="0"/>
              </a:rPr>
              <a:t> and skill: A </a:t>
            </a:r>
            <a:r>
              <a:rPr lang="en-US" sz="1600" dirty="0" err="1">
                <a:solidFill>
                  <a:srgbClr val="495455"/>
                </a:solidFill>
                <a:latin typeface="Acumin Pro" panose="020B0504020202020204" pitchFamily="34" charset="77"/>
                <a:cs typeface="Arial" charset="0"/>
              </a:rPr>
              <a:t>repraisal</a:t>
            </a:r>
            <a:r>
              <a:rPr lang="en-US" sz="1600" dirty="0">
                <a:solidFill>
                  <a:srgbClr val="495455"/>
                </a:solidFill>
                <a:latin typeface="Acumin Pro" panose="020B0504020202020204" pitchFamily="34" charset="77"/>
                <a:cs typeface="Arial" charset="0"/>
              </a:rPr>
              <a:t>. </a:t>
            </a:r>
            <a:r>
              <a:rPr lang="en-US" sz="1600" i="1" dirty="0">
                <a:solidFill>
                  <a:srgbClr val="495455"/>
                </a:solidFill>
                <a:latin typeface="Acumin Pro" panose="020B0504020202020204" pitchFamily="34" charset="77"/>
                <a:cs typeface="Arial" charset="0"/>
              </a:rPr>
              <a:t>Gender, Work &amp; Organization, 16</a:t>
            </a:r>
            <a:r>
              <a:rPr lang="en-US" sz="1600" dirty="0">
                <a:solidFill>
                  <a:srgbClr val="495455"/>
                </a:solidFill>
                <a:latin typeface="Acumin Pro" panose="020B0504020202020204" pitchFamily="34" charset="77"/>
                <a:cs typeface="Arial" charset="0"/>
              </a:rPr>
              <a:t>, 348-367.</a:t>
            </a:r>
            <a:endParaRPr lang="en-US" sz="1600" dirty="0">
              <a:solidFill>
                <a:srgbClr val="495455"/>
              </a:solidFill>
              <a:latin typeface="Acumin Pro" panose="020B0504020202020204" pitchFamily="34" charset="77"/>
            </a:endParaRPr>
          </a:p>
          <a:p>
            <a:endParaRPr lang="en-US" sz="1600" dirty="0">
              <a:solidFill>
                <a:srgbClr val="495455"/>
              </a:solidFill>
              <a:latin typeface="Acumin Pro" panose="020B0504020202020204" pitchFamily="34" charset="77"/>
            </a:endParaRPr>
          </a:p>
        </p:txBody>
      </p:sp>
      <p:grpSp>
        <p:nvGrpSpPr>
          <p:cNvPr id="4" name="Group 3"/>
          <p:cNvGrpSpPr/>
          <p:nvPr/>
        </p:nvGrpSpPr>
        <p:grpSpPr>
          <a:xfrm>
            <a:off x="4968" y="-52439"/>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Emotion labor</a:t>
              </a:r>
              <a:endParaRPr lang="en-US" sz="2800" cap="all" dirty="0">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1376587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0E141A-E5E8-DDFF-0B89-F70D881DB0D2}"/>
              </a:ext>
            </a:extLst>
          </p:cNvPr>
          <p:cNvSpPr>
            <a:spLocks noGrp="1"/>
          </p:cNvSpPr>
          <p:nvPr>
            <p:ph type="title"/>
          </p:nvPr>
        </p:nvSpPr>
        <p:spPr>
          <a:xfrm>
            <a:off x="88049" y="0"/>
            <a:ext cx="10515600" cy="1325563"/>
          </a:xfrm>
        </p:spPr>
        <p:txBody>
          <a:bodyPr/>
          <a:lstStyle/>
          <a:p>
            <a:r>
              <a:rPr lang="en-US" dirty="0"/>
              <a:t>For more…</a:t>
            </a:r>
          </a:p>
        </p:txBody>
      </p:sp>
      <p:sp>
        <p:nvSpPr>
          <p:cNvPr id="2" name="Date Placeholder 1">
            <a:extLst>
              <a:ext uri="{FF2B5EF4-FFF2-40B4-BE49-F238E27FC236}">
                <a16:creationId xmlns:a16="http://schemas.microsoft.com/office/drawing/2014/main" id="{A20757BB-CBD2-7BCD-A7A5-0B576DAC981C}"/>
              </a:ext>
            </a:extLst>
          </p:cNvPr>
          <p:cNvSpPr>
            <a:spLocks noGrp="1"/>
          </p:cNvSpPr>
          <p:nvPr>
            <p:ph type="dt" sz="half" idx="10"/>
          </p:nvPr>
        </p:nvSpPr>
        <p:spPr/>
        <p:txBody>
          <a:bodyPr/>
          <a:lstStyle/>
          <a:p>
            <a:fld id="{DE4CA6A6-F56A-4C9D-8CBB-1CD9F8C36B99}" type="datetime1">
              <a:rPr lang="en-US" smtClean="0"/>
              <a:t>1/10/2024</a:t>
            </a:fld>
            <a:endParaRPr lang="en-US"/>
          </a:p>
        </p:txBody>
      </p:sp>
      <p:sp>
        <p:nvSpPr>
          <p:cNvPr id="4" name="Slide Number Placeholder 3">
            <a:extLst>
              <a:ext uri="{FF2B5EF4-FFF2-40B4-BE49-F238E27FC236}">
                <a16:creationId xmlns:a16="http://schemas.microsoft.com/office/drawing/2014/main" id="{662F9928-E6A1-DF0D-2EAD-DBE28268AB71}"/>
              </a:ext>
            </a:extLst>
          </p:cNvPr>
          <p:cNvSpPr>
            <a:spLocks noGrp="1"/>
          </p:cNvSpPr>
          <p:nvPr>
            <p:ph type="sldNum" sz="quarter" idx="12"/>
          </p:nvPr>
        </p:nvSpPr>
        <p:spPr/>
        <p:txBody>
          <a:bodyPr/>
          <a:lstStyle/>
          <a:p>
            <a:fld id="{A9078497-64E3-44E5-A9AF-14BADC9F3C9C}" type="slidenum">
              <a:rPr lang="en-US" smtClean="0"/>
              <a:t>27</a:t>
            </a:fld>
            <a:endParaRPr lang="en-US"/>
          </a:p>
        </p:txBody>
      </p:sp>
      <p:sp>
        <p:nvSpPr>
          <p:cNvPr id="6" name="TextBox 5">
            <a:extLst>
              <a:ext uri="{FF2B5EF4-FFF2-40B4-BE49-F238E27FC236}">
                <a16:creationId xmlns:a16="http://schemas.microsoft.com/office/drawing/2014/main" id="{85798ACB-C210-CEF4-600D-DF09DD8453DF}"/>
              </a:ext>
            </a:extLst>
          </p:cNvPr>
          <p:cNvSpPr txBox="1"/>
          <p:nvPr/>
        </p:nvSpPr>
        <p:spPr>
          <a:xfrm>
            <a:off x="1400877" y="1192854"/>
            <a:ext cx="2743200" cy="369332"/>
          </a:xfrm>
          <a:prstGeom prst="rect">
            <a:avLst/>
          </a:prstGeom>
          <a:noFill/>
        </p:spPr>
        <p:txBody>
          <a:bodyPr wrap="square" rtlCol="0">
            <a:spAutoFit/>
          </a:bodyPr>
          <a:lstStyle/>
          <a:p>
            <a:r>
              <a:rPr lang="en-US" dirty="0"/>
              <a:t>purdue.edu/</a:t>
            </a:r>
            <a:r>
              <a:rPr lang="en-US" dirty="0" err="1"/>
              <a:t>ippu</a:t>
            </a:r>
            <a:r>
              <a:rPr lang="en-US" dirty="0"/>
              <a:t>/</a:t>
            </a:r>
            <a:r>
              <a:rPr lang="en-US" dirty="0" err="1"/>
              <a:t>cilmar</a:t>
            </a:r>
            <a:endParaRPr lang="en-US" dirty="0"/>
          </a:p>
        </p:txBody>
      </p:sp>
      <p:sp>
        <p:nvSpPr>
          <p:cNvPr id="7" name="TextBox 6">
            <a:extLst>
              <a:ext uri="{FF2B5EF4-FFF2-40B4-BE49-F238E27FC236}">
                <a16:creationId xmlns:a16="http://schemas.microsoft.com/office/drawing/2014/main" id="{FA1B3689-9BFA-BF33-BBA1-5E5A8AB65C9A}"/>
              </a:ext>
            </a:extLst>
          </p:cNvPr>
          <p:cNvSpPr txBox="1"/>
          <p:nvPr/>
        </p:nvSpPr>
        <p:spPr>
          <a:xfrm>
            <a:off x="1494666" y="4026654"/>
            <a:ext cx="2743200" cy="369332"/>
          </a:xfrm>
          <a:prstGeom prst="rect">
            <a:avLst/>
          </a:prstGeom>
          <a:noFill/>
        </p:spPr>
        <p:txBody>
          <a:bodyPr wrap="square" rtlCol="0">
            <a:spAutoFit/>
          </a:bodyPr>
          <a:lstStyle/>
          <a:p>
            <a:r>
              <a:rPr lang="en-US" dirty="0"/>
              <a:t>hubicl.org</a:t>
            </a:r>
          </a:p>
        </p:txBody>
      </p:sp>
      <p:sp>
        <p:nvSpPr>
          <p:cNvPr id="9" name="TextBox 8">
            <a:extLst>
              <a:ext uri="{FF2B5EF4-FFF2-40B4-BE49-F238E27FC236}">
                <a16:creationId xmlns:a16="http://schemas.microsoft.com/office/drawing/2014/main" id="{B7EE2F6A-BBE4-69AD-F80D-7DAAE2A9924B}"/>
              </a:ext>
            </a:extLst>
          </p:cNvPr>
          <p:cNvSpPr txBox="1"/>
          <p:nvPr/>
        </p:nvSpPr>
        <p:spPr>
          <a:xfrm>
            <a:off x="1412107" y="2468085"/>
            <a:ext cx="3145536" cy="369332"/>
          </a:xfrm>
          <a:prstGeom prst="rect">
            <a:avLst/>
          </a:prstGeom>
          <a:noFill/>
        </p:spPr>
        <p:txBody>
          <a:bodyPr wrap="square" rtlCol="0">
            <a:spAutoFit/>
          </a:bodyPr>
          <a:lstStyle/>
          <a:p>
            <a:r>
              <a:rPr lang="en-US" dirty="0"/>
              <a:t>facebook.com/</a:t>
            </a:r>
            <a:r>
              <a:rPr lang="en-US" dirty="0" err="1"/>
              <a:t>purduecilmar</a:t>
            </a:r>
            <a:endParaRPr lang="en-US" dirty="0"/>
          </a:p>
        </p:txBody>
      </p:sp>
      <p:sp>
        <p:nvSpPr>
          <p:cNvPr id="11" name="TextBox 10">
            <a:extLst>
              <a:ext uri="{FF2B5EF4-FFF2-40B4-BE49-F238E27FC236}">
                <a16:creationId xmlns:a16="http://schemas.microsoft.com/office/drawing/2014/main" id="{F842D96D-9DE1-91AB-ADF1-3F63E44761D1}"/>
              </a:ext>
            </a:extLst>
          </p:cNvPr>
          <p:cNvSpPr txBox="1"/>
          <p:nvPr/>
        </p:nvSpPr>
        <p:spPr>
          <a:xfrm>
            <a:off x="1412107" y="3168509"/>
            <a:ext cx="6217920" cy="369332"/>
          </a:xfrm>
          <a:prstGeom prst="rect">
            <a:avLst/>
          </a:prstGeom>
          <a:noFill/>
        </p:spPr>
        <p:txBody>
          <a:bodyPr wrap="square">
            <a:spAutoFit/>
          </a:bodyPr>
          <a:lstStyle/>
          <a:p>
            <a:r>
              <a:rPr lang="en-US" dirty="0"/>
              <a:t>https://www.linkedin.com/company/cilmar</a:t>
            </a:r>
          </a:p>
        </p:txBody>
      </p:sp>
      <p:sp>
        <p:nvSpPr>
          <p:cNvPr id="14" name="TextBox 13">
            <a:extLst>
              <a:ext uri="{FF2B5EF4-FFF2-40B4-BE49-F238E27FC236}">
                <a16:creationId xmlns:a16="http://schemas.microsoft.com/office/drawing/2014/main" id="{77D62D83-3B32-0375-FA35-5C766F8EC054}"/>
              </a:ext>
            </a:extLst>
          </p:cNvPr>
          <p:cNvSpPr txBox="1"/>
          <p:nvPr/>
        </p:nvSpPr>
        <p:spPr>
          <a:xfrm>
            <a:off x="1400877" y="1814376"/>
            <a:ext cx="2394284" cy="369332"/>
          </a:xfrm>
          <a:prstGeom prst="rect">
            <a:avLst/>
          </a:prstGeom>
          <a:noFill/>
        </p:spPr>
        <p:txBody>
          <a:bodyPr wrap="square" rtlCol="0">
            <a:spAutoFit/>
          </a:bodyPr>
          <a:lstStyle/>
          <a:p>
            <a:r>
              <a:rPr lang="en-US" dirty="0"/>
              <a:t>cilmar@purdue.edu</a:t>
            </a:r>
          </a:p>
        </p:txBody>
      </p:sp>
      <p:pic>
        <p:nvPicPr>
          <p:cNvPr id="1026" name="Picture 2" descr="Circle, facebook icon - Free download on Iconfinder">
            <a:extLst>
              <a:ext uri="{FF2B5EF4-FFF2-40B4-BE49-F238E27FC236}">
                <a16:creationId xmlns:a16="http://schemas.microsoft.com/office/drawing/2014/main" id="{35A7CA9B-61E6-A4DA-E52D-5FFCF8FE3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499" y="242415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19476D2-C82B-ACC5-71FF-DE4BCE3F4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189" y="1760557"/>
            <a:ext cx="45275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0ED811A8-5875-E67D-32D0-B1C68B223009}"/>
              </a:ext>
            </a:extLst>
          </p:cNvPr>
          <p:cNvPicPr>
            <a:picLocks noChangeAspect="1"/>
          </p:cNvPicPr>
          <p:nvPr/>
        </p:nvPicPr>
        <p:blipFill>
          <a:blip r:embed="rId5"/>
          <a:stretch>
            <a:fillRect/>
          </a:stretch>
        </p:blipFill>
        <p:spPr>
          <a:xfrm>
            <a:off x="819499" y="1148920"/>
            <a:ext cx="435935" cy="457200"/>
          </a:xfrm>
          <a:prstGeom prst="rect">
            <a:avLst/>
          </a:prstGeom>
        </p:spPr>
      </p:pic>
      <p:pic>
        <p:nvPicPr>
          <p:cNvPr id="1030" name="Picture 6" descr="Linkedin - Free social media icons">
            <a:extLst>
              <a:ext uri="{FF2B5EF4-FFF2-40B4-BE49-F238E27FC236}">
                <a16:creationId xmlns:a16="http://schemas.microsoft.com/office/drawing/2014/main" id="{D244D41F-9377-8894-B9ED-AC8BB0DBD3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924" y="308064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Logo&#10;&#10;Description automatically generated">
            <a:extLst>
              <a:ext uri="{FF2B5EF4-FFF2-40B4-BE49-F238E27FC236}">
                <a16:creationId xmlns:a16="http://schemas.microsoft.com/office/drawing/2014/main" id="{2E151A95-B906-10D0-AB3B-9BFC3FE5B1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266" y="3759893"/>
            <a:ext cx="914400" cy="914400"/>
          </a:xfrm>
          <a:prstGeom prst="rect">
            <a:avLst/>
          </a:prstGeom>
        </p:spPr>
      </p:pic>
      <p:pic>
        <p:nvPicPr>
          <p:cNvPr id="12" name="Picture 11" descr="Yellow and blue symbols">
            <a:extLst>
              <a:ext uri="{FF2B5EF4-FFF2-40B4-BE49-F238E27FC236}">
                <a16:creationId xmlns:a16="http://schemas.microsoft.com/office/drawing/2014/main" id="{19103A75-20DB-AE3A-858E-5D51B65E84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6152" y="1109911"/>
            <a:ext cx="4806325" cy="3678220"/>
          </a:xfrm>
          <a:prstGeom prst="rect">
            <a:avLst/>
          </a:prstGeom>
        </p:spPr>
      </p:pic>
      <p:sp>
        <p:nvSpPr>
          <p:cNvPr id="8" name="TextBox 7">
            <a:extLst>
              <a:ext uri="{FF2B5EF4-FFF2-40B4-BE49-F238E27FC236}">
                <a16:creationId xmlns:a16="http://schemas.microsoft.com/office/drawing/2014/main" id="{41BEDD4D-FD5A-D04A-3D84-677D7D26C504}"/>
              </a:ext>
            </a:extLst>
          </p:cNvPr>
          <p:cNvSpPr txBox="1"/>
          <p:nvPr/>
        </p:nvSpPr>
        <p:spPr>
          <a:xfrm>
            <a:off x="200298" y="5399314"/>
            <a:ext cx="11756572" cy="646331"/>
          </a:xfrm>
          <a:prstGeom prst="rect">
            <a:avLst/>
          </a:prstGeom>
          <a:noFill/>
        </p:spPr>
        <p:txBody>
          <a:bodyPr wrap="square" rtlCol="0">
            <a:spAutoFit/>
          </a:bodyPr>
          <a:lstStyle/>
          <a:p>
            <a:r>
              <a:rPr lang="en-US" b="1" dirty="0"/>
              <a:t>All of the materials demonstrated today are at : https://hubicl.org/members/1005/collections/emotion-labor</a:t>
            </a:r>
          </a:p>
          <a:p>
            <a:endParaRPr lang="en-US" dirty="0"/>
          </a:p>
        </p:txBody>
      </p:sp>
    </p:spTree>
    <p:extLst>
      <p:ext uri="{BB962C8B-B14F-4D97-AF65-F5344CB8AC3E}">
        <p14:creationId xmlns:p14="http://schemas.microsoft.com/office/powerpoint/2010/main" val="364258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98D40-B32B-8F3E-CC05-363399DBE59C}"/>
              </a:ext>
            </a:extLst>
          </p:cNvPr>
          <p:cNvSpPr>
            <a:spLocks noGrp="1"/>
          </p:cNvSpPr>
          <p:nvPr>
            <p:ph type="title"/>
          </p:nvPr>
        </p:nvSpPr>
        <p:spPr>
          <a:xfrm>
            <a:off x="128669" y="1153571"/>
            <a:ext cx="3760474" cy="446116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Introductory Exercise</a:t>
            </a:r>
            <a:br>
              <a:rPr lang="en-US" dirty="0">
                <a:solidFill>
                  <a:srgbClr val="FFFFFF"/>
                </a:solidFill>
              </a:rPr>
            </a:br>
            <a:r>
              <a:rPr kumimoji="0" lang="en-US" sz="1800" b="0" i="0" u="none" strike="noStrike" kern="1200" cap="none" spc="0" normalizeH="0" baseline="0" noProof="0" dirty="0">
                <a:ln>
                  <a:noFill/>
                </a:ln>
                <a:solidFill>
                  <a:srgbClr val="739DDE"/>
                </a:solidFill>
                <a:effectLst/>
                <a:uLnTx/>
                <a:uFillTx/>
                <a:latin typeface="Acumin Pro"/>
                <a:ea typeface="+mn-ea"/>
                <a:cs typeface="+mn-cs"/>
              </a:rPr>
              <a:t>Activity created by Dr. Kris Acheson-Clair</a:t>
            </a:r>
            <a:br>
              <a:rPr kumimoji="0" lang="en-US" sz="1800" b="0" i="0" u="none" strike="noStrike" kern="1200" cap="none" spc="0" normalizeH="0" baseline="0" noProof="0" dirty="0">
                <a:ln>
                  <a:noFill/>
                </a:ln>
                <a:solidFill>
                  <a:srgbClr val="739DDE"/>
                </a:solidFill>
                <a:effectLst/>
                <a:uLnTx/>
                <a:uFillTx/>
                <a:latin typeface="Acumin Pro"/>
                <a:ea typeface="+mn-ea"/>
                <a:cs typeface="+mn-cs"/>
              </a:rPr>
            </a:br>
            <a:r>
              <a:rPr kumimoji="0" lang="en-US" sz="1200" b="0" i="0" u="none" strike="noStrike" kern="1200" cap="none" spc="0" normalizeH="0" baseline="0" noProof="0" dirty="0">
                <a:ln>
                  <a:noFill/>
                </a:ln>
                <a:solidFill>
                  <a:schemeClr val="accent6"/>
                </a:solidFill>
                <a:effectLst/>
                <a:uLnTx/>
                <a:uFillTx/>
                <a:latin typeface="Acumin Pro"/>
                <a:ea typeface="+mn-ea"/>
                <a:cs typeface="+mn-cs"/>
              </a:rPr>
              <a:t>https://hubicl.org/toolbox/tools/703/</a:t>
            </a:r>
            <a:br>
              <a:rPr kumimoji="0" lang="en-US" sz="1200" b="0" i="0" u="none" strike="noStrike" kern="1200" cap="none" spc="0" normalizeH="0" baseline="0" noProof="0" dirty="0">
                <a:ln>
                  <a:noFill/>
                </a:ln>
                <a:solidFill>
                  <a:srgbClr val="739DDE"/>
                </a:solidFill>
                <a:effectLst/>
                <a:uLnTx/>
                <a:uFillTx/>
                <a:latin typeface="Acumin Pro"/>
                <a:ea typeface="+mn-ea"/>
                <a:cs typeface="+mn-cs"/>
              </a:rPr>
            </a:b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DB5A5D6-5A9E-ABC0-A92F-D498234FE939}"/>
              </a:ext>
            </a:extLst>
          </p:cNvPr>
          <p:cNvSpPr>
            <a:spLocks noGrp="1"/>
          </p:cNvSpPr>
          <p:nvPr>
            <p:ph idx="1"/>
          </p:nvPr>
        </p:nvSpPr>
        <p:spPr>
          <a:xfrm>
            <a:off x="4447308" y="591344"/>
            <a:ext cx="6906491" cy="5585619"/>
          </a:xfrm>
        </p:spPr>
        <p:txBody>
          <a:bodyPr anchor="ctr">
            <a:normAutofit/>
          </a:bodyPr>
          <a:lstStyle/>
          <a:p>
            <a:pPr marL="0" indent="0">
              <a:buNone/>
            </a:pPr>
            <a:r>
              <a:rPr lang="en-US" sz="1800" b="0" i="0" u="none" strike="noStrike" baseline="0" dirty="0">
                <a:solidFill>
                  <a:srgbClr val="000000"/>
                </a:solidFill>
                <a:latin typeface="Acumin Pro" panose="020B0504020202020204" pitchFamily="34" charset="0"/>
              </a:rPr>
              <a:t>Please turn your camera on.</a:t>
            </a:r>
          </a:p>
          <a:p>
            <a:pPr marL="0" indent="0">
              <a:buNone/>
            </a:pPr>
            <a:r>
              <a:rPr lang="en-US" sz="1800" dirty="0">
                <a:solidFill>
                  <a:srgbClr val="000000"/>
                </a:solidFill>
                <a:latin typeface="Acumin Pro" panose="020B0504020202020204" pitchFamily="34" charset="0"/>
              </a:rPr>
              <a:t>Please</a:t>
            </a:r>
            <a:r>
              <a:rPr lang="en-US" sz="1800" b="0" i="0" u="none" strike="noStrike" baseline="0" dirty="0">
                <a:solidFill>
                  <a:srgbClr val="000000"/>
                </a:solidFill>
                <a:latin typeface="Acumin Pro" panose="020B0504020202020204" pitchFamily="34" charset="0"/>
              </a:rPr>
              <a:t> turn your microphone off.</a:t>
            </a:r>
          </a:p>
          <a:p>
            <a:pPr marL="0" indent="0">
              <a:buNone/>
            </a:pPr>
            <a:r>
              <a:rPr lang="en-US" sz="1800" dirty="0">
                <a:solidFill>
                  <a:srgbClr val="000000"/>
                </a:solidFill>
                <a:latin typeface="Acumin Pro" panose="020B0504020202020204" pitchFamily="34" charset="0"/>
              </a:rPr>
              <a:t>Please type Finished in your Chat box, but do not press Send.</a:t>
            </a:r>
            <a:endParaRPr lang="en-US" sz="1800" b="0" i="0" u="none" strike="noStrike" baseline="0" dirty="0">
              <a:solidFill>
                <a:srgbClr val="000000"/>
              </a:solidFill>
              <a:latin typeface="Acumin Pro" panose="020B0504020202020204" pitchFamily="34" charset="0"/>
            </a:endParaRPr>
          </a:p>
        </p:txBody>
      </p:sp>
    </p:spTree>
    <p:extLst>
      <p:ext uri="{BB962C8B-B14F-4D97-AF65-F5344CB8AC3E}">
        <p14:creationId xmlns:p14="http://schemas.microsoft.com/office/powerpoint/2010/main" val="261312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en-US"/>
          </a:p>
        </p:txBody>
      </p:sp>
      <p:sp useBgFill="1">
        <p:nvSpPr>
          <p:cNvPr id="22" name="Freeform: Shape 21">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4" name="Freeform: Shape 23">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F56DBA0-227F-9246-BFA1-0C404570AEBE}"/>
              </a:ext>
            </a:extLst>
          </p:cNvPr>
          <p:cNvSpPr>
            <a:spLocks noGrp="1"/>
          </p:cNvSpPr>
          <p:nvPr>
            <p:ph type="title"/>
          </p:nvPr>
        </p:nvSpPr>
        <p:spPr>
          <a:xfrm>
            <a:off x="156411" y="94756"/>
            <a:ext cx="3959961" cy="3826728"/>
          </a:xfrm>
        </p:spPr>
        <p:txBody>
          <a:bodyPr vert="horz" lIns="91440" tIns="45720" rIns="91440" bIns="45720" rtlCol="0" anchor="b">
            <a:normAutofit/>
          </a:bodyPr>
          <a:lstStyle/>
          <a:p>
            <a:pPr algn="ctr"/>
            <a:r>
              <a:rPr lang="en-US" sz="5900" kern="1200" dirty="0">
                <a:solidFill>
                  <a:schemeClr val="tx1"/>
                </a:solidFill>
                <a:latin typeface="+mj-lt"/>
                <a:ea typeface="+mj-ea"/>
                <a:cs typeface="+mj-cs"/>
              </a:rPr>
              <a:t>Say It in Sequence</a:t>
            </a:r>
          </a:p>
        </p:txBody>
      </p:sp>
      <p:sp>
        <p:nvSpPr>
          <p:cNvPr id="7" name="TextBox 6">
            <a:extLst>
              <a:ext uri="{FF2B5EF4-FFF2-40B4-BE49-F238E27FC236}">
                <a16:creationId xmlns:a16="http://schemas.microsoft.com/office/drawing/2014/main" id="{86ACDE55-52D1-BCBA-748A-7FFBBE2D08F8}"/>
              </a:ext>
            </a:extLst>
          </p:cNvPr>
          <p:cNvSpPr txBox="1"/>
          <p:nvPr/>
        </p:nvSpPr>
        <p:spPr>
          <a:xfrm>
            <a:off x="156411" y="4221385"/>
            <a:ext cx="3959961" cy="1452160"/>
          </a:xfrm>
          <a:prstGeom prst="rect">
            <a:avLst/>
          </a:prstGeom>
        </p:spPr>
        <p:txBody>
          <a:bodyPr vert="horz" lIns="91440" tIns="45720" rIns="91440" bIns="45720" rtlCol="0" anchor="t">
            <a:normAutofit/>
          </a:bodyPr>
          <a:lstStyle/>
          <a:p>
            <a:pPr>
              <a:lnSpc>
                <a:spcPct val="90000"/>
              </a:lnSpc>
              <a:spcBef>
                <a:spcPts val="1000"/>
              </a:spcBef>
            </a:pPr>
            <a:r>
              <a:rPr lang="en-US" sz="1700" kern="1200" dirty="0">
                <a:solidFill>
                  <a:schemeClr val="tx1">
                    <a:alpha val="60000"/>
                  </a:schemeClr>
                </a:solidFill>
                <a:latin typeface="+mn-lt"/>
                <a:ea typeface="+mn-ea"/>
                <a:cs typeface="+mn-cs"/>
              </a:rPr>
              <a:t>Activity adapted from Dr. </a:t>
            </a:r>
            <a:r>
              <a:rPr lang="en-US" sz="1700" kern="1200" dirty="0" err="1">
                <a:solidFill>
                  <a:schemeClr val="tx1">
                    <a:alpha val="60000"/>
                  </a:schemeClr>
                </a:solidFill>
                <a:latin typeface="+mn-lt"/>
                <a:ea typeface="+mn-ea"/>
                <a:cs typeface="+mn-cs"/>
              </a:rPr>
              <a:t>Sivasailam</a:t>
            </a:r>
            <a:r>
              <a:rPr lang="en-US" sz="1700" kern="1200" dirty="0">
                <a:solidFill>
                  <a:schemeClr val="tx1">
                    <a:alpha val="60000"/>
                  </a:schemeClr>
                </a:solidFill>
                <a:latin typeface="+mn-lt"/>
                <a:ea typeface="+mn-ea"/>
                <a:cs typeface="+mn-cs"/>
              </a:rPr>
              <a:t> “</a:t>
            </a:r>
            <a:r>
              <a:rPr lang="en-US" sz="1700" kern="1200" dirty="0" err="1">
                <a:solidFill>
                  <a:schemeClr val="tx1">
                    <a:alpha val="60000"/>
                  </a:schemeClr>
                </a:solidFill>
                <a:latin typeface="+mn-lt"/>
                <a:ea typeface="+mn-ea"/>
                <a:cs typeface="+mn-cs"/>
              </a:rPr>
              <a:t>Thiagi</a:t>
            </a:r>
            <a:r>
              <a:rPr lang="en-US" sz="1700" kern="1200" dirty="0">
                <a:solidFill>
                  <a:schemeClr val="tx1">
                    <a:alpha val="60000"/>
                  </a:schemeClr>
                </a:solidFill>
                <a:latin typeface="+mn-lt"/>
                <a:ea typeface="+mn-ea"/>
                <a:cs typeface="+mn-cs"/>
              </a:rPr>
              <a:t>” Thiagarajan, https://thiagi.net/archive/www/pfp/IE4H/december2008.html#Jolt</a:t>
            </a:r>
          </a:p>
        </p:txBody>
      </p:sp>
      <p:sp>
        <p:nvSpPr>
          <p:cNvPr id="6" name="TextBox 5">
            <a:extLst>
              <a:ext uri="{FF2B5EF4-FFF2-40B4-BE49-F238E27FC236}">
                <a16:creationId xmlns:a16="http://schemas.microsoft.com/office/drawing/2014/main" id="{268A85E8-ADBF-7AB8-8E6E-72D8C9F9D871}"/>
              </a:ext>
            </a:extLst>
          </p:cNvPr>
          <p:cNvSpPr txBox="1"/>
          <p:nvPr/>
        </p:nvSpPr>
        <p:spPr>
          <a:xfrm>
            <a:off x="4974992" y="3296522"/>
            <a:ext cx="6813596" cy="4363844"/>
          </a:xfrm>
          <a:prstGeom prst="rect">
            <a:avLst/>
          </a:prstGeom>
        </p:spPr>
        <p:txBody>
          <a:bodyPr vert="horz" lIns="91440" tIns="45720" rIns="91440" bIns="45720" rtlCol="0">
            <a:normAutofit/>
          </a:bodyPr>
          <a:lstStyle/>
          <a:p>
            <a:pPr>
              <a:lnSpc>
                <a:spcPct val="90000"/>
              </a:lnSpc>
              <a:spcAft>
                <a:spcPts val="600"/>
              </a:spcAft>
            </a:pPr>
            <a:r>
              <a:rPr lang="en-US" sz="2400" dirty="0"/>
              <a:t>While looking pleasant, please look directly into the camera and count from one to ten out loud (with your microphone off).</a:t>
            </a:r>
          </a:p>
          <a:p>
            <a:pPr>
              <a:lnSpc>
                <a:spcPct val="90000"/>
              </a:lnSpc>
              <a:spcAft>
                <a:spcPts val="600"/>
              </a:spcAft>
            </a:pPr>
            <a:endParaRPr lang="en-US" sz="2400" i="1" dirty="0"/>
          </a:p>
        </p:txBody>
      </p:sp>
    </p:spTree>
    <p:extLst>
      <p:ext uri="{BB962C8B-B14F-4D97-AF65-F5344CB8AC3E}">
        <p14:creationId xmlns:p14="http://schemas.microsoft.com/office/powerpoint/2010/main" val="258450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DBA0-227F-9246-BFA1-0C404570AEBE}"/>
              </a:ext>
            </a:extLst>
          </p:cNvPr>
          <p:cNvSpPr>
            <a:spLocks noGrp="1"/>
          </p:cNvSpPr>
          <p:nvPr>
            <p:ph type="title"/>
          </p:nvPr>
        </p:nvSpPr>
        <p:spPr>
          <a:xfrm>
            <a:off x="156411" y="94756"/>
            <a:ext cx="3959961" cy="3826728"/>
          </a:xfrm>
        </p:spPr>
        <p:txBody>
          <a:bodyPr vert="horz" lIns="91440" tIns="45720" rIns="91440" bIns="45720" rtlCol="0" anchor="b">
            <a:normAutofit/>
          </a:bodyPr>
          <a:lstStyle/>
          <a:p>
            <a:pPr algn="ctr"/>
            <a:r>
              <a:rPr lang="en-US" sz="5900" kern="1200" dirty="0">
                <a:solidFill>
                  <a:schemeClr val="tx1"/>
                </a:solidFill>
                <a:latin typeface="+mj-lt"/>
                <a:ea typeface="+mj-ea"/>
                <a:cs typeface="+mj-cs"/>
              </a:rPr>
              <a:t>Say It in Sequence</a:t>
            </a:r>
          </a:p>
        </p:txBody>
      </p:sp>
      <p:sp>
        <p:nvSpPr>
          <p:cNvPr id="7" name="TextBox 6">
            <a:extLst>
              <a:ext uri="{FF2B5EF4-FFF2-40B4-BE49-F238E27FC236}">
                <a16:creationId xmlns:a16="http://schemas.microsoft.com/office/drawing/2014/main" id="{86ACDE55-52D1-BCBA-748A-7FFBBE2D08F8}"/>
              </a:ext>
            </a:extLst>
          </p:cNvPr>
          <p:cNvSpPr txBox="1"/>
          <p:nvPr/>
        </p:nvSpPr>
        <p:spPr>
          <a:xfrm>
            <a:off x="156411" y="4221385"/>
            <a:ext cx="3959961" cy="1452160"/>
          </a:xfrm>
          <a:prstGeom prst="rect">
            <a:avLst/>
          </a:prstGeom>
        </p:spPr>
        <p:txBody>
          <a:bodyPr vert="horz" lIns="91440" tIns="45720" rIns="91440" bIns="45720" rtlCol="0" anchor="t">
            <a:normAutofit/>
          </a:bodyPr>
          <a:lstStyle/>
          <a:p>
            <a:pPr>
              <a:lnSpc>
                <a:spcPct val="90000"/>
              </a:lnSpc>
              <a:spcBef>
                <a:spcPts val="1000"/>
              </a:spcBef>
            </a:pPr>
            <a:r>
              <a:rPr lang="en-US" sz="1700" kern="1200" dirty="0">
                <a:solidFill>
                  <a:schemeClr val="tx1">
                    <a:alpha val="60000"/>
                  </a:schemeClr>
                </a:solidFill>
                <a:latin typeface="+mn-lt"/>
                <a:ea typeface="+mn-ea"/>
                <a:cs typeface="+mn-cs"/>
              </a:rPr>
              <a:t>Activity adapted from Dr. </a:t>
            </a:r>
            <a:r>
              <a:rPr lang="en-US" sz="1700" kern="1200" dirty="0" err="1">
                <a:solidFill>
                  <a:schemeClr val="tx1">
                    <a:alpha val="60000"/>
                  </a:schemeClr>
                </a:solidFill>
                <a:latin typeface="+mn-lt"/>
                <a:ea typeface="+mn-ea"/>
                <a:cs typeface="+mn-cs"/>
              </a:rPr>
              <a:t>Sivasailam</a:t>
            </a:r>
            <a:r>
              <a:rPr lang="en-US" sz="1700" kern="1200" dirty="0">
                <a:solidFill>
                  <a:schemeClr val="tx1">
                    <a:alpha val="60000"/>
                  </a:schemeClr>
                </a:solidFill>
                <a:latin typeface="+mn-lt"/>
                <a:ea typeface="+mn-ea"/>
                <a:cs typeface="+mn-cs"/>
              </a:rPr>
              <a:t> “</a:t>
            </a:r>
            <a:r>
              <a:rPr lang="en-US" sz="1700" kern="1200" dirty="0" err="1">
                <a:solidFill>
                  <a:schemeClr val="tx1">
                    <a:alpha val="60000"/>
                  </a:schemeClr>
                </a:solidFill>
                <a:latin typeface="+mn-lt"/>
                <a:ea typeface="+mn-ea"/>
                <a:cs typeface="+mn-cs"/>
              </a:rPr>
              <a:t>Thiagi</a:t>
            </a:r>
            <a:r>
              <a:rPr lang="en-US" sz="1700" kern="1200" dirty="0">
                <a:solidFill>
                  <a:schemeClr val="tx1">
                    <a:alpha val="60000"/>
                  </a:schemeClr>
                </a:solidFill>
                <a:latin typeface="+mn-lt"/>
                <a:ea typeface="+mn-ea"/>
                <a:cs typeface="+mn-cs"/>
              </a:rPr>
              <a:t>” Thiagarajan, https://thiagi.net/archive/www/pfp/IE4H/december2008.html#Jolt</a:t>
            </a:r>
          </a:p>
        </p:txBody>
      </p:sp>
      <p:sp>
        <p:nvSpPr>
          <p:cNvPr id="6" name="TextBox 5">
            <a:extLst>
              <a:ext uri="{FF2B5EF4-FFF2-40B4-BE49-F238E27FC236}">
                <a16:creationId xmlns:a16="http://schemas.microsoft.com/office/drawing/2014/main" id="{268A85E8-ADBF-7AB8-8E6E-72D8C9F9D871}"/>
              </a:ext>
            </a:extLst>
          </p:cNvPr>
          <p:cNvSpPr txBox="1"/>
          <p:nvPr/>
        </p:nvSpPr>
        <p:spPr>
          <a:xfrm>
            <a:off x="4740549" y="2220756"/>
            <a:ext cx="6670162" cy="4363844"/>
          </a:xfrm>
          <a:prstGeom prst="rect">
            <a:avLst/>
          </a:prstGeom>
        </p:spPr>
        <p:txBody>
          <a:bodyPr vert="horz" lIns="91440" tIns="45720" rIns="91440" bIns="45720" rtlCol="0">
            <a:normAutofit/>
          </a:bodyPr>
          <a:lstStyle/>
          <a:p>
            <a:pPr>
              <a:lnSpc>
                <a:spcPct val="90000"/>
              </a:lnSpc>
              <a:spcAft>
                <a:spcPts val="600"/>
              </a:spcAft>
            </a:pPr>
            <a:r>
              <a:rPr lang="en-US" sz="2400" dirty="0"/>
              <a:t>While continuing to look pleasant and looking directly into the camera, say the numbers one to ten in alphabetical order.</a:t>
            </a:r>
          </a:p>
          <a:p>
            <a:pPr>
              <a:lnSpc>
                <a:spcPct val="90000"/>
              </a:lnSpc>
              <a:spcAft>
                <a:spcPts val="600"/>
              </a:spcAft>
            </a:pPr>
            <a:endParaRPr lang="en-US" sz="2400" i="1" dirty="0"/>
          </a:p>
          <a:p>
            <a:pPr>
              <a:lnSpc>
                <a:spcPct val="90000"/>
              </a:lnSpc>
              <a:spcAft>
                <a:spcPts val="600"/>
              </a:spcAft>
            </a:pPr>
            <a:r>
              <a:rPr lang="en-US" sz="2400" dirty="0"/>
              <a:t>When you are finished counting from one to ten in alphabetical order, please send your “Finished” message in the Chat.</a:t>
            </a:r>
          </a:p>
        </p:txBody>
      </p:sp>
      <p:pic>
        <p:nvPicPr>
          <p:cNvPr id="4" name="Picture 3">
            <a:extLst>
              <a:ext uri="{FF2B5EF4-FFF2-40B4-BE49-F238E27FC236}">
                <a16:creationId xmlns:a16="http://schemas.microsoft.com/office/drawing/2014/main" id="{410FBEEC-C395-60BA-8831-5FCE53A83F5B}"/>
              </a:ext>
            </a:extLst>
          </p:cNvPr>
          <p:cNvPicPr>
            <a:picLocks noChangeAspect="1"/>
          </p:cNvPicPr>
          <p:nvPr/>
        </p:nvPicPr>
        <p:blipFill>
          <a:blip r:embed="rId3"/>
          <a:stretch>
            <a:fillRect/>
          </a:stretch>
        </p:blipFill>
        <p:spPr>
          <a:xfrm>
            <a:off x="-9525" y="0"/>
            <a:ext cx="4764605" cy="6858000"/>
          </a:xfrm>
          <a:prstGeom prst="rect">
            <a:avLst/>
          </a:prstGeom>
        </p:spPr>
      </p:pic>
    </p:spTree>
    <p:extLst>
      <p:ext uri="{BB962C8B-B14F-4D97-AF65-F5344CB8AC3E}">
        <p14:creationId xmlns:p14="http://schemas.microsoft.com/office/powerpoint/2010/main" val="337863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E7EAE528-B94F-41B7-DE86-FFF5CE8A06FA}"/>
              </a:ext>
            </a:extLst>
          </p:cNvPr>
          <p:cNvGraphicFramePr>
            <a:graphicFrameLocks noGrp="1"/>
          </p:cNvGraphicFramePr>
          <p:nvPr>
            <p:ph idx="1"/>
            <p:extLst>
              <p:ext uri="{D42A27DB-BD31-4B8C-83A1-F6EECF244321}">
                <p14:modId xmlns:p14="http://schemas.microsoft.com/office/powerpoint/2010/main" val="733619083"/>
              </p:ext>
            </p:extLst>
          </p:nvPr>
        </p:nvGraphicFramePr>
        <p:xfrm>
          <a:off x="640737" y="1113455"/>
          <a:ext cx="9623403" cy="5064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4968" y="-52439"/>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Emotion labor</a:t>
              </a:r>
              <a:endParaRPr lang="en-US" sz="2800" cap="all" dirty="0">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3492741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E7EAE528-B94F-41B7-DE86-FFF5CE8A06FA}"/>
              </a:ext>
            </a:extLst>
          </p:cNvPr>
          <p:cNvGraphicFramePr>
            <a:graphicFrameLocks noGrp="1"/>
          </p:cNvGraphicFramePr>
          <p:nvPr>
            <p:ph idx="1"/>
            <p:extLst>
              <p:ext uri="{D42A27DB-BD31-4B8C-83A1-F6EECF244321}">
                <p14:modId xmlns:p14="http://schemas.microsoft.com/office/powerpoint/2010/main" val="2684580159"/>
              </p:ext>
            </p:extLst>
          </p:nvPr>
        </p:nvGraphicFramePr>
        <p:xfrm>
          <a:off x="640737" y="1113455"/>
          <a:ext cx="9623403" cy="5064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4968" y="-52439"/>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Emotion labor</a:t>
              </a:r>
              <a:endParaRPr lang="en-US" sz="2800" cap="all" dirty="0">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518451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E7EAE528-B94F-41B7-DE86-FFF5CE8A06FA}"/>
              </a:ext>
            </a:extLst>
          </p:cNvPr>
          <p:cNvGraphicFramePr>
            <a:graphicFrameLocks noGrp="1"/>
          </p:cNvGraphicFramePr>
          <p:nvPr>
            <p:ph idx="1"/>
            <p:extLst>
              <p:ext uri="{D42A27DB-BD31-4B8C-83A1-F6EECF244321}">
                <p14:modId xmlns:p14="http://schemas.microsoft.com/office/powerpoint/2010/main" val="2357980465"/>
              </p:ext>
            </p:extLst>
          </p:nvPr>
        </p:nvGraphicFramePr>
        <p:xfrm>
          <a:off x="640737" y="1113455"/>
          <a:ext cx="9623403" cy="5064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4968" y="-52439"/>
            <a:ext cx="12187031" cy="925830"/>
            <a:chOff x="-1" y="0"/>
            <a:chExt cx="12187723" cy="926245"/>
          </a:xfrm>
        </p:grpSpPr>
        <p:sp>
          <p:nvSpPr>
            <p:cNvPr id="5" name="Rectangle 4"/>
            <p:cNvSpPr/>
            <p:nvPr/>
          </p:nvSpPr>
          <p:spPr>
            <a:xfrm>
              <a:off x="-1" y="11845"/>
              <a:ext cx="12187723" cy="914400"/>
            </a:xfrm>
            <a:prstGeom prst="rect">
              <a:avLst/>
            </a:prstGeom>
            <a:solidFill>
              <a:srgbClr val="4954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owchart: Manual Input 7"/>
            <p:cNvSpPr/>
            <p:nvPr/>
          </p:nvSpPr>
          <p:spPr>
            <a:xfrm rot="16200000">
              <a:off x="7279485" y="-3984476"/>
              <a:ext cx="923762" cy="889271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540 h 9540"/>
                <a:gd name="connsiteX1" fmla="*/ 9993 w 10000"/>
                <a:gd name="connsiteY1" fmla="*/ 0 h 9540"/>
                <a:gd name="connsiteX2" fmla="*/ 10000 w 10000"/>
                <a:gd name="connsiteY2" fmla="*/ 9540 h 9540"/>
                <a:gd name="connsiteX3" fmla="*/ 0 w 10000"/>
                <a:gd name="connsiteY3" fmla="*/ 9540 h 9540"/>
                <a:gd name="connsiteX4" fmla="*/ 0 w 10000"/>
                <a:gd name="connsiteY4" fmla="*/ 1540 h 9540"/>
                <a:gd name="connsiteX0" fmla="*/ 131 w 10000"/>
                <a:gd name="connsiteY0" fmla="*/ 750 h 10000"/>
                <a:gd name="connsiteX1" fmla="*/ 9993 w 10000"/>
                <a:gd name="connsiteY1" fmla="*/ 0 h 10000"/>
                <a:gd name="connsiteX2" fmla="*/ 10000 w 10000"/>
                <a:gd name="connsiteY2" fmla="*/ 10000 h 10000"/>
                <a:gd name="connsiteX3" fmla="*/ 0 w 10000"/>
                <a:gd name="connsiteY3" fmla="*/ 10000 h 10000"/>
                <a:gd name="connsiteX4" fmla="*/ 131 w 10000"/>
                <a:gd name="connsiteY4" fmla="*/ 750 h 10000"/>
                <a:gd name="connsiteX0" fmla="*/ 234 w 10000"/>
                <a:gd name="connsiteY0" fmla="*/ 717 h 10000"/>
                <a:gd name="connsiteX1" fmla="*/ 9993 w 10000"/>
                <a:gd name="connsiteY1" fmla="*/ 0 h 10000"/>
                <a:gd name="connsiteX2" fmla="*/ 10000 w 10000"/>
                <a:gd name="connsiteY2" fmla="*/ 10000 h 10000"/>
                <a:gd name="connsiteX3" fmla="*/ 0 w 10000"/>
                <a:gd name="connsiteY3" fmla="*/ 10000 h 10000"/>
                <a:gd name="connsiteX4" fmla="*/ 234 w 10000"/>
                <a:gd name="connsiteY4" fmla="*/ 717 h 10000"/>
                <a:gd name="connsiteX0" fmla="*/ 138 w 10000"/>
                <a:gd name="connsiteY0" fmla="*/ 828 h 10000"/>
                <a:gd name="connsiteX1" fmla="*/ 9993 w 10000"/>
                <a:gd name="connsiteY1" fmla="*/ 0 h 10000"/>
                <a:gd name="connsiteX2" fmla="*/ 10000 w 10000"/>
                <a:gd name="connsiteY2" fmla="*/ 10000 h 10000"/>
                <a:gd name="connsiteX3" fmla="*/ 0 w 10000"/>
                <a:gd name="connsiteY3" fmla="*/ 10000 h 10000"/>
                <a:gd name="connsiteX4" fmla="*/ 138 w 10000"/>
                <a:gd name="connsiteY4" fmla="*/ 828 h 10000"/>
                <a:gd name="connsiteX0" fmla="*/ 12 w 10012"/>
                <a:gd name="connsiteY0" fmla="*/ 837 h 10000"/>
                <a:gd name="connsiteX1" fmla="*/ 10005 w 10012"/>
                <a:gd name="connsiteY1" fmla="*/ 0 h 10000"/>
                <a:gd name="connsiteX2" fmla="*/ 10012 w 10012"/>
                <a:gd name="connsiteY2" fmla="*/ 10000 h 10000"/>
                <a:gd name="connsiteX3" fmla="*/ 12 w 10012"/>
                <a:gd name="connsiteY3" fmla="*/ 10000 h 10000"/>
                <a:gd name="connsiteX4" fmla="*/ 12 w 10012"/>
                <a:gd name="connsiteY4" fmla="*/ 8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12" y="837"/>
                  </a:moveTo>
                  <a:lnTo>
                    <a:pt x="10005" y="0"/>
                  </a:lnTo>
                  <a:cubicBezTo>
                    <a:pt x="10007" y="3333"/>
                    <a:pt x="10010" y="6667"/>
                    <a:pt x="10012" y="10000"/>
                  </a:cubicBezTo>
                  <a:lnTo>
                    <a:pt x="12" y="10000"/>
                  </a:lnTo>
                  <a:cubicBezTo>
                    <a:pt x="56" y="6917"/>
                    <a:pt x="-32" y="3920"/>
                    <a:pt x="12" y="837"/>
                  </a:cubicBezTo>
                  <a:close/>
                </a:path>
              </a:pathLst>
            </a:custGeom>
            <a:solidFill>
              <a:srgbClr val="87A6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t="34659" b="33045"/>
            <a:stretch/>
          </p:blipFill>
          <p:spPr bwMode="auto">
            <a:xfrm>
              <a:off x="810198" y="147556"/>
              <a:ext cx="1945005" cy="628650"/>
            </a:xfrm>
            <a:prstGeom prst="rect">
              <a:avLst/>
            </a:prstGeom>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4301202" y="157610"/>
              <a:ext cx="7633685" cy="588843"/>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US" sz="2800" cap="all" dirty="0">
                  <a:solidFill>
                    <a:srgbClr val="FFFFFF"/>
                  </a:solidFill>
                  <a:latin typeface="Acumin Pro" panose="020B0504020202020204" pitchFamily="34" charset="77"/>
                  <a:ea typeface="Calibri" panose="020F0502020204030204" pitchFamily="34" charset="0"/>
                  <a:cs typeface="Times New Roman" panose="02020603050405020304" pitchFamily="18" charset="0"/>
                </a:rPr>
                <a:t>Emotion labor</a:t>
              </a:r>
              <a:endParaRPr lang="en-US" sz="2800" cap="all" dirty="0">
                <a:latin typeface="Acumin Pro" panose="020B0504020202020204" pitchFamily="34" charset="77"/>
                <a:ea typeface="Calibri" panose="020F0502020204030204" pitchFamily="34" charset="0"/>
                <a:cs typeface="Times New Roman" panose="02020603050405020304" pitchFamily="18" charset="0"/>
              </a:endParaRPr>
            </a:p>
          </p:txBody>
        </p:sp>
      </p:grpSp>
      <p:pic>
        <p:nvPicPr>
          <p:cNvPr id="10" name="Picture 9" descr="A close up of a sign&#10;&#10;Description automatically generated">
            <a:extLst>
              <a:ext uri="{FF2B5EF4-FFF2-40B4-BE49-F238E27FC236}">
                <a16:creationId xmlns:a16="http://schemas.microsoft.com/office/drawing/2014/main" id="{CBA13803-327C-1340-8EBA-FB832F44FF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29190" y="5257800"/>
            <a:ext cx="2032000" cy="1600200"/>
          </a:xfrm>
          <a:prstGeom prst="rect">
            <a:avLst/>
          </a:prstGeom>
        </p:spPr>
      </p:pic>
    </p:spTree>
    <p:extLst>
      <p:ext uri="{BB962C8B-B14F-4D97-AF65-F5344CB8AC3E}">
        <p14:creationId xmlns:p14="http://schemas.microsoft.com/office/powerpoint/2010/main" val="2189748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cumin Pro"/>
              <a:ea typeface="+mn-ea"/>
              <a:cs typeface="+mn-cs"/>
            </a:endParaRPr>
          </a:p>
        </p:txBody>
      </p:sp>
      <p:sp>
        <p:nvSpPr>
          <p:cNvPr id="2" name="Title 1">
            <a:extLst>
              <a:ext uri="{FF2B5EF4-FFF2-40B4-BE49-F238E27FC236}">
                <a16:creationId xmlns:a16="http://schemas.microsoft.com/office/drawing/2014/main" id="{73998D40-B32B-8F3E-CC05-363399DBE59C}"/>
              </a:ext>
            </a:extLst>
          </p:cNvPr>
          <p:cNvSpPr>
            <a:spLocks noGrp="1"/>
          </p:cNvSpPr>
          <p:nvPr>
            <p:ph type="title"/>
          </p:nvPr>
        </p:nvSpPr>
        <p:spPr>
          <a:xfrm>
            <a:off x="128669" y="1153571"/>
            <a:ext cx="3760474" cy="446116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Just Smile!</a:t>
            </a:r>
            <a:br>
              <a:rPr lang="en-US" dirty="0">
                <a:solidFill>
                  <a:srgbClr val="FFFFFF"/>
                </a:solidFill>
              </a:rPr>
            </a:br>
            <a:r>
              <a:rPr kumimoji="0" lang="en-US" sz="1800" b="0" i="0" u="none" strike="noStrike" kern="1200" cap="none" spc="0" normalizeH="0" baseline="0" noProof="0" dirty="0">
                <a:ln>
                  <a:noFill/>
                </a:ln>
                <a:solidFill>
                  <a:srgbClr val="739DDE"/>
                </a:solidFill>
                <a:effectLst/>
                <a:uLnTx/>
                <a:uFillTx/>
                <a:latin typeface="Acumin Pro"/>
                <a:ea typeface="+mn-ea"/>
                <a:cs typeface="+mn-cs"/>
              </a:rPr>
              <a:t>Activity created by Dr. Aletha Stahl</a:t>
            </a:r>
            <a:br>
              <a:rPr kumimoji="0" lang="en-US" sz="1800" b="0" i="0" u="none" strike="noStrike" kern="1200" cap="none" spc="0" normalizeH="0" baseline="0" noProof="0" dirty="0">
                <a:ln>
                  <a:noFill/>
                </a:ln>
                <a:solidFill>
                  <a:srgbClr val="739DDE"/>
                </a:solidFill>
                <a:effectLst/>
                <a:uLnTx/>
                <a:uFillTx/>
                <a:latin typeface="Acumin Pro"/>
                <a:ea typeface="+mn-ea"/>
                <a:cs typeface="+mn-cs"/>
              </a:rPr>
            </a:br>
            <a:r>
              <a:rPr kumimoji="0" lang="en-US" sz="1200" b="0" i="0" u="none" strike="noStrike" kern="1200" cap="none" spc="0" normalizeH="0" baseline="0" noProof="0" dirty="0">
                <a:ln>
                  <a:noFill/>
                </a:ln>
                <a:solidFill>
                  <a:schemeClr val="accent6"/>
                </a:solidFill>
                <a:effectLst/>
                <a:uLnTx/>
                <a:uFillTx/>
                <a:latin typeface="Acumin Pro"/>
                <a:ea typeface="+mn-ea"/>
                <a:cs typeface="+mn-cs"/>
              </a:rPr>
              <a:t>https://hubicl.org/toolbox/tools/632/</a:t>
            </a:r>
            <a:br>
              <a:rPr kumimoji="0" lang="en-US" sz="1200" b="0" i="0" u="none" strike="noStrike" kern="1200" cap="none" spc="0" normalizeH="0" baseline="0" noProof="0" dirty="0">
                <a:ln>
                  <a:noFill/>
                </a:ln>
                <a:solidFill>
                  <a:srgbClr val="739DDE"/>
                </a:solidFill>
                <a:effectLst/>
                <a:uLnTx/>
                <a:uFillTx/>
                <a:latin typeface="Acumin Pro"/>
                <a:ea typeface="+mn-ea"/>
                <a:cs typeface="+mn-cs"/>
              </a:rPr>
            </a:b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95357"/>
              </a:solidFill>
              <a:effectLst/>
              <a:uLnTx/>
              <a:uFillTx/>
              <a:latin typeface="Acumin Pro"/>
              <a:ea typeface="+mn-ea"/>
              <a:cs typeface="+mn-cs"/>
            </a:endParaRPr>
          </a:p>
        </p:txBody>
      </p:sp>
      <p:sp>
        <p:nvSpPr>
          <p:cNvPr id="3" name="Content Placeholder 2">
            <a:extLst>
              <a:ext uri="{FF2B5EF4-FFF2-40B4-BE49-F238E27FC236}">
                <a16:creationId xmlns:a16="http://schemas.microsoft.com/office/drawing/2014/main" id="{ADB5A5D6-5A9E-ABC0-A92F-D498234FE939}"/>
              </a:ext>
            </a:extLst>
          </p:cNvPr>
          <p:cNvSpPr>
            <a:spLocks noGrp="1"/>
          </p:cNvSpPr>
          <p:nvPr>
            <p:ph idx="1"/>
          </p:nvPr>
        </p:nvSpPr>
        <p:spPr>
          <a:xfrm>
            <a:off x="4447308" y="591344"/>
            <a:ext cx="6906491" cy="5585619"/>
          </a:xfrm>
        </p:spPr>
        <p:txBody>
          <a:bodyPr anchor="ctr">
            <a:normAutofit/>
          </a:bodyPr>
          <a:lstStyle/>
          <a:p>
            <a:r>
              <a:rPr lang="en-US" sz="2800" dirty="0">
                <a:solidFill>
                  <a:srgbClr val="495455"/>
                </a:solidFill>
                <a:latin typeface="Acumin Pro" panose="020B0504020202020204" pitchFamily="34" charset="77"/>
                <a:ea typeface="Arial" charset="0"/>
                <a:cs typeface="Arial" charset="0"/>
              </a:rPr>
              <a:t>Place yourself in each of the situations listed on the handout provided to you and imagine the various feelings you would have. </a:t>
            </a:r>
          </a:p>
          <a:p>
            <a:r>
              <a:rPr lang="en-US" sz="2800" dirty="0">
                <a:solidFill>
                  <a:srgbClr val="495455"/>
                </a:solidFill>
                <a:latin typeface="Acumin Pro" panose="020B0504020202020204" pitchFamily="34" charset="77"/>
                <a:ea typeface="Arial" charset="0"/>
                <a:cs typeface="Arial" charset="0"/>
              </a:rPr>
              <a:t>Then, rate the strength of those feelings from “no feelings” to “very strong” feelings.</a:t>
            </a:r>
          </a:p>
          <a:p>
            <a:r>
              <a:rPr lang="en-US" dirty="0">
                <a:solidFill>
                  <a:srgbClr val="495455"/>
                </a:solidFill>
                <a:latin typeface="Acumin Pro" panose="020B0504020202020204" pitchFamily="34" charset="77"/>
                <a:ea typeface="Arial" charset="0"/>
                <a:cs typeface="Arial" charset="0"/>
              </a:rPr>
              <a:t>The emotion wheel may help you to think about what your feelings are, if you have any.</a:t>
            </a:r>
            <a:endParaRPr lang="en-US" sz="2800" dirty="0">
              <a:solidFill>
                <a:srgbClr val="495455"/>
              </a:solidFill>
              <a:latin typeface="Acumin Pro" panose="020B0504020202020204" pitchFamily="34" charset="77"/>
              <a:ea typeface="Arial" charset="0"/>
              <a:cs typeface="Arial" charset="0"/>
            </a:endParaRPr>
          </a:p>
        </p:txBody>
      </p:sp>
    </p:spTree>
    <p:extLst>
      <p:ext uri="{BB962C8B-B14F-4D97-AF65-F5344CB8AC3E}">
        <p14:creationId xmlns:p14="http://schemas.microsoft.com/office/powerpoint/2010/main" val="1511745217"/>
      </p:ext>
    </p:extLst>
  </p:cSld>
  <p:clrMapOvr>
    <a:masterClrMapping/>
  </p:clrMapOvr>
</p:sld>
</file>

<file path=ppt/theme/theme1.xml><?xml version="1.0" encoding="utf-8"?>
<a:theme xmlns:a="http://schemas.openxmlformats.org/drawingml/2006/main" name="Office Theme">
  <a:themeElements>
    <a:clrScheme name="Custom 3">
      <a:dk1>
        <a:srgbClr val="495357"/>
      </a:dk1>
      <a:lt1>
        <a:sysClr val="window" lastClr="FFFFFF"/>
      </a:lt1>
      <a:dk2>
        <a:srgbClr val="6A7275"/>
      </a:dk2>
      <a:lt2>
        <a:srgbClr val="E1EDFF"/>
      </a:lt2>
      <a:accent1>
        <a:srgbClr val="80AAF5"/>
      </a:accent1>
      <a:accent2>
        <a:srgbClr val="A6C2F4"/>
      </a:accent2>
      <a:accent3>
        <a:srgbClr val="9AAFCF"/>
      </a:accent3>
      <a:accent4>
        <a:srgbClr val="85A0C7"/>
      </a:accent4>
      <a:accent5>
        <a:srgbClr val="739DDE"/>
      </a:accent5>
      <a:accent6>
        <a:srgbClr val="F580E5"/>
      </a:accent6>
      <a:hlink>
        <a:srgbClr val="F5CB80"/>
      </a:hlink>
      <a:folHlink>
        <a:srgbClr val="80F591"/>
      </a:folHlink>
    </a:clrScheme>
    <a:fontScheme name="Custom 2">
      <a:majorFont>
        <a:latin typeface="Acumin Pro Black"/>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2030</Words>
  <Application>Microsoft Office PowerPoint</Application>
  <PresentationFormat>Widescreen</PresentationFormat>
  <Paragraphs>198</Paragraphs>
  <Slides>27</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Acumin Pro</vt:lpstr>
      <vt:lpstr>Acumin Pro Black</vt:lpstr>
      <vt:lpstr>-apple-system</vt:lpstr>
      <vt:lpstr>Arial</vt:lpstr>
      <vt:lpstr>Calibri</vt:lpstr>
      <vt:lpstr>Myriad Pro</vt:lpstr>
      <vt:lpstr>Office Theme</vt:lpstr>
      <vt:lpstr>PowerPoint Presentation</vt:lpstr>
      <vt:lpstr>Invitations &amp; Permissions</vt:lpstr>
      <vt:lpstr>Introductory Exercise Activity created by Dr. Kris Acheson-Clair https://hubicl.org/toolbox/tools/703/ </vt:lpstr>
      <vt:lpstr>Say It in Sequence</vt:lpstr>
      <vt:lpstr>Say It in Sequence</vt:lpstr>
      <vt:lpstr>PowerPoint Presentation</vt:lpstr>
      <vt:lpstr>PowerPoint Presentation</vt:lpstr>
      <vt:lpstr>PowerPoint Presentation</vt:lpstr>
      <vt:lpstr>Just Smile! Activity created by Dr. Aletha Stahl https://hubicl.org/toolbox/tools/632/ </vt:lpstr>
      <vt:lpstr>PowerPoint Presentation</vt:lpstr>
      <vt:lpstr>PowerPoint Presentation</vt:lpstr>
      <vt:lpstr>PowerPoint Presentation</vt:lpstr>
      <vt:lpstr>PowerPoint Presentation</vt:lpstr>
      <vt:lpstr>PowerPoint Presentation</vt:lpstr>
      <vt:lpstr>What do you think?</vt:lpstr>
      <vt:lpstr>PowerPoint Presentation</vt:lpstr>
      <vt:lpstr>PowerPoint Presentation</vt:lpstr>
      <vt:lpstr>Do you notice any gaps in this body of scholarship?</vt:lpstr>
      <vt:lpstr>PowerPoint Presentation</vt:lpstr>
      <vt:lpstr>Emotion Labor in Careers</vt:lpstr>
      <vt:lpstr>Emotion Labor—2020-2022</vt:lpstr>
      <vt:lpstr>Self-Care Assessment </vt:lpstr>
      <vt:lpstr>Self-Care Assessment </vt:lpstr>
      <vt:lpstr>What will you do to recover when emotion labor is negative?</vt:lpstr>
      <vt:lpstr>So why is the Center for Intercultural Learning, Mentorship, Assessment and Research interested in emotion labor?</vt:lpstr>
      <vt:lpstr>PowerPoint Presentation</vt:lpstr>
      <vt:lpstr>For more…</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Benson, Annette K</dc:creator>
  <cp:lastModifiedBy> </cp:lastModifiedBy>
  <cp:revision>16</cp:revision>
  <dcterms:created xsi:type="dcterms:W3CDTF">2022-10-02T21:49:26Z</dcterms:created>
  <dcterms:modified xsi:type="dcterms:W3CDTF">2024-01-10T16:34:12Z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2024-01-05T15:31:55Z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2abca9f6-3084-432e-98fc-2aabde3ecc90</vt:lpwstr>
  </property>
  <property fmtid="{D5CDD505-2E9C-101B-9397-08002B2CF9AE}" pid="8" name="MSIP_Label_4044bd30-2ed7-4c9d-9d12-46200872a97b_ContentBits">
    <vt:lpwstr>0</vt:lpwstr>
  </property>
</Properties>
</file>