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omments/comment1.xml" ContentType="application/vnd.openxmlformats-officedocument.presentationml.comment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4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Lst>
  <p:sldSz cx="9144000" cy="5143500" type="screen16x9"/>
  <p:notesSz cx="6858000" cy="9144000"/>
  <p:embeddedFontLst>
    <p:embeddedFont>
      <p:font typeface="Source Sans Pro" panose="020B0503030403020204" pitchFamily="34" charset="0"/>
      <p:regular r:id="rId42"/>
      <p:bold r:id="rId43"/>
      <p:italic r:id="rId44"/>
      <p:boldItalic r:id="rId45"/>
    </p:embeddedFont>
    <p:embeddedFont>
      <p:font typeface="Roboto" panose="020B0604020202020204" charset="0"/>
      <p:regular r:id="rId46"/>
      <p:bold r:id="rId47"/>
      <p:italic r:id="rId48"/>
      <p:boldItalic r:id="rId49"/>
    </p:embeddedFont>
    <p:embeddedFont>
      <p:font typeface="Raleway" panose="020B0604020202020204" charset="0"/>
      <p:regular r:id="rId50"/>
      <p:bold r:id="rId51"/>
      <p:italic r:id="rId52"/>
      <p:boldItalic r:id="rId5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arbara Kappler" initials="" lastIdx="1" clrIdx="0"/>
  <p:cmAuthor id="1" name="Yuliya Kartoshkina" initial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26" d="100"/>
          <a:sy n="126" d="100"/>
        </p:scale>
        <p:origin x="86" y="23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1.fntdata"/><Relationship Id="rId47" Type="http://schemas.openxmlformats.org/officeDocument/2006/relationships/font" Target="fonts/font6.fntdata"/><Relationship Id="rId50" Type="http://schemas.openxmlformats.org/officeDocument/2006/relationships/font" Target="fonts/font9.fntdata"/><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54"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4.fntdata"/><Relationship Id="rId53" Type="http://schemas.openxmlformats.org/officeDocument/2006/relationships/font" Target="fonts/font12.fntdata"/><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8.fntdata"/><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3.fntdata"/><Relationship Id="rId52" Type="http://schemas.openxmlformats.org/officeDocument/2006/relationships/font" Target="fonts/font1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2.fntdata"/><Relationship Id="rId48" Type="http://schemas.openxmlformats.org/officeDocument/2006/relationships/font" Target="fonts/font7.fntdata"/><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font" Target="fonts/font10.fntdata"/><Relationship Id="rId3" Type="http://schemas.openxmlformats.org/officeDocument/2006/relationships/slide" Target="slides/slide2.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8-10-08T21:24:18.609" idx="1">
    <p:pos x="196" y="993"/>
    <p:text>And what about when we are just "not interested" or don't think it impacts us (such as isolation of marginalized students?)</p:text>
  </p:cm>
  <p:cm authorId="1" dt="2018-10-08T21:24:18.609" idx="1">
    <p:pos x="196" y="1093"/>
    <p:text>Great point! I will address this. If our students are not motivated, meaning that the information we share with them does not connect to their unique wiring, it would be hard to get the frontal lobe engage. Thus, personal motivation and usefulness of the information is definitely very important in keeping the frontal lobe engaged!</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4 min total for the intro and the outline</a:t>
            </a:r>
            <a:endParaRPr/>
          </a:p>
          <a:p>
            <a:pPr marL="0" lvl="0" indent="0" algn="l" rtl="0">
              <a:spcBef>
                <a:spcPts val="0"/>
              </a:spcBef>
              <a:spcAft>
                <a:spcPts val="0"/>
              </a:spcAft>
              <a:buNone/>
            </a:pPr>
            <a:r>
              <a:rPr lang="en"/>
              <a:t>(Barbara will welcome the audience.)</a:t>
            </a:r>
            <a:endParaRPr/>
          </a:p>
          <a:p>
            <a:pPr marL="0" lvl="0" indent="0" algn="l" rtl="0">
              <a:spcBef>
                <a:spcPts val="0"/>
              </a:spcBef>
              <a:spcAft>
                <a:spcPts val="0"/>
              </a:spcAft>
              <a:buNone/>
            </a:pPr>
            <a:r>
              <a:rPr lang="en"/>
              <a:t>(Each presenter will briefly introduce themselves.)</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4479c6475c_1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4479c6475c_1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43111aa25e_2_2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21" name="Google Shape;121;g43111aa25e_2_25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457200" lvl="0" indent="-406400" algn="l" rtl="0">
              <a:spcBef>
                <a:spcPts val="0"/>
              </a:spcBef>
              <a:spcAft>
                <a:spcPts val="0"/>
              </a:spcAft>
              <a:buClr>
                <a:schemeClr val="dk2"/>
              </a:buClr>
              <a:buSzPts val="2800"/>
              <a:buFont typeface="Noto Sans Symbols"/>
              <a:buChar char="-"/>
            </a:pPr>
            <a:r>
              <a:rPr lang="en" sz="2800">
                <a:solidFill>
                  <a:schemeClr val="dk2"/>
                </a:solidFill>
              </a:rPr>
              <a:t>Does not mean the process is easy, but it means the facilitator is assisting and supporting others in this process. </a:t>
            </a:r>
            <a:endParaRPr sz="1800">
              <a:solidFill>
                <a:schemeClr val="dk2"/>
              </a:solidFill>
              <a:latin typeface="Source Sans Pro"/>
              <a:ea typeface="Source Sans Pro"/>
              <a:cs typeface="Source Sans Pro"/>
              <a:sym typeface="Source Sans Pro"/>
            </a:endParaRPr>
          </a:p>
          <a:p>
            <a:pPr marL="457200" marR="0" lvl="0" indent="-304800" algn="l" rtl="0">
              <a:spcBef>
                <a:spcPts val="0"/>
              </a:spcBef>
              <a:spcAft>
                <a:spcPts val="0"/>
              </a:spcAft>
              <a:buClr>
                <a:schemeClr val="dk1"/>
              </a:buClr>
              <a:buSzPts val="1200"/>
              <a:buChar char="-"/>
            </a:pPr>
            <a:endParaRPr sz="1200">
              <a:solidFill>
                <a:schemeClr val="dk1"/>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43111aa25e_2_2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28" name="Google Shape;128;g43111aa25e_2_25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200"/>
              <a:buFont typeface="Arial"/>
              <a:buNone/>
            </a:pPr>
            <a:r>
              <a:rPr lang="en" sz="1200">
                <a:solidFill>
                  <a:schemeClr val="dk1"/>
                </a:solidFill>
              </a:rPr>
              <a:t>You can not really pre-determine the direction of the learner</a:t>
            </a:r>
            <a:endParaRPr sz="1200">
              <a:solidFill>
                <a:schemeClr val="dk1"/>
              </a:solidFill>
            </a:endParaRPr>
          </a:p>
          <a:p>
            <a:pPr marL="0" marR="0" lvl="0" indent="0" algn="l" rtl="0">
              <a:spcBef>
                <a:spcPts val="0"/>
              </a:spcBef>
              <a:spcAft>
                <a:spcPts val="0"/>
              </a:spcAft>
              <a:buClr>
                <a:schemeClr val="dk1"/>
              </a:buClr>
              <a:buSzPts val="1200"/>
              <a:buFont typeface="Arial"/>
              <a:buNone/>
            </a:pPr>
            <a:endParaRPr sz="1200">
              <a:solidFill>
                <a:schemeClr val="dk1"/>
              </a:solidFill>
            </a:endParaRPr>
          </a:p>
          <a:p>
            <a:pPr marL="0" marR="0" lvl="0" indent="0" algn="l" rtl="0">
              <a:spcBef>
                <a:spcPts val="0"/>
              </a:spcBef>
              <a:spcAft>
                <a:spcPts val="0"/>
              </a:spcAft>
              <a:buClr>
                <a:schemeClr val="dk1"/>
              </a:buClr>
              <a:buSzPts val="1200"/>
              <a:buFont typeface="Arial"/>
              <a:buNone/>
            </a:pPr>
            <a:endParaRPr sz="1200">
              <a:solidFill>
                <a:schemeClr val="dk1"/>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4336de8ca2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4336de8ca2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81000" algn="l" rtl="0">
              <a:spcBef>
                <a:spcPts val="0"/>
              </a:spcBef>
              <a:spcAft>
                <a:spcPts val="0"/>
              </a:spcAft>
              <a:buClr>
                <a:schemeClr val="dk2"/>
              </a:buClr>
              <a:buSzPts val="2400"/>
              <a:buFont typeface="Noto Sans Symbols"/>
              <a:buChar char="▪"/>
            </a:pPr>
            <a:r>
              <a:rPr lang="en" sz="2400">
                <a:solidFill>
                  <a:schemeClr val="dk2"/>
                </a:solidFill>
              </a:rPr>
              <a:t>Assist learners in shifting perspectives </a:t>
            </a:r>
            <a:endParaRPr sz="2400">
              <a:solidFill>
                <a:schemeClr val="dk2"/>
              </a:solidFill>
            </a:endParaRPr>
          </a:p>
          <a:p>
            <a:pPr marL="457200" lvl="0" indent="0" algn="l" rtl="0">
              <a:spcBef>
                <a:spcPts val="0"/>
              </a:spcBef>
              <a:spcAft>
                <a:spcPts val="0"/>
              </a:spcAft>
              <a:buClr>
                <a:schemeClr val="dk2"/>
              </a:buClr>
              <a:buSzPts val="1100"/>
              <a:buFont typeface="Arial"/>
              <a:buNone/>
            </a:pPr>
            <a:endParaRPr sz="2400">
              <a:solidFill>
                <a:schemeClr val="dk2"/>
              </a:solidFill>
            </a:endParaRPr>
          </a:p>
          <a:p>
            <a:pPr marL="457200" lvl="0" indent="-381000" algn="l" rtl="0">
              <a:lnSpc>
                <a:spcPct val="115000"/>
              </a:lnSpc>
              <a:spcBef>
                <a:spcPts val="0"/>
              </a:spcBef>
              <a:spcAft>
                <a:spcPts val="0"/>
              </a:spcAft>
              <a:buClr>
                <a:schemeClr val="dk2"/>
              </a:buClr>
              <a:buSzPts val="2400"/>
              <a:buFont typeface="Arial"/>
              <a:buChar char="▪"/>
            </a:pPr>
            <a:r>
              <a:rPr lang="en" sz="2400">
                <a:solidFill>
                  <a:schemeClr val="dk2"/>
                </a:solidFill>
              </a:rPr>
              <a:t>Help learners realize that they may not fully understand the experience as they are using the lens of their own culture to make sense of it. </a:t>
            </a:r>
            <a:endParaRPr sz="2400">
              <a:solidFill>
                <a:schemeClr val="dk2"/>
              </a:solidFill>
            </a:endParaRPr>
          </a:p>
          <a:p>
            <a:pPr marL="0" lvl="0" indent="0" algn="r" rtl="0">
              <a:lnSpc>
                <a:spcPct val="115000"/>
              </a:lnSpc>
              <a:spcBef>
                <a:spcPts val="0"/>
              </a:spcBef>
              <a:spcAft>
                <a:spcPts val="0"/>
              </a:spcAft>
              <a:buClr>
                <a:schemeClr val="dk2"/>
              </a:buClr>
              <a:buSzPts val="1100"/>
              <a:buFont typeface="Arial"/>
              <a:buNone/>
            </a:pPr>
            <a:endParaRPr sz="1400">
              <a:solidFill>
                <a:schemeClr val="dk2"/>
              </a:solidFill>
            </a:endParaRPr>
          </a:p>
          <a:p>
            <a:pPr marL="0" lvl="0" indent="0" algn="r" rtl="0">
              <a:lnSpc>
                <a:spcPct val="115000"/>
              </a:lnSpc>
              <a:spcBef>
                <a:spcPts val="0"/>
              </a:spcBef>
              <a:spcAft>
                <a:spcPts val="0"/>
              </a:spcAft>
              <a:buClr>
                <a:schemeClr val="dk2"/>
              </a:buClr>
              <a:buSzPts val="1100"/>
              <a:buFont typeface="Arial"/>
              <a:buNone/>
            </a:pPr>
            <a:endParaRPr sz="1400">
              <a:solidFill>
                <a:schemeClr val="dk2"/>
              </a:solidFill>
            </a:endParaRPr>
          </a:p>
          <a:p>
            <a:pPr marL="0" lvl="0" indent="0" algn="r" rtl="0">
              <a:lnSpc>
                <a:spcPct val="115000"/>
              </a:lnSpc>
              <a:spcBef>
                <a:spcPts val="0"/>
              </a:spcBef>
              <a:spcAft>
                <a:spcPts val="0"/>
              </a:spcAft>
              <a:buClr>
                <a:schemeClr val="dk2"/>
              </a:buClr>
              <a:buSzPts val="1100"/>
              <a:buFont typeface="Arial"/>
              <a:buNone/>
            </a:pPr>
            <a:r>
              <a:rPr lang="en" sz="1400">
                <a:solidFill>
                  <a:schemeClr val="dk2"/>
                </a:solidFill>
              </a:rPr>
              <a:t>Learning Across Cultures, page 141</a:t>
            </a:r>
            <a:endParaRPr sz="2800">
              <a:solidFill>
                <a:schemeClr val="dk2"/>
              </a:solidFill>
            </a:endParaRPr>
          </a:p>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4336de8ca2_0_1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 name="Google Shape;140;g4336de8ca2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Intercutural Facilitation is balancing these -- simulataneously!</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43111aa25e_2_2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70" name="Google Shape;170;g43111aa25e_2_26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200"/>
              <a:buFont typeface="Arial"/>
              <a:buNone/>
            </a:pPr>
            <a:r>
              <a:rPr lang="en" sz="1200">
                <a:solidFill>
                  <a:schemeClr val="dk1"/>
                </a:solidFill>
              </a:rPr>
              <a:t>(This text explains previos model)</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43111aa25e_2_2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76" name="Google Shape;176;g43111aa25e_2_27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200"/>
              <a:buFont typeface="Arial"/>
              <a:buNone/>
            </a:pPr>
            <a:r>
              <a:rPr lang="en" sz="1200">
                <a:solidFill>
                  <a:schemeClr val="dk1"/>
                </a:solidFill>
              </a:rPr>
              <a:t>Seems simple -- and it is!  We jus thave three choices.  It’s the stimulus that makes it seem so much more complex!!</a:t>
            </a:r>
            <a:endParaRPr sz="1200">
              <a:solidFill>
                <a:schemeClr val="dk1"/>
              </a:solidFill>
            </a:endParaRPr>
          </a:p>
          <a:p>
            <a:pPr marL="0" marR="0" lvl="0" indent="0" algn="l" rtl="0">
              <a:spcBef>
                <a:spcPts val="0"/>
              </a:spcBef>
              <a:spcAft>
                <a:spcPts val="0"/>
              </a:spcAft>
              <a:buClr>
                <a:schemeClr val="dk1"/>
              </a:buClr>
              <a:buSzPts val="1200"/>
              <a:buFont typeface="Arial"/>
              <a:buNone/>
            </a:pPr>
            <a:endParaRPr sz="1200">
              <a:solidFill>
                <a:schemeClr val="dk1"/>
              </a:solidFill>
            </a:endParaRPr>
          </a:p>
          <a:p>
            <a:pPr marL="0" marR="0" lvl="0" indent="0" algn="l" rtl="0">
              <a:spcBef>
                <a:spcPts val="0"/>
              </a:spcBef>
              <a:spcAft>
                <a:spcPts val="0"/>
              </a:spcAft>
              <a:buClr>
                <a:schemeClr val="dk1"/>
              </a:buClr>
              <a:buSzPts val="1200"/>
              <a:buFont typeface="Arial"/>
              <a:buNone/>
            </a:pPr>
            <a:r>
              <a:rPr lang="en" sz="1200" b="0" i="0" u="none" strike="noStrike" cap="none">
                <a:solidFill>
                  <a:schemeClr val="dk1"/>
                </a:solidFill>
                <a:latin typeface="Arial"/>
                <a:ea typeface="Arial"/>
                <a:cs typeface="Arial"/>
                <a:sym typeface="Arial"/>
              </a:rPr>
              <a:t>What might the advantages of each be  </a:t>
            </a:r>
            <a:endParaRPr sz="1200" b="0" i="0" u="none" strike="noStrike" cap="none">
              <a:solidFill>
                <a:schemeClr val="dk1"/>
              </a:solidFill>
              <a:latin typeface="Arial"/>
              <a:ea typeface="Arial"/>
              <a:cs typeface="Arial"/>
              <a:sym typeface="Arial"/>
            </a:endParaRPr>
          </a:p>
          <a:p>
            <a:pPr marL="0" marR="0" lvl="0" indent="0" algn="l" rtl="0">
              <a:spcBef>
                <a:spcPts val="0"/>
              </a:spcBef>
              <a:spcAft>
                <a:spcPts val="0"/>
              </a:spcAft>
              <a:buClr>
                <a:schemeClr val="dk1"/>
              </a:buClr>
              <a:buSzPts val="1200"/>
              <a:buFont typeface="Arial"/>
              <a:buNone/>
            </a:pPr>
            <a:r>
              <a:rPr lang="en" sz="1200">
                <a:solidFill>
                  <a:schemeClr val="dk1"/>
                </a:solidFill>
              </a:rPr>
              <a:t>Environment, experience- we provide a student with</a:t>
            </a:r>
            <a:endParaRPr sz="1200">
              <a:solidFill>
                <a:schemeClr val="dk1"/>
              </a:solidFill>
            </a:endParaRPr>
          </a:p>
          <a:p>
            <a:pPr marL="0" marR="0" lvl="0" indent="0" algn="l" rtl="0">
              <a:spcBef>
                <a:spcPts val="0"/>
              </a:spcBef>
              <a:spcAft>
                <a:spcPts val="0"/>
              </a:spcAft>
              <a:buClr>
                <a:schemeClr val="dk1"/>
              </a:buClr>
              <a:buSzPts val="1200"/>
              <a:buFont typeface="Arial"/>
              <a:buNone/>
            </a:pPr>
            <a:r>
              <a:rPr lang="en" sz="1200">
                <a:solidFill>
                  <a:schemeClr val="dk1"/>
                </a:solidFill>
              </a:rPr>
              <a:t>Emphasize one or another, but not everything</a:t>
            </a:r>
            <a:endParaRPr sz="1200">
              <a:solidFill>
                <a:schemeClr val="dk1"/>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43111aa25e_2_2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82" name="Google Shape;182;g43111aa25e_2_27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200"/>
              <a:buFont typeface="Arial"/>
              <a:buNone/>
            </a:pPr>
            <a:r>
              <a:rPr lang="en" sz="1200">
                <a:solidFill>
                  <a:schemeClr val="dk1"/>
                </a:solidFill>
              </a:rPr>
              <a:t>Quick practice: </a:t>
            </a:r>
            <a:endParaRPr sz="1200">
              <a:solidFill>
                <a:schemeClr val="dk1"/>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43111aa25e_2_2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90" name="Google Shape;190;g43111aa25e_2_28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200"/>
              <a:buFont typeface="Arial"/>
              <a:buNone/>
            </a:pPr>
            <a:r>
              <a:rPr lang="en" sz="1200">
                <a:solidFill>
                  <a:schemeClr val="dk1"/>
                </a:solidFill>
              </a:rPr>
              <a:t>What do you draw upon  fto facilitate? If time, we’ll do this as “</a:t>
            </a:r>
            <a:r>
              <a:rPr lang="en" sz="1200" b="0" i="0" u="none" strike="noStrike" cap="none">
                <a:solidFill>
                  <a:schemeClr val="dk1"/>
                </a:solidFill>
                <a:latin typeface="Arial"/>
                <a:ea typeface="Arial"/>
                <a:cs typeface="Arial"/>
                <a:sym typeface="Arial"/>
              </a:rPr>
              <a:t>Think pair, share</a:t>
            </a:r>
            <a:r>
              <a:rPr lang="en" sz="1200">
                <a:solidFill>
                  <a:schemeClr val="dk1"/>
                </a:solidFill>
              </a:rPr>
              <a:t>”</a:t>
            </a:r>
            <a:r>
              <a:rPr lang="en" sz="1200" b="0" i="0" u="none" strike="noStrike" cap="none">
                <a:solidFill>
                  <a:schemeClr val="dk1"/>
                </a:solidFill>
                <a:latin typeface="Arial"/>
                <a:ea typeface="Arial"/>
                <a:cs typeface="Arial"/>
                <a:sym typeface="Arial"/>
              </a:rPr>
              <a:t>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43111aa25e_2_54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 name="Google Shape;196;g43111aa25e_2_5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About 7 min total</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g42ac8d39a3_0_24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 name="Google Shape;67;g42ac8d39a3_0_2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g4336de8ca2_4_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1" name="Google Shape;201;g4336de8ca2_4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4336de8ca2_4_1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 name="Google Shape;206;g4336de8ca2_4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43111aa25e_3_1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43111aa25e_3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4336de8ca2_4_7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 name="Google Shape;218;g4336de8ca2_4_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4336de8ca2_4_8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3" name="Google Shape;223;g4336de8ca2_4_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g43111aa25e_3_1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9" name="Google Shape;229;g43111aa25e_3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g4336de8ca2_4_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6" name="Google Shape;236;g4336de8ca2_4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g4336de8ca2_4_2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1" name="Google Shape;241;g4336de8ca2_4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g4336de8ca2_4_3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8" name="Google Shape;248;g4336de8ca2_4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g4336de8ca2_4_5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9" name="Google Shape;259;g4336de8ca2_4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4479c6475c_1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4479c6475c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g4336de8ca2_4_6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6" name="Google Shape;266;g4336de8ca2_4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g43111aa25e_2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7" name="Google Shape;277;g43111aa25e_2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g4336de8ca2_4_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83" name="Google Shape;283;g4336de8ca2_4_9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200"/>
              <a:buFont typeface="Arial"/>
              <a:buNone/>
            </a:pPr>
            <a:r>
              <a:rPr lang="en" sz="1200">
                <a:solidFill>
                  <a:schemeClr val="dk1"/>
                </a:solidFill>
              </a:rPr>
              <a:t>Seems simple -- and it is!  We just thave three choices.  It’s the stimulus that makes it seem so much more complex!!</a:t>
            </a:r>
            <a:endParaRPr sz="1200">
              <a:solidFill>
                <a:schemeClr val="dk1"/>
              </a:solidFill>
            </a:endParaRPr>
          </a:p>
          <a:p>
            <a:pPr marL="0" marR="0" lvl="0" indent="0" algn="l" rtl="0">
              <a:spcBef>
                <a:spcPts val="0"/>
              </a:spcBef>
              <a:spcAft>
                <a:spcPts val="0"/>
              </a:spcAft>
              <a:buClr>
                <a:schemeClr val="dk1"/>
              </a:buClr>
              <a:buSzPts val="1200"/>
              <a:buFont typeface="Arial"/>
              <a:buNone/>
            </a:pPr>
            <a:endParaRPr sz="1200">
              <a:solidFill>
                <a:schemeClr val="dk1"/>
              </a:solidFill>
            </a:endParaRPr>
          </a:p>
          <a:p>
            <a:pPr marL="0" marR="0" lvl="0" indent="0" algn="l" rtl="0">
              <a:spcBef>
                <a:spcPts val="0"/>
              </a:spcBef>
              <a:spcAft>
                <a:spcPts val="0"/>
              </a:spcAft>
              <a:buClr>
                <a:schemeClr val="dk1"/>
              </a:buClr>
              <a:buSzPts val="1200"/>
              <a:buFont typeface="Arial"/>
              <a:buNone/>
            </a:pPr>
            <a:r>
              <a:rPr lang="en" sz="1200" b="0" i="0" u="none" strike="noStrike" cap="none">
                <a:solidFill>
                  <a:schemeClr val="dk1"/>
                </a:solidFill>
                <a:latin typeface="Arial"/>
                <a:ea typeface="Arial"/>
                <a:cs typeface="Arial"/>
                <a:sym typeface="Arial"/>
              </a:rPr>
              <a:t>What might the advantages of each be  </a:t>
            </a:r>
            <a:endParaRPr sz="1200" b="0" i="0" u="none" strike="noStrike" cap="none">
              <a:solidFill>
                <a:schemeClr val="dk1"/>
              </a:solidFill>
              <a:latin typeface="Arial"/>
              <a:ea typeface="Arial"/>
              <a:cs typeface="Arial"/>
              <a:sym typeface="Arial"/>
            </a:endParaRPr>
          </a:p>
          <a:p>
            <a:pPr marL="0" marR="0" lvl="0" indent="0" algn="l" rtl="0">
              <a:spcBef>
                <a:spcPts val="0"/>
              </a:spcBef>
              <a:spcAft>
                <a:spcPts val="0"/>
              </a:spcAft>
              <a:buClr>
                <a:schemeClr val="dk1"/>
              </a:buClr>
              <a:buSzPts val="1200"/>
              <a:buFont typeface="Arial"/>
              <a:buNone/>
            </a:pPr>
            <a:r>
              <a:rPr lang="en" sz="1200">
                <a:solidFill>
                  <a:schemeClr val="dk1"/>
                </a:solidFill>
              </a:rPr>
              <a:t>Environment, experience- we provide a student with</a:t>
            </a:r>
            <a:endParaRPr sz="1200">
              <a:solidFill>
                <a:schemeClr val="dk1"/>
              </a:solidFill>
            </a:endParaRPr>
          </a:p>
          <a:p>
            <a:pPr marL="0" marR="0" lvl="0" indent="0" algn="l" rtl="0">
              <a:spcBef>
                <a:spcPts val="0"/>
              </a:spcBef>
              <a:spcAft>
                <a:spcPts val="0"/>
              </a:spcAft>
              <a:buClr>
                <a:schemeClr val="dk1"/>
              </a:buClr>
              <a:buSzPts val="1200"/>
              <a:buFont typeface="Arial"/>
              <a:buNone/>
            </a:pPr>
            <a:r>
              <a:rPr lang="en" sz="1200">
                <a:solidFill>
                  <a:schemeClr val="dk1"/>
                </a:solidFill>
              </a:rPr>
              <a:t>Emphasize one or another, but not everything</a:t>
            </a:r>
            <a:endParaRPr sz="1200">
              <a:solidFill>
                <a:schemeClr val="dk1"/>
              </a:solidFil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g434b19c602_1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9" name="Google Shape;289;g434b19c602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g43111aa25e_2_1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95" name="Google Shape;295;g43111aa25e_2_114:notes"/>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200"/>
              <a:buFont typeface="Arial"/>
              <a:buNone/>
            </a:pPr>
            <a:endParaRPr sz="1200" b="0" i="0" u="none" strike="noStrike" cap="none">
              <a:solidFill>
                <a:schemeClr val="dk1"/>
              </a:solidFill>
              <a:latin typeface="Arial"/>
              <a:ea typeface="Arial"/>
              <a:cs typeface="Arial"/>
              <a:sym typeface="Arial"/>
            </a:endParaRPr>
          </a:p>
        </p:txBody>
      </p:sp>
      <p:sp>
        <p:nvSpPr>
          <p:cNvPr id="296" name="Google Shape;296;g43111aa25e_2_114:notes"/>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rgbClr val="000000"/>
              </a:buClr>
              <a:buSzPts val="350"/>
              <a:buFont typeface="Arial"/>
              <a:buNone/>
            </a:pPr>
            <a:fld id="{00000000-1234-1234-1234-123412341234}" type="slidenum">
              <a:rPr lang="en" sz="1400" b="0" i="0" u="none" strike="noStrike" cap="none">
                <a:solidFill>
                  <a:srgbClr val="000000"/>
                </a:solidFill>
                <a:latin typeface="Arial"/>
                <a:ea typeface="Arial"/>
                <a:cs typeface="Arial"/>
                <a:sym typeface="Arial"/>
              </a:rPr>
              <a:t>34</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g43111aa25e_2_1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03" name="Google Shape;303;g43111aa25e_2_107:notes"/>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200"/>
              <a:buFont typeface="Arial"/>
              <a:buNone/>
            </a:pPr>
            <a:endParaRPr sz="1200" b="0" i="0" u="none" strike="noStrike" cap="none">
              <a:solidFill>
                <a:schemeClr val="dk1"/>
              </a:solidFill>
              <a:latin typeface="Arial"/>
              <a:ea typeface="Arial"/>
              <a:cs typeface="Arial"/>
              <a:sym typeface="Arial"/>
            </a:endParaRPr>
          </a:p>
        </p:txBody>
      </p:sp>
      <p:sp>
        <p:nvSpPr>
          <p:cNvPr id="304" name="Google Shape;304;g43111aa25e_2_107:notes"/>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rgbClr val="000000"/>
              </a:buClr>
              <a:buSzPts val="350"/>
              <a:buFont typeface="Arial"/>
              <a:buNone/>
            </a:pPr>
            <a:fld id="{00000000-1234-1234-1234-123412341234}" type="slidenum">
              <a:rPr lang="en" sz="1400" b="0" i="0" u="none" strike="noStrike" cap="none">
                <a:solidFill>
                  <a:srgbClr val="000000"/>
                </a:solidFill>
                <a:latin typeface="Arial"/>
                <a:ea typeface="Arial"/>
                <a:cs typeface="Arial"/>
                <a:sym typeface="Arial"/>
              </a:rPr>
              <a:t>35</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g4336de8ca2_0_26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1" name="Google Shape;311;g4336de8ca2_0_2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g447cdb75c2_0_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6" name="Google Shape;316;g447cdb75c2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g4336de8ca2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2" name="Google Shape;322;g4336de8ca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g4479c6475c_1_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8" name="Google Shape;328;g4479c6475c_1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43111aa25e_2_17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g43111aa25e_2_1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Common tendencies in ho our brains function. Neurosciencsts revealed that different areas of the brain are responsible for different function and biochemistry but unique wiring due to genetics and life experiences.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446cf07db2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 name="Google Shape;85;g446cf07db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limbic system is the part of the brain that deals with three key functions: emotions, memories and arousal (or stimulation). Evolutionary, it evolved the earliest and thus, it turns on the fastest to help us react to the dangers in our environment. But those dangers do not have to real- they can also be perceived.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43111aa25e_2_19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43111aa25e_2_1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43111aa25e_2_18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43111aa25e_2_1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43111aa25e_2_19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43111aa25e_2_1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43111aa25e_2_20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43111aa25e_2_2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r>
              <a:rPr lang="en">
                <a:solidFill>
                  <a:schemeClr val="dk2"/>
                </a:solidFill>
              </a:rPr>
              <a:t>s</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a:off x="80700" y="2651100"/>
            <a:ext cx="8982600" cy="24117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txBox="1">
            <a:spLocks noGrp="1"/>
          </p:cNvSpPr>
          <p:nvPr>
            <p:ph type="ctrTitle"/>
          </p:nvPr>
        </p:nvSpPr>
        <p:spPr>
          <a:xfrm>
            <a:off x="485875" y="264475"/>
            <a:ext cx="8183700" cy="1473600"/>
          </a:xfrm>
          <a:prstGeom prst="rect">
            <a:avLst/>
          </a:prstGeom>
        </p:spPr>
        <p:txBody>
          <a:bodyPr spcFirstLastPara="1" wrap="square" lIns="91425" tIns="91425" rIns="91425" bIns="91425" anchor="b" anchorCtr="0"/>
          <a:lstStyle>
            <a:lvl1pPr lvl="0">
              <a:spcBef>
                <a:spcPts val="0"/>
              </a:spcBef>
              <a:spcAft>
                <a:spcPts val="0"/>
              </a:spcAft>
              <a:buSzPts val="4200"/>
              <a:buNone/>
              <a:defRPr sz="4200"/>
            </a:lvl1pPr>
            <a:lvl2pPr lvl="1">
              <a:spcBef>
                <a:spcPts val="0"/>
              </a:spcBef>
              <a:spcAft>
                <a:spcPts val="0"/>
              </a:spcAft>
              <a:buSzPts val="4200"/>
              <a:buNone/>
              <a:defRPr sz="4200"/>
            </a:lvl2pPr>
            <a:lvl3pPr lvl="2">
              <a:spcBef>
                <a:spcPts val="0"/>
              </a:spcBef>
              <a:spcAft>
                <a:spcPts val="0"/>
              </a:spcAft>
              <a:buSzPts val="4200"/>
              <a:buNone/>
              <a:defRPr sz="4200"/>
            </a:lvl3pPr>
            <a:lvl4pPr lvl="3">
              <a:spcBef>
                <a:spcPts val="0"/>
              </a:spcBef>
              <a:spcAft>
                <a:spcPts val="0"/>
              </a:spcAft>
              <a:buSzPts val="4200"/>
              <a:buNone/>
              <a:defRPr sz="4200"/>
            </a:lvl4pPr>
            <a:lvl5pPr lvl="4">
              <a:spcBef>
                <a:spcPts val="0"/>
              </a:spcBef>
              <a:spcAft>
                <a:spcPts val="0"/>
              </a:spcAft>
              <a:buSzPts val="4200"/>
              <a:buNone/>
              <a:defRPr sz="4200"/>
            </a:lvl5pPr>
            <a:lvl6pPr lvl="5">
              <a:spcBef>
                <a:spcPts val="0"/>
              </a:spcBef>
              <a:spcAft>
                <a:spcPts val="0"/>
              </a:spcAft>
              <a:buSzPts val="4200"/>
              <a:buNone/>
              <a:defRPr sz="4200"/>
            </a:lvl6pPr>
            <a:lvl7pPr lvl="6">
              <a:spcBef>
                <a:spcPts val="0"/>
              </a:spcBef>
              <a:spcAft>
                <a:spcPts val="0"/>
              </a:spcAft>
              <a:buSzPts val="4200"/>
              <a:buNone/>
              <a:defRPr sz="4200"/>
            </a:lvl7pPr>
            <a:lvl8pPr lvl="7">
              <a:spcBef>
                <a:spcPts val="0"/>
              </a:spcBef>
              <a:spcAft>
                <a:spcPts val="0"/>
              </a:spcAft>
              <a:buSzPts val="4200"/>
              <a:buNone/>
              <a:defRPr sz="4200"/>
            </a:lvl8pPr>
            <a:lvl9pPr lvl="8">
              <a:spcBef>
                <a:spcPts val="0"/>
              </a:spcBef>
              <a:spcAft>
                <a:spcPts val="0"/>
              </a:spcAft>
              <a:buSzPts val="4200"/>
              <a:buNone/>
              <a:defRPr sz="4200"/>
            </a:lvl9pPr>
          </a:lstStyle>
          <a:p>
            <a:endParaRPr/>
          </a:p>
        </p:txBody>
      </p:sp>
      <p:sp>
        <p:nvSpPr>
          <p:cNvPr id="12" name="Google Shape;12;p2"/>
          <p:cNvSpPr txBox="1">
            <a:spLocks noGrp="1"/>
          </p:cNvSpPr>
          <p:nvPr>
            <p:ph type="subTitle" idx="1"/>
          </p:nvPr>
        </p:nvSpPr>
        <p:spPr>
          <a:xfrm>
            <a:off x="485875" y="1738075"/>
            <a:ext cx="8183700" cy="861000"/>
          </a:xfrm>
          <a:prstGeom prst="rect">
            <a:avLst/>
          </a:prstGeom>
        </p:spPr>
        <p:txBody>
          <a:bodyPr spcFirstLastPara="1" wrap="square" lIns="91425" tIns="91425" rIns="91425" bIns="91425" anchor="t" anchorCtr="0"/>
          <a:lstStyle>
            <a:lvl1pPr lvl="0">
              <a:lnSpc>
                <a:spcPct val="100000"/>
              </a:lnSpc>
              <a:spcBef>
                <a:spcPts val="0"/>
              </a:spcBef>
              <a:spcAft>
                <a:spcPts val="0"/>
              </a:spcAft>
              <a:buSzPts val="2400"/>
              <a:buNone/>
              <a:defRPr sz="2400"/>
            </a:lvl1pPr>
            <a:lvl2pPr lvl="1">
              <a:lnSpc>
                <a:spcPct val="100000"/>
              </a:lnSpc>
              <a:spcBef>
                <a:spcPts val="0"/>
              </a:spcBef>
              <a:spcAft>
                <a:spcPts val="0"/>
              </a:spcAft>
              <a:buSzPts val="2400"/>
              <a:buNone/>
              <a:defRPr sz="2400"/>
            </a:lvl2pPr>
            <a:lvl3pPr lvl="2">
              <a:lnSpc>
                <a:spcPct val="100000"/>
              </a:lnSpc>
              <a:spcBef>
                <a:spcPts val="0"/>
              </a:spcBef>
              <a:spcAft>
                <a:spcPts val="0"/>
              </a:spcAft>
              <a:buSzPts val="2400"/>
              <a:buNone/>
              <a:defRPr sz="2400"/>
            </a:lvl3pPr>
            <a:lvl4pPr lvl="3">
              <a:lnSpc>
                <a:spcPct val="100000"/>
              </a:lnSpc>
              <a:spcBef>
                <a:spcPts val="0"/>
              </a:spcBef>
              <a:spcAft>
                <a:spcPts val="0"/>
              </a:spcAft>
              <a:buSzPts val="2400"/>
              <a:buNone/>
              <a:defRPr sz="2400"/>
            </a:lvl4pPr>
            <a:lvl5pPr lvl="4">
              <a:lnSpc>
                <a:spcPct val="100000"/>
              </a:lnSpc>
              <a:spcBef>
                <a:spcPts val="0"/>
              </a:spcBef>
              <a:spcAft>
                <a:spcPts val="0"/>
              </a:spcAft>
              <a:buSzPts val="2400"/>
              <a:buNone/>
              <a:defRPr sz="2400"/>
            </a:lvl5pPr>
            <a:lvl6pPr lvl="5">
              <a:lnSpc>
                <a:spcPct val="100000"/>
              </a:lnSpc>
              <a:spcBef>
                <a:spcPts val="0"/>
              </a:spcBef>
              <a:spcAft>
                <a:spcPts val="0"/>
              </a:spcAft>
              <a:buSzPts val="2400"/>
              <a:buNone/>
              <a:defRPr sz="2400"/>
            </a:lvl6pPr>
            <a:lvl7pPr lvl="6">
              <a:lnSpc>
                <a:spcPct val="100000"/>
              </a:lnSpc>
              <a:spcBef>
                <a:spcPts val="0"/>
              </a:spcBef>
              <a:spcAft>
                <a:spcPts val="0"/>
              </a:spcAft>
              <a:buSzPts val="2400"/>
              <a:buNone/>
              <a:defRPr sz="2400"/>
            </a:lvl7pPr>
            <a:lvl8pPr lvl="7">
              <a:lnSpc>
                <a:spcPct val="100000"/>
              </a:lnSpc>
              <a:spcBef>
                <a:spcPts val="0"/>
              </a:spcBef>
              <a:spcAft>
                <a:spcPts val="0"/>
              </a:spcAft>
              <a:buSzPts val="2400"/>
              <a:buNone/>
              <a:defRPr sz="2400"/>
            </a:lvl8pPr>
            <a:lvl9pPr lvl="8">
              <a:lnSpc>
                <a:spcPct val="100000"/>
              </a:lnSpc>
              <a:spcBef>
                <a:spcPts val="0"/>
              </a:spcBef>
              <a:spcAft>
                <a:spcPts val="0"/>
              </a:spcAft>
              <a:buSzPts val="2400"/>
              <a:buNone/>
              <a:defRPr sz="2400"/>
            </a:lvl9pPr>
          </a:lstStyle>
          <a:p>
            <a:endParaRPr/>
          </a:p>
        </p:txBody>
      </p:sp>
      <p:sp>
        <p:nvSpPr>
          <p:cNvPr id="13" name="Google Shape;13;p2"/>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7"/>
        <p:cNvGrpSpPr/>
        <p:nvPr/>
      </p:nvGrpSpPr>
      <p:grpSpPr>
        <a:xfrm>
          <a:off x="0" y="0"/>
          <a:ext cx="0" cy="0"/>
          <a:chOff x="0" y="0"/>
          <a:chExt cx="0" cy="0"/>
        </a:xfrm>
      </p:grpSpPr>
      <p:sp>
        <p:nvSpPr>
          <p:cNvPr id="48" name="Google Shape;48;p11"/>
          <p:cNvSpPr/>
          <p:nvPr/>
        </p:nvSpPr>
        <p:spPr>
          <a:xfrm>
            <a:off x="80700" y="2651100"/>
            <a:ext cx="8982600" cy="24117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11"/>
          <p:cNvSpPr txBox="1">
            <a:spLocks noGrp="1"/>
          </p:cNvSpPr>
          <p:nvPr>
            <p:ph type="title" hasCustomPrompt="1"/>
          </p:nvPr>
        </p:nvSpPr>
        <p:spPr>
          <a:xfrm>
            <a:off x="311700" y="743001"/>
            <a:ext cx="8520600" cy="2006400"/>
          </a:xfrm>
          <a:prstGeom prst="rect">
            <a:avLst/>
          </a:prstGeom>
        </p:spPr>
        <p:txBody>
          <a:bodyPr spcFirstLastPara="1" wrap="square" lIns="91425" tIns="91425" rIns="91425" bIns="91425" anchor="b" anchorCtr="0"/>
          <a:lstStyle>
            <a:lvl1pPr lvl="0" algn="ctr">
              <a:spcBef>
                <a:spcPts val="0"/>
              </a:spcBef>
              <a:spcAft>
                <a:spcPts val="0"/>
              </a:spcAft>
              <a:buSzPts val="12000"/>
              <a:buFont typeface="Source Sans Pro"/>
              <a:buNone/>
              <a:defRPr sz="12000">
                <a:latin typeface="Source Sans Pro"/>
                <a:ea typeface="Source Sans Pro"/>
                <a:cs typeface="Source Sans Pro"/>
                <a:sym typeface="Source Sans Pro"/>
              </a:defRPr>
            </a:lvl1pPr>
            <a:lvl2pPr lvl="1" algn="ctr">
              <a:spcBef>
                <a:spcPts val="0"/>
              </a:spcBef>
              <a:spcAft>
                <a:spcPts val="0"/>
              </a:spcAft>
              <a:buSzPts val="12000"/>
              <a:buFont typeface="Source Sans Pro"/>
              <a:buNone/>
              <a:defRPr sz="12000">
                <a:latin typeface="Source Sans Pro"/>
                <a:ea typeface="Source Sans Pro"/>
                <a:cs typeface="Source Sans Pro"/>
                <a:sym typeface="Source Sans Pro"/>
              </a:defRPr>
            </a:lvl2pPr>
            <a:lvl3pPr lvl="2" algn="ctr">
              <a:spcBef>
                <a:spcPts val="0"/>
              </a:spcBef>
              <a:spcAft>
                <a:spcPts val="0"/>
              </a:spcAft>
              <a:buSzPts val="12000"/>
              <a:buFont typeface="Source Sans Pro"/>
              <a:buNone/>
              <a:defRPr sz="12000">
                <a:latin typeface="Source Sans Pro"/>
                <a:ea typeface="Source Sans Pro"/>
                <a:cs typeface="Source Sans Pro"/>
                <a:sym typeface="Source Sans Pro"/>
              </a:defRPr>
            </a:lvl3pPr>
            <a:lvl4pPr lvl="3" algn="ctr">
              <a:spcBef>
                <a:spcPts val="0"/>
              </a:spcBef>
              <a:spcAft>
                <a:spcPts val="0"/>
              </a:spcAft>
              <a:buSzPts val="12000"/>
              <a:buFont typeface="Source Sans Pro"/>
              <a:buNone/>
              <a:defRPr sz="12000">
                <a:latin typeface="Source Sans Pro"/>
                <a:ea typeface="Source Sans Pro"/>
                <a:cs typeface="Source Sans Pro"/>
                <a:sym typeface="Source Sans Pro"/>
              </a:defRPr>
            </a:lvl4pPr>
            <a:lvl5pPr lvl="4" algn="ctr">
              <a:spcBef>
                <a:spcPts val="0"/>
              </a:spcBef>
              <a:spcAft>
                <a:spcPts val="0"/>
              </a:spcAft>
              <a:buSzPts val="12000"/>
              <a:buFont typeface="Source Sans Pro"/>
              <a:buNone/>
              <a:defRPr sz="12000">
                <a:latin typeface="Source Sans Pro"/>
                <a:ea typeface="Source Sans Pro"/>
                <a:cs typeface="Source Sans Pro"/>
                <a:sym typeface="Source Sans Pro"/>
              </a:defRPr>
            </a:lvl5pPr>
            <a:lvl6pPr lvl="5" algn="ctr">
              <a:spcBef>
                <a:spcPts val="0"/>
              </a:spcBef>
              <a:spcAft>
                <a:spcPts val="0"/>
              </a:spcAft>
              <a:buSzPts val="12000"/>
              <a:buFont typeface="Source Sans Pro"/>
              <a:buNone/>
              <a:defRPr sz="12000">
                <a:latin typeface="Source Sans Pro"/>
                <a:ea typeface="Source Sans Pro"/>
                <a:cs typeface="Source Sans Pro"/>
                <a:sym typeface="Source Sans Pro"/>
              </a:defRPr>
            </a:lvl6pPr>
            <a:lvl7pPr lvl="6" algn="ctr">
              <a:spcBef>
                <a:spcPts val="0"/>
              </a:spcBef>
              <a:spcAft>
                <a:spcPts val="0"/>
              </a:spcAft>
              <a:buSzPts val="12000"/>
              <a:buFont typeface="Source Sans Pro"/>
              <a:buNone/>
              <a:defRPr sz="12000">
                <a:latin typeface="Source Sans Pro"/>
                <a:ea typeface="Source Sans Pro"/>
                <a:cs typeface="Source Sans Pro"/>
                <a:sym typeface="Source Sans Pro"/>
              </a:defRPr>
            </a:lvl7pPr>
            <a:lvl8pPr lvl="7" algn="ctr">
              <a:spcBef>
                <a:spcPts val="0"/>
              </a:spcBef>
              <a:spcAft>
                <a:spcPts val="0"/>
              </a:spcAft>
              <a:buSzPts val="12000"/>
              <a:buFont typeface="Source Sans Pro"/>
              <a:buNone/>
              <a:defRPr sz="12000">
                <a:latin typeface="Source Sans Pro"/>
                <a:ea typeface="Source Sans Pro"/>
                <a:cs typeface="Source Sans Pro"/>
                <a:sym typeface="Source Sans Pro"/>
              </a:defRPr>
            </a:lvl8pPr>
            <a:lvl9pPr lvl="8" algn="ctr">
              <a:spcBef>
                <a:spcPts val="0"/>
              </a:spcBef>
              <a:spcAft>
                <a:spcPts val="0"/>
              </a:spcAft>
              <a:buSzPts val="12000"/>
              <a:buFont typeface="Source Sans Pro"/>
              <a:buNone/>
              <a:defRPr sz="12000">
                <a:latin typeface="Source Sans Pro"/>
                <a:ea typeface="Source Sans Pro"/>
                <a:cs typeface="Source Sans Pro"/>
                <a:sym typeface="Source Sans Pro"/>
              </a:defRPr>
            </a:lvl9pPr>
          </a:lstStyle>
          <a:p>
            <a:r>
              <a:t>xx%</a:t>
            </a:r>
          </a:p>
        </p:txBody>
      </p:sp>
      <p:sp>
        <p:nvSpPr>
          <p:cNvPr id="50" name="Google Shape;50;p11"/>
          <p:cNvSpPr txBox="1">
            <a:spLocks noGrp="1"/>
          </p:cNvSpPr>
          <p:nvPr>
            <p:ph type="body" idx="1"/>
          </p:nvPr>
        </p:nvSpPr>
        <p:spPr>
          <a:xfrm>
            <a:off x="311700" y="2845182"/>
            <a:ext cx="8520600" cy="1300800"/>
          </a:xfrm>
          <a:prstGeom prst="rect">
            <a:avLst/>
          </a:prstGeom>
        </p:spPr>
        <p:txBody>
          <a:bodyPr spcFirstLastPara="1" wrap="square" lIns="91425" tIns="91425" rIns="91425" bIns="91425" anchor="t" anchorCtr="0"/>
          <a:lstStyle>
            <a:lvl1pPr marL="457200" lvl="0" indent="-342900" algn="ctr">
              <a:spcBef>
                <a:spcPts val="0"/>
              </a:spcBef>
              <a:spcAft>
                <a:spcPts val="0"/>
              </a:spcAft>
              <a:buClr>
                <a:schemeClr val="lt1"/>
              </a:buClr>
              <a:buSzPts val="1800"/>
              <a:buChar char="●"/>
              <a:defRPr>
                <a:solidFill>
                  <a:schemeClr val="lt1"/>
                </a:solidFill>
              </a:defRPr>
            </a:lvl1pPr>
            <a:lvl2pPr marL="914400" lvl="1" indent="-317500" algn="ctr">
              <a:spcBef>
                <a:spcPts val="1600"/>
              </a:spcBef>
              <a:spcAft>
                <a:spcPts val="0"/>
              </a:spcAft>
              <a:buClr>
                <a:schemeClr val="lt1"/>
              </a:buClr>
              <a:buSzPts val="1400"/>
              <a:buChar char="○"/>
              <a:defRPr>
                <a:solidFill>
                  <a:schemeClr val="lt1"/>
                </a:solidFill>
              </a:defRPr>
            </a:lvl2pPr>
            <a:lvl3pPr marL="1371600" lvl="2" indent="-317500" algn="ctr">
              <a:spcBef>
                <a:spcPts val="1600"/>
              </a:spcBef>
              <a:spcAft>
                <a:spcPts val="0"/>
              </a:spcAft>
              <a:buClr>
                <a:schemeClr val="lt1"/>
              </a:buClr>
              <a:buSzPts val="1400"/>
              <a:buChar char="■"/>
              <a:defRPr>
                <a:solidFill>
                  <a:schemeClr val="lt1"/>
                </a:solidFill>
              </a:defRPr>
            </a:lvl3pPr>
            <a:lvl4pPr marL="1828800" lvl="3" indent="-317500" algn="ctr">
              <a:spcBef>
                <a:spcPts val="1600"/>
              </a:spcBef>
              <a:spcAft>
                <a:spcPts val="0"/>
              </a:spcAft>
              <a:buClr>
                <a:schemeClr val="lt1"/>
              </a:buClr>
              <a:buSzPts val="1400"/>
              <a:buChar char="●"/>
              <a:defRPr>
                <a:solidFill>
                  <a:schemeClr val="lt1"/>
                </a:solidFill>
              </a:defRPr>
            </a:lvl4pPr>
            <a:lvl5pPr marL="2286000" lvl="4" indent="-317500" algn="ctr">
              <a:spcBef>
                <a:spcPts val="1600"/>
              </a:spcBef>
              <a:spcAft>
                <a:spcPts val="0"/>
              </a:spcAft>
              <a:buClr>
                <a:schemeClr val="lt1"/>
              </a:buClr>
              <a:buSzPts val="1400"/>
              <a:buChar char="○"/>
              <a:defRPr>
                <a:solidFill>
                  <a:schemeClr val="lt1"/>
                </a:solidFill>
              </a:defRPr>
            </a:lvl5pPr>
            <a:lvl6pPr marL="2743200" lvl="5" indent="-317500" algn="ctr">
              <a:spcBef>
                <a:spcPts val="1600"/>
              </a:spcBef>
              <a:spcAft>
                <a:spcPts val="0"/>
              </a:spcAft>
              <a:buClr>
                <a:schemeClr val="lt1"/>
              </a:buClr>
              <a:buSzPts val="1400"/>
              <a:buChar char="■"/>
              <a:defRPr>
                <a:solidFill>
                  <a:schemeClr val="lt1"/>
                </a:solidFill>
              </a:defRPr>
            </a:lvl6pPr>
            <a:lvl7pPr marL="3200400" lvl="6" indent="-317500" algn="ctr">
              <a:spcBef>
                <a:spcPts val="1600"/>
              </a:spcBef>
              <a:spcAft>
                <a:spcPts val="0"/>
              </a:spcAft>
              <a:buClr>
                <a:schemeClr val="lt1"/>
              </a:buClr>
              <a:buSzPts val="1400"/>
              <a:buChar char="●"/>
              <a:defRPr>
                <a:solidFill>
                  <a:schemeClr val="lt1"/>
                </a:solidFill>
              </a:defRPr>
            </a:lvl7pPr>
            <a:lvl8pPr marL="3657600" lvl="7" indent="-317500" algn="ctr">
              <a:spcBef>
                <a:spcPts val="1600"/>
              </a:spcBef>
              <a:spcAft>
                <a:spcPts val="0"/>
              </a:spcAft>
              <a:buClr>
                <a:schemeClr val="lt1"/>
              </a:buClr>
              <a:buSzPts val="1400"/>
              <a:buChar char="○"/>
              <a:defRPr>
                <a:solidFill>
                  <a:schemeClr val="lt1"/>
                </a:solidFill>
              </a:defRPr>
            </a:lvl8pPr>
            <a:lvl9pPr marL="4114800" lvl="8" indent="-317500" algn="ctr">
              <a:spcBef>
                <a:spcPts val="1600"/>
              </a:spcBef>
              <a:spcAft>
                <a:spcPts val="1600"/>
              </a:spcAft>
              <a:buClr>
                <a:schemeClr val="lt1"/>
              </a:buClr>
              <a:buSzPts val="1400"/>
              <a:buChar char="■"/>
              <a:defRPr>
                <a:solidFill>
                  <a:schemeClr val="lt1"/>
                </a:solidFill>
              </a:defRPr>
            </a:lvl9pPr>
          </a:lstStyle>
          <a:p>
            <a:endParaRPr/>
          </a:p>
        </p:txBody>
      </p:sp>
      <p:sp>
        <p:nvSpPr>
          <p:cNvPr id="51" name="Google Shape;51;p11"/>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2"/>
        <p:cNvGrpSpPr/>
        <p:nvPr/>
      </p:nvGrpSpPr>
      <p:grpSpPr>
        <a:xfrm>
          <a:off x="0" y="0"/>
          <a:ext cx="0" cy="0"/>
          <a:chOff x="0" y="0"/>
          <a:chExt cx="0" cy="0"/>
        </a:xfrm>
      </p:grpSpPr>
      <p:sp>
        <p:nvSpPr>
          <p:cNvPr id="53" name="Google Shape;53;p12"/>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54"/>
        <p:cNvGrpSpPr/>
        <p:nvPr/>
      </p:nvGrpSpPr>
      <p:grpSpPr>
        <a:xfrm>
          <a:off x="0" y="0"/>
          <a:ext cx="0" cy="0"/>
          <a:chOff x="0" y="0"/>
          <a:chExt cx="0" cy="0"/>
        </a:xfrm>
      </p:grpSpPr>
      <p:sp>
        <p:nvSpPr>
          <p:cNvPr id="55" name="Google Shape;55;p13"/>
          <p:cNvSpPr txBox="1">
            <a:spLocks noGrp="1"/>
          </p:cNvSpPr>
          <p:nvPr>
            <p:ph type="title"/>
          </p:nvPr>
        </p:nvSpPr>
        <p:spPr>
          <a:xfrm>
            <a:off x="685800" y="228600"/>
            <a:ext cx="7772400" cy="8574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7A0019"/>
              </a:buClr>
              <a:buSzPts val="4400"/>
              <a:buFont typeface="Arial"/>
              <a:buNone/>
              <a:defRPr sz="4400" b="1" i="0" u="none" strike="noStrike" cap="none">
                <a:solidFill>
                  <a:srgbClr val="7A0019"/>
                </a:solidFill>
                <a:latin typeface="Arial"/>
                <a:ea typeface="Arial"/>
                <a:cs typeface="Arial"/>
                <a:sym typeface="Arial"/>
              </a:defRPr>
            </a:lvl1pPr>
            <a:lvl2pPr marR="0" lvl="1" algn="ctr" rtl="0">
              <a:spcBef>
                <a:spcPts val="0"/>
              </a:spcBef>
              <a:spcAft>
                <a:spcPts val="0"/>
              </a:spcAft>
              <a:buClr>
                <a:srgbClr val="7A0019"/>
              </a:buClr>
              <a:buSzPts val="4400"/>
              <a:buFont typeface="Arial"/>
              <a:buNone/>
              <a:defRPr sz="4400" b="0" i="0" u="none" strike="noStrike" cap="none">
                <a:solidFill>
                  <a:srgbClr val="7A0019"/>
                </a:solidFill>
                <a:latin typeface="Arial"/>
                <a:ea typeface="Arial"/>
                <a:cs typeface="Arial"/>
                <a:sym typeface="Arial"/>
              </a:defRPr>
            </a:lvl2pPr>
            <a:lvl3pPr marR="0" lvl="2" algn="ctr" rtl="0">
              <a:spcBef>
                <a:spcPts val="0"/>
              </a:spcBef>
              <a:spcAft>
                <a:spcPts val="0"/>
              </a:spcAft>
              <a:buClr>
                <a:srgbClr val="7A0019"/>
              </a:buClr>
              <a:buSzPts val="4400"/>
              <a:buFont typeface="Arial"/>
              <a:buNone/>
              <a:defRPr sz="4400" b="0" i="0" u="none" strike="noStrike" cap="none">
                <a:solidFill>
                  <a:srgbClr val="7A0019"/>
                </a:solidFill>
                <a:latin typeface="Arial"/>
                <a:ea typeface="Arial"/>
                <a:cs typeface="Arial"/>
                <a:sym typeface="Arial"/>
              </a:defRPr>
            </a:lvl3pPr>
            <a:lvl4pPr marR="0" lvl="3" algn="ctr" rtl="0">
              <a:spcBef>
                <a:spcPts val="0"/>
              </a:spcBef>
              <a:spcAft>
                <a:spcPts val="0"/>
              </a:spcAft>
              <a:buClr>
                <a:srgbClr val="7A0019"/>
              </a:buClr>
              <a:buSzPts val="4400"/>
              <a:buFont typeface="Arial"/>
              <a:buNone/>
              <a:defRPr sz="4400" b="0" i="0" u="none" strike="noStrike" cap="none">
                <a:solidFill>
                  <a:srgbClr val="7A0019"/>
                </a:solidFill>
                <a:latin typeface="Arial"/>
                <a:ea typeface="Arial"/>
                <a:cs typeface="Arial"/>
                <a:sym typeface="Arial"/>
              </a:defRPr>
            </a:lvl4pPr>
            <a:lvl5pPr marR="0" lvl="4" algn="ctr" rtl="0">
              <a:spcBef>
                <a:spcPts val="0"/>
              </a:spcBef>
              <a:spcAft>
                <a:spcPts val="0"/>
              </a:spcAft>
              <a:buClr>
                <a:srgbClr val="7A0019"/>
              </a:buClr>
              <a:buSzPts val="4400"/>
              <a:buFont typeface="Arial"/>
              <a:buNone/>
              <a:defRPr sz="4400" b="0" i="0" u="none" strike="noStrike" cap="none">
                <a:solidFill>
                  <a:srgbClr val="7A0019"/>
                </a:solidFill>
                <a:latin typeface="Arial"/>
                <a:ea typeface="Arial"/>
                <a:cs typeface="Arial"/>
                <a:sym typeface="Arial"/>
              </a:defRPr>
            </a:lvl5pPr>
            <a:lvl6pPr marR="0" lvl="5" algn="ctr" rtl="0">
              <a:spcBef>
                <a:spcPts val="0"/>
              </a:spcBef>
              <a:spcAft>
                <a:spcPts val="0"/>
              </a:spcAft>
              <a:buClr>
                <a:srgbClr val="7A0019"/>
              </a:buClr>
              <a:buSzPts val="4400"/>
              <a:buFont typeface="Arial"/>
              <a:buNone/>
              <a:defRPr sz="4400" b="0" i="0" u="none" strike="noStrike" cap="none">
                <a:solidFill>
                  <a:srgbClr val="7A0019"/>
                </a:solidFill>
                <a:latin typeface="Arial"/>
                <a:ea typeface="Arial"/>
                <a:cs typeface="Arial"/>
                <a:sym typeface="Arial"/>
              </a:defRPr>
            </a:lvl6pPr>
            <a:lvl7pPr marR="0" lvl="6" algn="ctr" rtl="0">
              <a:spcBef>
                <a:spcPts val="0"/>
              </a:spcBef>
              <a:spcAft>
                <a:spcPts val="0"/>
              </a:spcAft>
              <a:buClr>
                <a:srgbClr val="7A0019"/>
              </a:buClr>
              <a:buSzPts val="4400"/>
              <a:buFont typeface="Arial"/>
              <a:buNone/>
              <a:defRPr sz="4400" b="0" i="0" u="none" strike="noStrike" cap="none">
                <a:solidFill>
                  <a:srgbClr val="7A0019"/>
                </a:solidFill>
                <a:latin typeface="Arial"/>
                <a:ea typeface="Arial"/>
                <a:cs typeface="Arial"/>
                <a:sym typeface="Arial"/>
              </a:defRPr>
            </a:lvl7pPr>
            <a:lvl8pPr marR="0" lvl="7" algn="ctr" rtl="0">
              <a:spcBef>
                <a:spcPts val="0"/>
              </a:spcBef>
              <a:spcAft>
                <a:spcPts val="0"/>
              </a:spcAft>
              <a:buClr>
                <a:srgbClr val="7A0019"/>
              </a:buClr>
              <a:buSzPts val="4400"/>
              <a:buFont typeface="Arial"/>
              <a:buNone/>
              <a:defRPr sz="4400" b="0" i="0" u="none" strike="noStrike" cap="none">
                <a:solidFill>
                  <a:srgbClr val="7A0019"/>
                </a:solidFill>
                <a:latin typeface="Arial"/>
                <a:ea typeface="Arial"/>
                <a:cs typeface="Arial"/>
                <a:sym typeface="Arial"/>
              </a:defRPr>
            </a:lvl8pPr>
            <a:lvl9pPr marR="0" lvl="8" algn="ctr" rtl="0">
              <a:spcBef>
                <a:spcPts val="0"/>
              </a:spcBef>
              <a:spcAft>
                <a:spcPts val="0"/>
              </a:spcAft>
              <a:buClr>
                <a:srgbClr val="7A0019"/>
              </a:buClr>
              <a:buSzPts val="4400"/>
              <a:buFont typeface="Arial"/>
              <a:buNone/>
              <a:defRPr sz="4400" b="0" i="0" u="none" strike="noStrike" cap="none">
                <a:solidFill>
                  <a:srgbClr val="7A0019"/>
                </a:solidFill>
                <a:latin typeface="Arial"/>
                <a:ea typeface="Arial"/>
                <a:cs typeface="Arial"/>
                <a:sym typeface="Arial"/>
              </a:defRPr>
            </a:lvl9pPr>
          </a:lstStyle>
          <a:p>
            <a:endParaRPr/>
          </a:p>
        </p:txBody>
      </p:sp>
      <p:sp>
        <p:nvSpPr>
          <p:cNvPr id="56" name="Google Shape;56;p13"/>
          <p:cNvSpPr txBox="1">
            <a:spLocks noGrp="1"/>
          </p:cNvSpPr>
          <p:nvPr>
            <p:ph type="body" idx="1"/>
          </p:nvPr>
        </p:nvSpPr>
        <p:spPr>
          <a:xfrm>
            <a:off x="685800" y="1314450"/>
            <a:ext cx="3810000" cy="2800200"/>
          </a:xfrm>
          <a:prstGeom prst="rect">
            <a:avLst/>
          </a:prstGeom>
          <a:noFill/>
          <a:ln>
            <a:noFill/>
          </a:ln>
        </p:spPr>
        <p:txBody>
          <a:bodyPr spcFirstLastPara="1" wrap="square" lIns="91425" tIns="91425" rIns="91425" bIns="91425" anchor="t" anchorCtr="0"/>
          <a:lstStyle>
            <a:lvl1pPr marL="457200" marR="0" lvl="0" indent="-406400" algn="l" rtl="0">
              <a:lnSpc>
                <a:spcPct val="100000"/>
              </a:lnSpc>
              <a:spcBef>
                <a:spcPts val="560"/>
              </a:spcBef>
              <a:spcAft>
                <a:spcPts val="0"/>
              </a:spcAft>
              <a:buClr>
                <a:srgbClr val="7A0019"/>
              </a:buClr>
              <a:buSzPts val="2800"/>
              <a:buFont typeface="Noto Sans Symbols"/>
              <a:buChar char="▪"/>
              <a:defRPr sz="2800" b="0" i="0" u="none" strike="noStrike" cap="none">
                <a:solidFill>
                  <a:schemeClr val="dk1"/>
                </a:solidFill>
                <a:latin typeface="Arial"/>
                <a:ea typeface="Arial"/>
                <a:cs typeface="Arial"/>
                <a:sym typeface="Arial"/>
              </a:defRPr>
            </a:lvl1pPr>
            <a:lvl2pPr marL="914400" marR="0" lvl="1" indent="-381000" algn="l" rtl="0">
              <a:lnSpc>
                <a:spcPct val="100000"/>
              </a:lnSpc>
              <a:spcBef>
                <a:spcPts val="480"/>
              </a:spcBef>
              <a:spcAft>
                <a:spcPts val="0"/>
              </a:spcAft>
              <a:buClr>
                <a:srgbClr val="5F7EB2"/>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100000"/>
              </a:lnSpc>
              <a:spcBef>
                <a:spcPts val="400"/>
              </a:spcBef>
              <a:spcAft>
                <a:spcPts val="0"/>
              </a:spcAft>
              <a:buClr>
                <a:srgbClr val="8AAD3E"/>
              </a:buClr>
              <a:buSzPts val="2000"/>
              <a:buFont typeface="Noto Sans Symbols"/>
              <a:buChar char="▪"/>
              <a:defRPr sz="2000" b="0" i="0" u="none" strike="noStrike" cap="none">
                <a:solidFill>
                  <a:schemeClr val="dk1"/>
                </a:solidFill>
                <a:latin typeface="Arial"/>
                <a:ea typeface="Arial"/>
                <a:cs typeface="Arial"/>
                <a:sym typeface="Arial"/>
              </a:defRPr>
            </a:lvl3pPr>
            <a:lvl4pPr marL="1828800" marR="0" lvl="3" indent="-342900" algn="l" rtl="0">
              <a:lnSpc>
                <a:spcPct val="100000"/>
              </a:lnSpc>
              <a:spcBef>
                <a:spcPts val="360"/>
              </a:spcBef>
              <a:spcAft>
                <a:spcPts val="0"/>
              </a:spcAft>
              <a:buClr>
                <a:srgbClr val="B3A689"/>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100000"/>
              </a:lnSpc>
              <a:spcBef>
                <a:spcPts val="360"/>
              </a:spcBef>
              <a:spcAft>
                <a:spcPts val="0"/>
              </a:spcAft>
              <a:buClr>
                <a:srgbClr val="7A0019"/>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100000"/>
              </a:lnSpc>
              <a:spcBef>
                <a:spcPts val="360"/>
              </a:spcBef>
              <a:spcAft>
                <a:spcPts val="0"/>
              </a:spcAft>
              <a:buClr>
                <a:srgbClr val="7A0019"/>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100000"/>
              </a:lnSpc>
              <a:spcBef>
                <a:spcPts val="360"/>
              </a:spcBef>
              <a:spcAft>
                <a:spcPts val="0"/>
              </a:spcAft>
              <a:buClr>
                <a:srgbClr val="7A0019"/>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100000"/>
              </a:lnSpc>
              <a:spcBef>
                <a:spcPts val="360"/>
              </a:spcBef>
              <a:spcAft>
                <a:spcPts val="0"/>
              </a:spcAft>
              <a:buClr>
                <a:srgbClr val="7A0019"/>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100000"/>
              </a:lnSpc>
              <a:spcBef>
                <a:spcPts val="360"/>
              </a:spcBef>
              <a:spcAft>
                <a:spcPts val="0"/>
              </a:spcAft>
              <a:buClr>
                <a:srgbClr val="7A0019"/>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57" name="Google Shape;57;p13"/>
          <p:cNvSpPr txBox="1">
            <a:spLocks noGrp="1"/>
          </p:cNvSpPr>
          <p:nvPr>
            <p:ph type="body" idx="2"/>
          </p:nvPr>
        </p:nvSpPr>
        <p:spPr>
          <a:xfrm>
            <a:off x="4648200" y="1314450"/>
            <a:ext cx="3810000" cy="2800200"/>
          </a:xfrm>
          <a:prstGeom prst="rect">
            <a:avLst/>
          </a:prstGeom>
          <a:noFill/>
          <a:ln>
            <a:noFill/>
          </a:ln>
        </p:spPr>
        <p:txBody>
          <a:bodyPr spcFirstLastPara="1" wrap="square" lIns="91425" tIns="91425" rIns="91425" bIns="91425" anchor="t" anchorCtr="0"/>
          <a:lstStyle>
            <a:lvl1pPr marL="457200" marR="0" lvl="0" indent="-406400" algn="l" rtl="0">
              <a:lnSpc>
                <a:spcPct val="100000"/>
              </a:lnSpc>
              <a:spcBef>
                <a:spcPts val="560"/>
              </a:spcBef>
              <a:spcAft>
                <a:spcPts val="0"/>
              </a:spcAft>
              <a:buClr>
                <a:srgbClr val="7A0019"/>
              </a:buClr>
              <a:buSzPts val="2800"/>
              <a:buFont typeface="Noto Sans Symbols"/>
              <a:buChar char="▪"/>
              <a:defRPr sz="2800" b="0" i="0" u="none" strike="noStrike" cap="none">
                <a:solidFill>
                  <a:schemeClr val="dk1"/>
                </a:solidFill>
                <a:latin typeface="Arial"/>
                <a:ea typeface="Arial"/>
                <a:cs typeface="Arial"/>
                <a:sym typeface="Arial"/>
              </a:defRPr>
            </a:lvl1pPr>
            <a:lvl2pPr marL="914400" marR="0" lvl="1" indent="-381000" algn="l" rtl="0">
              <a:lnSpc>
                <a:spcPct val="100000"/>
              </a:lnSpc>
              <a:spcBef>
                <a:spcPts val="480"/>
              </a:spcBef>
              <a:spcAft>
                <a:spcPts val="0"/>
              </a:spcAft>
              <a:buClr>
                <a:srgbClr val="5F7EB2"/>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100000"/>
              </a:lnSpc>
              <a:spcBef>
                <a:spcPts val="400"/>
              </a:spcBef>
              <a:spcAft>
                <a:spcPts val="0"/>
              </a:spcAft>
              <a:buClr>
                <a:srgbClr val="8AAD3E"/>
              </a:buClr>
              <a:buSzPts val="2000"/>
              <a:buFont typeface="Noto Sans Symbols"/>
              <a:buChar char="▪"/>
              <a:defRPr sz="2000" b="0" i="0" u="none" strike="noStrike" cap="none">
                <a:solidFill>
                  <a:schemeClr val="dk1"/>
                </a:solidFill>
                <a:latin typeface="Arial"/>
                <a:ea typeface="Arial"/>
                <a:cs typeface="Arial"/>
                <a:sym typeface="Arial"/>
              </a:defRPr>
            </a:lvl3pPr>
            <a:lvl4pPr marL="1828800" marR="0" lvl="3" indent="-342900" algn="l" rtl="0">
              <a:lnSpc>
                <a:spcPct val="100000"/>
              </a:lnSpc>
              <a:spcBef>
                <a:spcPts val="360"/>
              </a:spcBef>
              <a:spcAft>
                <a:spcPts val="0"/>
              </a:spcAft>
              <a:buClr>
                <a:srgbClr val="B3A689"/>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100000"/>
              </a:lnSpc>
              <a:spcBef>
                <a:spcPts val="360"/>
              </a:spcBef>
              <a:spcAft>
                <a:spcPts val="0"/>
              </a:spcAft>
              <a:buClr>
                <a:srgbClr val="7A0019"/>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100000"/>
              </a:lnSpc>
              <a:spcBef>
                <a:spcPts val="360"/>
              </a:spcBef>
              <a:spcAft>
                <a:spcPts val="0"/>
              </a:spcAft>
              <a:buClr>
                <a:srgbClr val="7A0019"/>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100000"/>
              </a:lnSpc>
              <a:spcBef>
                <a:spcPts val="360"/>
              </a:spcBef>
              <a:spcAft>
                <a:spcPts val="0"/>
              </a:spcAft>
              <a:buClr>
                <a:srgbClr val="7A0019"/>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100000"/>
              </a:lnSpc>
              <a:spcBef>
                <a:spcPts val="360"/>
              </a:spcBef>
              <a:spcAft>
                <a:spcPts val="0"/>
              </a:spcAft>
              <a:buClr>
                <a:srgbClr val="7A0019"/>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100000"/>
              </a:lnSpc>
              <a:spcBef>
                <a:spcPts val="360"/>
              </a:spcBef>
              <a:spcAft>
                <a:spcPts val="0"/>
              </a:spcAft>
              <a:buClr>
                <a:srgbClr val="7A0019"/>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4"/>
        <p:cNvGrpSpPr/>
        <p:nvPr/>
      </p:nvGrpSpPr>
      <p:grpSpPr>
        <a:xfrm>
          <a:off x="0" y="0"/>
          <a:ext cx="0" cy="0"/>
          <a:chOff x="0" y="0"/>
          <a:chExt cx="0" cy="0"/>
        </a:xfrm>
      </p:grpSpPr>
      <p:sp>
        <p:nvSpPr>
          <p:cNvPr id="15" name="Google Shape;15;p3"/>
          <p:cNvSpPr/>
          <p:nvPr/>
        </p:nvSpPr>
        <p:spPr>
          <a:xfrm>
            <a:off x="80700" y="2651100"/>
            <a:ext cx="8982600" cy="24117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3"/>
          <p:cNvSpPr txBox="1">
            <a:spLocks noGrp="1"/>
          </p:cNvSpPr>
          <p:nvPr>
            <p:ph type="title"/>
          </p:nvPr>
        </p:nvSpPr>
        <p:spPr>
          <a:xfrm>
            <a:off x="485875" y="1714500"/>
            <a:ext cx="8183700" cy="785700"/>
          </a:xfrm>
          <a:prstGeom prst="rect">
            <a:avLst/>
          </a:prstGeom>
        </p:spPr>
        <p:txBody>
          <a:bodyPr spcFirstLastPara="1" wrap="square" lIns="91425" tIns="91425" rIns="91425" bIns="91425" anchor="b" anchorCtr="0"/>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a:endParaRPr/>
          </a:p>
        </p:txBody>
      </p:sp>
      <p:sp>
        <p:nvSpPr>
          <p:cNvPr id="17" name="Google Shape;17;p3"/>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8"/>
        <p:cNvGrpSpPr/>
        <p:nvPr/>
      </p:nvGrpSpPr>
      <p:grpSpPr>
        <a:xfrm>
          <a:off x="0" y="0"/>
          <a:ext cx="0" cy="0"/>
          <a:chOff x="0" y="0"/>
          <a:chExt cx="0" cy="0"/>
        </a:xfrm>
      </p:grpSpPr>
      <p:sp>
        <p:nvSpPr>
          <p:cNvPr id="19" name="Google Shape;19;p4"/>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0" name="Google Shape;20;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1" name="Google Shape;21;p4"/>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2"/>
        <p:cNvGrpSpPr/>
        <p:nvPr/>
      </p:nvGrpSpPr>
      <p:grpSpPr>
        <a:xfrm>
          <a:off x="0" y="0"/>
          <a:ext cx="0" cy="0"/>
          <a:chOff x="0" y="0"/>
          <a:chExt cx="0" cy="0"/>
        </a:xfrm>
      </p:grpSpPr>
      <p:sp>
        <p:nvSpPr>
          <p:cNvPr id="23" name="Google Shape;23;p5"/>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4" name="Google Shape;24;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5" name="Google Shape;25;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6" name="Google Shape;26;p5"/>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7"/>
        <p:cNvGrpSpPr/>
        <p:nvPr/>
      </p:nvGrpSpPr>
      <p:grpSpPr>
        <a:xfrm>
          <a:off x="0" y="0"/>
          <a:ext cx="0" cy="0"/>
          <a:chOff x="0" y="0"/>
          <a:chExt cx="0" cy="0"/>
        </a:xfrm>
      </p:grpSpPr>
      <p:sp>
        <p:nvSpPr>
          <p:cNvPr id="28" name="Google Shape;28;p6"/>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9" name="Google Shape;29;p6"/>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0"/>
        <p:cNvGrpSpPr/>
        <p:nvPr/>
      </p:nvGrpSpPr>
      <p:grpSpPr>
        <a:xfrm>
          <a:off x="0" y="0"/>
          <a:ext cx="0" cy="0"/>
          <a:chOff x="0" y="0"/>
          <a:chExt cx="0" cy="0"/>
        </a:xfrm>
      </p:grpSpPr>
      <p:sp>
        <p:nvSpPr>
          <p:cNvPr id="31" name="Google Shape;31;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2" name="Google Shape;32;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3" name="Google Shape;33;p7"/>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2"/>
        </a:solidFill>
        <a:effectLst/>
      </p:bgPr>
    </p:bg>
    <p:spTree>
      <p:nvGrpSpPr>
        <p:cNvPr id="1" name="Shape 34"/>
        <p:cNvGrpSpPr/>
        <p:nvPr/>
      </p:nvGrpSpPr>
      <p:grpSpPr>
        <a:xfrm>
          <a:off x="0" y="0"/>
          <a:ext cx="0" cy="0"/>
          <a:chOff x="0" y="0"/>
          <a:chExt cx="0" cy="0"/>
        </a:xfrm>
      </p:grpSpPr>
      <p:sp>
        <p:nvSpPr>
          <p:cNvPr id="35" name="Google Shape;35;p8"/>
          <p:cNvSpPr txBox="1">
            <a:spLocks noGrp="1"/>
          </p:cNvSpPr>
          <p:nvPr>
            <p:ph type="title"/>
          </p:nvPr>
        </p:nvSpPr>
        <p:spPr>
          <a:xfrm>
            <a:off x="490250" y="526350"/>
            <a:ext cx="5604000" cy="4090800"/>
          </a:xfrm>
          <a:prstGeom prst="rect">
            <a:avLst/>
          </a:prstGeom>
        </p:spPr>
        <p:txBody>
          <a:bodyPr spcFirstLastPara="1" wrap="square" lIns="91425" tIns="91425" rIns="91425" bIns="91425" anchor="ctr" anchorCtr="0"/>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a:endParaRPr/>
          </a:p>
        </p:txBody>
      </p:sp>
      <p:sp>
        <p:nvSpPr>
          <p:cNvPr id="36" name="Google Shape;36;p8"/>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7"/>
        <p:cNvGrpSpPr/>
        <p:nvPr/>
      </p:nvGrpSpPr>
      <p:grpSpPr>
        <a:xfrm>
          <a:off x="0" y="0"/>
          <a:ext cx="0" cy="0"/>
          <a:chOff x="0" y="0"/>
          <a:chExt cx="0" cy="0"/>
        </a:xfrm>
      </p:grpSpPr>
      <p:sp>
        <p:nvSpPr>
          <p:cNvPr id="38" name="Google Shape;38;p9"/>
          <p:cNvSpPr/>
          <p:nvPr/>
        </p:nvSpPr>
        <p:spPr>
          <a:xfrm>
            <a:off x="4636800" y="80700"/>
            <a:ext cx="4426500" cy="4982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9" name="Google Shape;39;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40" name="Google Shape;40;p9"/>
          <p:cNvSpPr txBox="1">
            <a:spLocks noGrp="1"/>
          </p:cNvSpPr>
          <p:nvPr>
            <p:ph type="title"/>
          </p:nvPr>
        </p:nvSpPr>
        <p:spPr>
          <a:xfrm>
            <a:off x="265500" y="1181700"/>
            <a:ext cx="4045200" cy="1533600"/>
          </a:xfrm>
          <a:prstGeom prst="rect">
            <a:avLst/>
          </a:prstGeom>
        </p:spPr>
        <p:txBody>
          <a:bodyPr spcFirstLastPara="1" wrap="square" lIns="91425" tIns="91425" rIns="91425" bIns="91425" anchor="b" anchorCtr="0"/>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a:endParaRPr/>
          </a:p>
        </p:txBody>
      </p:sp>
      <p:sp>
        <p:nvSpPr>
          <p:cNvPr id="41" name="Google Shape;41;p9"/>
          <p:cNvSpPr txBox="1">
            <a:spLocks noGrp="1"/>
          </p:cNvSpPr>
          <p:nvPr>
            <p:ph type="subTitle" idx="1"/>
          </p:nvPr>
        </p:nvSpPr>
        <p:spPr>
          <a:xfrm>
            <a:off x="265500" y="2769001"/>
            <a:ext cx="4045200" cy="13455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2" name="Google Shape;42;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1600"/>
              </a:spcBef>
              <a:spcAft>
                <a:spcPts val="0"/>
              </a:spcAft>
              <a:buClr>
                <a:schemeClr val="lt1"/>
              </a:buClr>
              <a:buSzPts val="1400"/>
              <a:buChar char="○"/>
              <a:defRPr>
                <a:solidFill>
                  <a:schemeClr val="lt1"/>
                </a:solidFill>
              </a:defRPr>
            </a:lvl2pPr>
            <a:lvl3pPr marL="1371600" lvl="2" indent="-317500">
              <a:spcBef>
                <a:spcPts val="1600"/>
              </a:spcBef>
              <a:spcAft>
                <a:spcPts val="0"/>
              </a:spcAft>
              <a:buClr>
                <a:schemeClr val="lt1"/>
              </a:buClr>
              <a:buSzPts val="1400"/>
              <a:buChar char="■"/>
              <a:defRPr>
                <a:solidFill>
                  <a:schemeClr val="lt1"/>
                </a:solidFill>
              </a:defRPr>
            </a:lvl3pPr>
            <a:lvl4pPr marL="1828800" lvl="3" indent="-317500">
              <a:spcBef>
                <a:spcPts val="1600"/>
              </a:spcBef>
              <a:spcAft>
                <a:spcPts val="0"/>
              </a:spcAft>
              <a:buClr>
                <a:schemeClr val="lt1"/>
              </a:buClr>
              <a:buSzPts val="1400"/>
              <a:buChar char="●"/>
              <a:defRPr>
                <a:solidFill>
                  <a:schemeClr val="lt1"/>
                </a:solidFill>
              </a:defRPr>
            </a:lvl4pPr>
            <a:lvl5pPr marL="2286000" lvl="4" indent="-317500">
              <a:spcBef>
                <a:spcPts val="1600"/>
              </a:spcBef>
              <a:spcAft>
                <a:spcPts val="0"/>
              </a:spcAft>
              <a:buClr>
                <a:schemeClr val="lt1"/>
              </a:buClr>
              <a:buSzPts val="1400"/>
              <a:buChar char="○"/>
              <a:defRPr>
                <a:solidFill>
                  <a:schemeClr val="lt1"/>
                </a:solidFill>
              </a:defRPr>
            </a:lvl5pPr>
            <a:lvl6pPr marL="2743200" lvl="5" indent="-317500">
              <a:spcBef>
                <a:spcPts val="1600"/>
              </a:spcBef>
              <a:spcAft>
                <a:spcPts val="0"/>
              </a:spcAft>
              <a:buClr>
                <a:schemeClr val="lt1"/>
              </a:buClr>
              <a:buSzPts val="1400"/>
              <a:buChar char="■"/>
              <a:defRPr>
                <a:solidFill>
                  <a:schemeClr val="lt1"/>
                </a:solidFill>
              </a:defRPr>
            </a:lvl6pPr>
            <a:lvl7pPr marL="3200400" lvl="6" indent="-317500">
              <a:spcBef>
                <a:spcPts val="1600"/>
              </a:spcBef>
              <a:spcAft>
                <a:spcPts val="0"/>
              </a:spcAft>
              <a:buClr>
                <a:schemeClr val="lt1"/>
              </a:buClr>
              <a:buSzPts val="1400"/>
              <a:buChar char="●"/>
              <a:defRPr>
                <a:solidFill>
                  <a:schemeClr val="lt1"/>
                </a:solidFill>
              </a:defRPr>
            </a:lvl7pPr>
            <a:lvl8pPr marL="3657600" lvl="7" indent="-317500">
              <a:spcBef>
                <a:spcPts val="1600"/>
              </a:spcBef>
              <a:spcAft>
                <a:spcPts val="0"/>
              </a:spcAft>
              <a:buClr>
                <a:schemeClr val="lt1"/>
              </a:buClr>
              <a:buSzPts val="1400"/>
              <a:buChar char="○"/>
              <a:defRPr>
                <a:solidFill>
                  <a:schemeClr val="lt1"/>
                </a:solidFill>
              </a:defRPr>
            </a:lvl8pPr>
            <a:lvl9pPr marL="4114800" lvl="8" indent="-317500">
              <a:spcBef>
                <a:spcPts val="1600"/>
              </a:spcBef>
              <a:spcAft>
                <a:spcPts val="1600"/>
              </a:spcAft>
              <a:buClr>
                <a:schemeClr val="lt1"/>
              </a:buClr>
              <a:buSzPts val="1400"/>
              <a:buChar char="■"/>
              <a:defRPr>
                <a:solidFill>
                  <a:schemeClr val="lt1"/>
                </a:solidFill>
              </a:defRPr>
            </a:lvl9pPr>
          </a:lstStyle>
          <a:p>
            <a:endParaRPr/>
          </a:p>
        </p:txBody>
      </p:sp>
      <p:sp>
        <p:nvSpPr>
          <p:cNvPr id="43" name="Google Shape;43;p9"/>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4"/>
        <p:cNvGrpSpPr/>
        <p:nvPr/>
      </p:nvGrpSpPr>
      <p:grpSpPr>
        <a:xfrm>
          <a:off x="0" y="0"/>
          <a:ext cx="0" cy="0"/>
          <a:chOff x="0" y="0"/>
          <a:chExt cx="0" cy="0"/>
        </a:xfrm>
      </p:grpSpPr>
      <p:sp>
        <p:nvSpPr>
          <p:cNvPr id="45" name="Google Shape;45;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SzPts val="2100"/>
              <a:buNone/>
              <a:defRPr sz="2100"/>
            </a:lvl1pPr>
          </a:lstStyle>
          <a:p>
            <a:endParaRPr/>
          </a:p>
        </p:txBody>
      </p:sp>
      <p:sp>
        <p:nvSpPr>
          <p:cNvPr id="46" name="Google Shape;46;p10"/>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plum">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6234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1pPr>
            <a:lvl2pPr lvl="1">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2pPr>
            <a:lvl3pPr lvl="2">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3pPr>
            <a:lvl4pPr lvl="3">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4pPr>
            <a:lvl5pPr lvl="4">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5pPr>
            <a:lvl6pPr lvl="5">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6pPr>
            <a:lvl7pPr lvl="6">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7pPr>
            <a:lvl8pPr lvl="7">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8pPr>
            <a:lvl9pPr lvl="8">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lt2"/>
              </a:buClr>
              <a:buSzPts val="1800"/>
              <a:buFont typeface="Source Sans Pro"/>
              <a:buChar char="●"/>
              <a:defRPr sz="1800">
                <a:solidFill>
                  <a:schemeClr val="lt2"/>
                </a:solidFill>
                <a:latin typeface="Source Sans Pro"/>
                <a:ea typeface="Source Sans Pro"/>
                <a:cs typeface="Source Sans Pro"/>
                <a:sym typeface="Source Sans Pro"/>
              </a:defRPr>
            </a:lvl1pPr>
            <a:lvl2pPr marL="914400" lvl="1" indent="-317500">
              <a:lnSpc>
                <a:spcPct val="115000"/>
              </a:lnSpc>
              <a:spcBef>
                <a:spcPts val="160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2pPr>
            <a:lvl3pPr marL="1371600" lvl="2" indent="-317500">
              <a:lnSpc>
                <a:spcPct val="115000"/>
              </a:lnSpc>
              <a:spcBef>
                <a:spcPts val="160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3pPr>
            <a:lvl4pPr marL="1828800" lvl="3" indent="-317500">
              <a:lnSpc>
                <a:spcPct val="115000"/>
              </a:lnSpc>
              <a:spcBef>
                <a:spcPts val="160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4pPr>
            <a:lvl5pPr marL="2286000" lvl="4" indent="-317500">
              <a:lnSpc>
                <a:spcPct val="115000"/>
              </a:lnSpc>
              <a:spcBef>
                <a:spcPts val="160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5pPr>
            <a:lvl6pPr marL="2743200" lvl="5" indent="-317500">
              <a:lnSpc>
                <a:spcPct val="115000"/>
              </a:lnSpc>
              <a:spcBef>
                <a:spcPts val="160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6pPr>
            <a:lvl7pPr marL="3200400" lvl="6" indent="-317500">
              <a:lnSpc>
                <a:spcPct val="115000"/>
              </a:lnSpc>
              <a:spcBef>
                <a:spcPts val="160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7pPr>
            <a:lvl8pPr marL="3657600" lvl="7" indent="-317500">
              <a:lnSpc>
                <a:spcPct val="115000"/>
              </a:lnSpc>
              <a:spcBef>
                <a:spcPts val="160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8pPr>
            <a:lvl9pPr marL="4114800" lvl="8" indent="-317500">
              <a:lnSpc>
                <a:spcPct val="115000"/>
              </a:lnSpc>
              <a:spcBef>
                <a:spcPts val="1600"/>
              </a:spcBef>
              <a:spcAft>
                <a:spcPts val="160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9pPr>
          </a:lstStyle>
          <a:p>
            <a:endParaRPr/>
          </a:p>
        </p:txBody>
      </p:sp>
      <p:sp>
        <p:nvSpPr>
          <p:cNvPr id="8" name="Google Shape;8;p1"/>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lt2"/>
                </a:solidFill>
                <a:latin typeface="Source Sans Pro"/>
                <a:ea typeface="Source Sans Pro"/>
                <a:cs typeface="Source Sans Pro"/>
                <a:sym typeface="Source Sans Pro"/>
              </a:defRPr>
            </a:lvl1pPr>
            <a:lvl2pPr lvl="1" algn="r">
              <a:buNone/>
              <a:defRPr sz="1000">
                <a:solidFill>
                  <a:schemeClr val="lt2"/>
                </a:solidFill>
                <a:latin typeface="Source Sans Pro"/>
                <a:ea typeface="Source Sans Pro"/>
                <a:cs typeface="Source Sans Pro"/>
                <a:sym typeface="Source Sans Pro"/>
              </a:defRPr>
            </a:lvl2pPr>
            <a:lvl3pPr lvl="2" algn="r">
              <a:buNone/>
              <a:defRPr sz="1000">
                <a:solidFill>
                  <a:schemeClr val="lt2"/>
                </a:solidFill>
                <a:latin typeface="Source Sans Pro"/>
                <a:ea typeface="Source Sans Pro"/>
                <a:cs typeface="Source Sans Pro"/>
                <a:sym typeface="Source Sans Pro"/>
              </a:defRPr>
            </a:lvl3pPr>
            <a:lvl4pPr lvl="3" algn="r">
              <a:buNone/>
              <a:defRPr sz="1000">
                <a:solidFill>
                  <a:schemeClr val="lt2"/>
                </a:solidFill>
                <a:latin typeface="Source Sans Pro"/>
                <a:ea typeface="Source Sans Pro"/>
                <a:cs typeface="Source Sans Pro"/>
                <a:sym typeface="Source Sans Pro"/>
              </a:defRPr>
            </a:lvl4pPr>
            <a:lvl5pPr lvl="4" algn="r">
              <a:buNone/>
              <a:defRPr sz="1000">
                <a:solidFill>
                  <a:schemeClr val="lt2"/>
                </a:solidFill>
                <a:latin typeface="Source Sans Pro"/>
                <a:ea typeface="Source Sans Pro"/>
                <a:cs typeface="Source Sans Pro"/>
                <a:sym typeface="Source Sans Pro"/>
              </a:defRPr>
            </a:lvl5pPr>
            <a:lvl6pPr lvl="5" algn="r">
              <a:buNone/>
              <a:defRPr sz="1000">
                <a:solidFill>
                  <a:schemeClr val="lt2"/>
                </a:solidFill>
                <a:latin typeface="Source Sans Pro"/>
                <a:ea typeface="Source Sans Pro"/>
                <a:cs typeface="Source Sans Pro"/>
                <a:sym typeface="Source Sans Pro"/>
              </a:defRPr>
            </a:lvl6pPr>
            <a:lvl7pPr lvl="6" algn="r">
              <a:buNone/>
              <a:defRPr sz="1000">
                <a:solidFill>
                  <a:schemeClr val="lt2"/>
                </a:solidFill>
                <a:latin typeface="Source Sans Pro"/>
                <a:ea typeface="Source Sans Pro"/>
                <a:cs typeface="Source Sans Pro"/>
                <a:sym typeface="Source Sans Pro"/>
              </a:defRPr>
            </a:lvl7pPr>
            <a:lvl8pPr lvl="7" algn="r">
              <a:buNone/>
              <a:defRPr sz="1000">
                <a:solidFill>
                  <a:schemeClr val="lt2"/>
                </a:solidFill>
                <a:latin typeface="Source Sans Pro"/>
                <a:ea typeface="Source Sans Pro"/>
                <a:cs typeface="Source Sans Pro"/>
                <a:sym typeface="Source Sans Pro"/>
              </a:defRPr>
            </a:lvl8pPr>
            <a:lvl9pPr lvl="8" algn="r">
              <a:buNone/>
              <a:defRPr sz="1000">
                <a:solidFill>
                  <a:schemeClr val="lt2"/>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6.xml"/><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7.xml"/><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8.xml"/><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9.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0.xml"/><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hyperlink" Target="http://www.plseminars.com/" TargetMode="External"/><Relationship Id="rId2" Type="http://schemas.openxmlformats.org/officeDocument/2006/relationships/notesSlide" Target="../notesSlides/notesSlide34.xml"/><Relationship Id="rId1" Type="http://schemas.openxmlformats.org/officeDocument/2006/relationships/slideLayout" Target="../slideLayouts/slideLayout3.xml"/><Relationship Id="rId4" Type="http://schemas.openxmlformats.org/officeDocument/2006/relationships/hyperlink" Target="https://www.culturaldetective.com/" TargetMode="Externa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hyperlink" Target="https://www.aacu.org/value/rubrics/intercultural-knowledge" TargetMode="External"/><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Google Shape;62;p14"/>
          <p:cNvSpPr txBox="1">
            <a:spLocks noGrp="1"/>
          </p:cNvSpPr>
          <p:nvPr>
            <p:ph type="ctrTitle"/>
          </p:nvPr>
        </p:nvSpPr>
        <p:spPr>
          <a:xfrm>
            <a:off x="485875" y="264475"/>
            <a:ext cx="8183700" cy="1473600"/>
          </a:xfrm>
          <a:prstGeom prst="rect">
            <a:avLst/>
          </a:prstGeom>
        </p:spPr>
        <p:txBody>
          <a:bodyPr spcFirstLastPara="1" wrap="square" lIns="91425" tIns="91425" rIns="91425" bIns="91425" anchor="b" anchorCtr="0">
            <a:noAutofit/>
          </a:bodyPr>
          <a:lstStyle/>
          <a:p>
            <a:pPr marL="0" lvl="0" indent="0" algn="l" rtl="0">
              <a:lnSpc>
                <a:spcPct val="115000"/>
              </a:lnSpc>
              <a:spcBef>
                <a:spcPts val="0"/>
              </a:spcBef>
              <a:spcAft>
                <a:spcPts val="0"/>
              </a:spcAft>
              <a:buClr>
                <a:schemeClr val="dk1"/>
              </a:buClr>
              <a:buSzPts val="1100"/>
              <a:buFont typeface="Arial"/>
              <a:buNone/>
            </a:pPr>
            <a:endParaRPr sz="2000" b="1"/>
          </a:p>
          <a:p>
            <a:pPr marL="0" lvl="0" indent="0" algn="l" rtl="0">
              <a:spcBef>
                <a:spcPts val="0"/>
              </a:spcBef>
              <a:spcAft>
                <a:spcPts val="0"/>
              </a:spcAft>
              <a:buNone/>
            </a:pPr>
            <a:endParaRPr/>
          </a:p>
        </p:txBody>
      </p:sp>
      <p:sp>
        <p:nvSpPr>
          <p:cNvPr id="63" name="Google Shape;63;p14"/>
          <p:cNvSpPr txBox="1">
            <a:spLocks noGrp="1"/>
          </p:cNvSpPr>
          <p:nvPr>
            <p:ph type="subTitle" idx="1"/>
          </p:nvPr>
        </p:nvSpPr>
        <p:spPr>
          <a:xfrm>
            <a:off x="485875" y="973575"/>
            <a:ext cx="8183700" cy="1625400"/>
          </a:xfrm>
          <a:prstGeom prst="rect">
            <a:avLst/>
          </a:prstGeom>
        </p:spPr>
        <p:txBody>
          <a:bodyPr spcFirstLastPara="1" wrap="square" lIns="91425" tIns="91425" rIns="91425" bIns="91425" anchor="t" anchorCtr="0">
            <a:noAutofit/>
          </a:bodyPr>
          <a:lstStyle/>
          <a:p>
            <a:pPr marL="0" lvl="0" indent="0" algn="ctr" rtl="0">
              <a:lnSpc>
                <a:spcPct val="115000"/>
              </a:lnSpc>
              <a:spcBef>
                <a:spcPts val="0"/>
              </a:spcBef>
              <a:spcAft>
                <a:spcPts val="0"/>
              </a:spcAft>
              <a:buClr>
                <a:schemeClr val="dk2"/>
              </a:buClr>
              <a:buSzPts val="1100"/>
              <a:buFont typeface="Arial"/>
              <a:buNone/>
            </a:pPr>
            <a:r>
              <a:rPr lang="en" sz="2600" b="1">
                <a:solidFill>
                  <a:schemeClr val="dk2"/>
                </a:solidFill>
                <a:latin typeface="Raleway"/>
                <a:ea typeface="Raleway"/>
                <a:cs typeface="Raleway"/>
                <a:sym typeface="Raleway"/>
              </a:rPr>
              <a:t>Strategies for Enhancing Intercultural Learning, </a:t>
            </a:r>
            <a:endParaRPr sz="2600" b="1">
              <a:solidFill>
                <a:schemeClr val="dk2"/>
              </a:solidFill>
              <a:latin typeface="Raleway"/>
              <a:ea typeface="Raleway"/>
              <a:cs typeface="Raleway"/>
              <a:sym typeface="Raleway"/>
            </a:endParaRPr>
          </a:p>
          <a:p>
            <a:pPr marL="0" lvl="0" indent="0" algn="ctr" rtl="0">
              <a:lnSpc>
                <a:spcPct val="115000"/>
              </a:lnSpc>
              <a:spcBef>
                <a:spcPts val="0"/>
              </a:spcBef>
              <a:spcAft>
                <a:spcPts val="0"/>
              </a:spcAft>
              <a:buNone/>
            </a:pPr>
            <a:r>
              <a:rPr lang="en" sz="2600" b="1">
                <a:solidFill>
                  <a:schemeClr val="dk2"/>
                </a:solidFill>
                <a:latin typeface="Raleway"/>
                <a:ea typeface="Raleway"/>
                <a:cs typeface="Raleway"/>
                <a:sym typeface="Raleway"/>
              </a:rPr>
              <a:t>Empathy and Facilitation</a:t>
            </a:r>
            <a:endParaRPr sz="2600" b="1">
              <a:solidFill>
                <a:schemeClr val="dk2"/>
              </a:solidFill>
              <a:latin typeface="Raleway"/>
              <a:ea typeface="Raleway"/>
              <a:cs typeface="Raleway"/>
              <a:sym typeface="Raleway"/>
            </a:endParaRPr>
          </a:p>
          <a:p>
            <a:pPr marL="0" lvl="0" indent="0" algn="ctr" rtl="0">
              <a:lnSpc>
                <a:spcPct val="115000"/>
              </a:lnSpc>
              <a:spcBef>
                <a:spcPts val="0"/>
              </a:spcBef>
              <a:spcAft>
                <a:spcPts val="0"/>
              </a:spcAft>
              <a:buNone/>
            </a:pPr>
            <a:endParaRPr sz="1000">
              <a:solidFill>
                <a:srgbClr val="5A5A5A"/>
              </a:solidFill>
              <a:latin typeface="Arial"/>
              <a:ea typeface="Arial"/>
              <a:cs typeface="Arial"/>
              <a:sym typeface="Arial"/>
            </a:endParaRPr>
          </a:p>
          <a:p>
            <a:pPr marL="0" lvl="0" indent="0" algn="ctr" rtl="0">
              <a:lnSpc>
                <a:spcPct val="115000"/>
              </a:lnSpc>
              <a:spcBef>
                <a:spcPts val="0"/>
              </a:spcBef>
              <a:spcAft>
                <a:spcPts val="0"/>
              </a:spcAft>
              <a:buClr>
                <a:schemeClr val="dk2"/>
              </a:buClr>
              <a:buSzPts val="1100"/>
              <a:buFont typeface="Arial"/>
              <a:buNone/>
            </a:pPr>
            <a:r>
              <a:rPr lang="en" sz="1000">
                <a:solidFill>
                  <a:srgbClr val="5A5A5A"/>
                </a:solidFill>
                <a:latin typeface="Arial"/>
                <a:ea typeface="Arial"/>
                <a:cs typeface="Arial"/>
                <a:sym typeface="Arial"/>
              </a:rPr>
              <a:t>Barbara J. Kappler &amp; Yuliya Kartoshkina, University of Minnesota</a:t>
            </a:r>
            <a:endParaRPr sz="1000">
              <a:solidFill>
                <a:srgbClr val="5A5A5A"/>
              </a:solidFill>
              <a:latin typeface="Arial"/>
              <a:ea typeface="Arial"/>
              <a:cs typeface="Arial"/>
              <a:sym typeface="Arial"/>
            </a:endParaRPr>
          </a:p>
          <a:p>
            <a:pPr marL="0" lvl="0" indent="0" algn="ctr" rtl="0">
              <a:lnSpc>
                <a:spcPct val="115000"/>
              </a:lnSpc>
              <a:spcBef>
                <a:spcPts val="0"/>
              </a:spcBef>
              <a:spcAft>
                <a:spcPts val="0"/>
              </a:spcAft>
              <a:buClr>
                <a:schemeClr val="dk2"/>
              </a:buClr>
              <a:buSzPts val="1100"/>
              <a:buFont typeface="Arial"/>
              <a:buNone/>
            </a:pPr>
            <a:r>
              <a:rPr lang="en" sz="1000">
                <a:solidFill>
                  <a:srgbClr val="5A5A5A"/>
                </a:solidFill>
                <a:latin typeface="Arial"/>
                <a:ea typeface="Arial"/>
                <a:cs typeface="Arial"/>
                <a:sym typeface="Arial"/>
              </a:rPr>
              <a:t>Annette K. Benson, Purdue University</a:t>
            </a:r>
            <a:endParaRPr sz="1000">
              <a:solidFill>
                <a:srgbClr val="5A5A5A"/>
              </a:solidFill>
              <a:latin typeface="Arial"/>
              <a:ea typeface="Arial"/>
              <a:cs typeface="Arial"/>
              <a:sym typeface="Arial"/>
            </a:endParaRPr>
          </a:p>
        </p:txBody>
      </p:sp>
      <p:pic>
        <p:nvPicPr>
          <p:cNvPr id="64" name="Google Shape;64;p14"/>
          <p:cNvPicPr preferRelativeResize="0"/>
          <p:nvPr/>
        </p:nvPicPr>
        <p:blipFill>
          <a:blip r:embed="rId3">
            <a:alphaModFix/>
          </a:blip>
          <a:stretch>
            <a:fillRect/>
          </a:stretch>
        </p:blipFill>
        <p:spPr>
          <a:xfrm>
            <a:off x="152400" y="3445050"/>
            <a:ext cx="8839198" cy="1057682"/>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23"/>
          <p:cNvSpPr txBox="1">
            <a:spLocks noGrp="1"/>
          </p:cNvSpPr>
          <p:nvPr>
            <p:ph type="title"/>
          </p:nvPr>
        </p:nvSpPr>
        <p:spPr>
          <a:xfrm>
            <a:off x="384125" y="1688650"/>
            <a:ext cx="8520600" cy="623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The Art of </a:t>
            </a:r>
            <a:endParaRPr/>
          </a:p>
          <a:p>
            <a:pPr marL="0" lvl="0" indent="0" algn="ctr" rtl="0">
              <a:spcBef>
                <a:spcPts val="0"/>
              </a:spcBef>
              <a:spcAft>
                <a:spcPts val="0"/>
              </a:spcAft>
              <a:buNone/>
            </a:pPr>
            <a:r>
              <a:rPr lang="en"/>
              <a:t>Intercultural Facilitation</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24"/>
          <p:cNvSpPr txBox="1">
            <a:spLocks noGrp="1"/>
          </p:cNvSpPr>
          <p:nvPr>
            <p:ph type="title"/>
          </p:nvPr>
        </p:nvSpPr>
        <p:spPr>
          <a:xfrm>
            <a:off x="685800" y="228600"/>
            <a:ext cx="7772400" cy="8574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7A0019"/>
              </a:buClr>
              <a:buSzPts val="4400"/>
              <a:buFont typeface="Arial"/>
              <a:buNone/>
            </a:pPr>
            <a:r>
              <a:rPr lang="en" sz="4400" b="1" i="0" u="none" strike="noStrike" cap="none">
                <a:solidFill>
                  <a:srgbClr val="000000"/>
                </a:solidFill>
                <a:latin typeface="Arial"/>
                <a:ea typeface="Arial"/>
                <a:cs typeface="Arial"/>
                <a:sym typeface="Arial"/>
              </a:rPr>
              <a:t>Facilitation </a:t>
            </a:r>
            <a:endParaRPr>
              <a:solidFill>
                <a:srgbClr val="000000"/>
              </a:solidFill>
            </a:endParaRPr>
          </a:p>
        </p:txBody>
      </p:sp>
      <p:sp>
        <p:nvSpPr>
          <p:cNvPr id="124" name="Google Shape;124;p24"/>
          <p:cNvSpPr txBox="1">
            <a:spLocks noGrp="1"/>
          </p:cNvSpPr>
          <p:nvPr>
            <p:ph type="body" idx="1"/>
          </p:nvPr>
        </p:nvSpPr>
        <p:spPr>
          <a:xfrm>
            <a:off x="685800" y="1314450"/>
            <a:ext cx="3810000" cy="2800200"/>
          </a:xfrm>
          <a:prstGeom prst="rect">
            <a:avLst/>
          </a:prstGeom>
          <a:noFill/>
          <a:ln>
            <a:noFill/>
          </a:ln>
        </p:spPr>
        <p:txBody>
          <a:bodyPr spcFirstLastPara="1" wrap="square" lIns="91425" tIns="91425" rIns="91425" bIns="91425" anchor="t" anchorCtr="0">
            <a:noAutofit/>
          </a:bodyPr>
          <a:lstStyle/>
          <a:p>
            <a:pPr marL="457200" marR="0" lvl="0" indent="0" algn="l" rtl="0">
              <a:lnSpc>
                <a:spcPct val="100000"/>
              </a:lnSpc>
              <a:spcBef>
                <a:spcPts val="0"/>
              </a:spcBef>
              <a:spcAft>
                <a:spcPts val="0"/>
              </a:spcAft>
              <a:buNone/>
            </a:pPr>
            <a:r>
              <a:rPr lang="en" sz="2800" b="0" i="0" u="none" strike="noStrike" cap="none">
                <a:solidFill>
                  <a:srgbClr val="000000"/>
                </a:solidFill>
                <a:latin typeface="Arial"/>
                <a:ea typeface="Arial"/>
                <a:cs typeface="Arial"/>
                <a:sym typeface="Arial"/>
              </a:rPr>
              <a:t>“</a:t>
            </a:r>
            <a:r>
              <a:rPr lang="en" sz="2800">
                <a:solidFill>
                  <a:srgbClr val="000000"/>
                </a:solidFill>
                <a:latin typeface="Arial"/>
                <a:ea typeface="Arial"/>
                <a:cs typeface="Arial"/>
                <a:sym typeface="Arial"/>
              </a:rPr>
              <a:t>F</a:t>
            </a:r>
            <a:r>
              <a:rPr lang="en" sz="2800" b="0" i="0" u="none" strike="noStrike" cap="none">
                <a:solidFill>
                  <a:srgbClr val="000000"/>
                </a:solidFill>
                <a:latin typeface="Arial"/>
                <a:ea typeface="Arial"/>
                <a:cs typeface="Arial"/>
                <a:sym typeface="Arial"/>
              </a:rPr>
              <a:t>acilitate” is derived from the Latin word </a:t>
            </a:r>
            <a:r>
              <a:rPr lang="en" sz="2800" b="0" i="1" u="none" strike="noStrike" cap="none">
                <a:solidFill>
                  <a:srgbClr val="000000"/>
                </a:solidFill>
                <a:latin typeface="Arial"/>
                <a:ea typeface="Arial"/>
                <a:cs typeface="Arial"/>
                <a:sym typeface="Arial"/>
              </a:rPr>
              <a:t>facilis </a:t>
            </a:r>
            <a:r>
              <a:rPr lang="en" sz="2800" b="0" i="0" u="none" strike="noStrike" cap="none">
                <a:solidFill>
                  <a:srgbClr val="000000"/>
                </a:solidFill>
                <a:latin typeface="Arial"/>
                <a:ea typeface="Arial"/>
                <a:cs typeface="Arial"/>
                <a:sym typeface="Arial"/>
              </a:rPr>
              <a:t>which means “to ease” </a:t>
            </a:r>
            <a:endParaRPr>
              <a:solidFill>
                <a:srgbClr val="000000"/>
              </a:solidFill>
            </a:endParaRPr>
          </a:p>
          <a:p>
            <a:pPr marL="0" marR="0" lvl="0" indent="0" algn="l" rtl="0">
              <a:lnSpc>
                <a:spcPct val="100000"/>
              </a:lnSpc>
              <a:spcBef>
                <a:spcPts val="0"/>
              </a:spcBef>
              <a:spcAft>
                <a:spcPts val="0"/>
              </a:spcAft>
              <a:buClr>
                <a:srgbClr val="7A0019"/>
              </a:buClr>
              <a:buSzPts val="2800"/>
              <a:buFont typeface="Noto Sans Symbols"/>
              <a:buNone/>
            </a:pPr>
            <a:endParaRPr sz="2800" b="0" i="0" u="none" strike="noStrike" cap="none">
              <a:solidFill>
                <a:srgbClr val="000000"/>
              </a:solidFill>
              <a:latin typeface="Arial"/>
              <a:ea typeface="Arial"/>
              <a:cs typeface="Arial"/>
              <a:sym typeface="Arial"/>
            </a:endParaRPr>
          </a:p>
          <a:p>
            <a:pPr marL="342900" marR="0" lvl="0" indent="-139700" algn="r" rtl="0">
              <a:lnSpc>
                <a:spcPct val="100000"/>
              </a:lnSpc>
              <a:spcBef>
                <a:spcPts val="0"/>
              </a:spcBef>
              <a:spcAft>
                <a:spcPts val="0"/>
              </a:spcAft>
              <a:buClr>
                <a:srgbClr val="7A0019"/>
              </a:buClr>
              <a:buSzPts val="1800"/>
              <a:buFont typeface="Noto Sans Symbols"/>
              <a:buNone/>
            </a:pPr>
            <a:endParaRPr sz="1800" b="0" i="0" u="none" strike="noStrike" cap="none">
              <a:solidFill>
                <a:srgbClr val="000000"/>
              </a:solidFill>
              <a:latin typeface="Arial"/>
              <a:ea typeface="Arial"/>
              <a:cs typeface="Arial"/>
              <a:sym typeface="Arial"/>
            </a:endParaRPr>
          </a:p>
          <a:p>
            <a:pPr marL="342900" marR="0" lvl="0" indent="-139700" algn="r" rtl="0">
              <a:lnSpc>
                <a:spcPct val="100000"/>
              </a:lnSpc>
              <a:spcBef>
                <a:spcPts val="0"/>
              </a:spcBef>
              <a:spcAft>
                <a:spcPts val="0"/>
              </a:spcAft>
              <a:buClr>
                <a:srgbClr val="7A0019"/>
              </a:buClr>
              <a:buSzPts val="1800"/>
              <a:buFont typeface="Noto Sans Symbols"/>
              <a:buNone/>
            </a:pPr>
            <a:endParaRPr sz="1800" b="0" i="0" u="none" strike="noStrike" cap="none">
              <a:solidFill>
                <a:srgbClr val="000000"/>
              </a:solidFill>
              <a:latin typeface="Arial"/>
              <a:ea typeface="Arial"/>
              <a:cs typeface="Arial"/>
              <a:sym typeface="Arial"/>
            </a:endParaRPr>
          </a:p>
          <a:p>
            <a:pPr marL="342900" marR="0" lvl="0" indent="-139700" algn="r" rtl="0">
              <a:lnSpc>
                <a:spcPct val="100000"/>
              </a:lnSpc>
              <a:spcBef>
                <a:spcPts val="0"/>
              </a:spcBef>
              <a:spcAft>
                <a:spcPts val="0"/>
              </a:spcAft>
              <a:buClr>
                <a:srgbClr val="7A0019"/>
              </a:buClr>
              <a:buSzPts val="1800"/>
              <a:buFont typeface="Noto Sans Symbols"/>
              <a:buNone/>
            </a:pPr>
            <a:r>
              <a:rPr lang="en" sz="1400" b="0" i="0" u="none" strike="noStrike" cap="none">
                <a:solidFill>
                  <a:srgbClr val="000000"/>
                </a:solidFill>
                <a:latin typeface="Arial"/>
                <a:ea typeface="Arial"/>
                <a:cs typeface="Arial"/>
                <a:sym typeface="Arial"/>
              </a:rPr>
              <a:t>Learning Across Cultures, page 139</a:t>
            </a:r>
            <a:r>
              <a:rPr lang="en" sz="1400" b="0" i="0" u="none" strike="noStrike" cap="none">
                <a:solidFill>
                  <a:schemeClr val="dk1"/>
                </a:solidFill>
                <a:latin typeface="Arial"/>
                <a:ea typeface="Arial"/>
                <a:cs typeface="Arial"/>
                <a:sym typeface="Arial"/>
              </a:rPr>
              <a:t> </a:t>
            </a:r>
            <a:endParaRPr sz="1400"/>
          </a:p>
        </p:txBody>
      </p:sp>
      <p:pic>
        <p:nvPicPr>
          <p:cNvPr id="125" name="Google Shape;125;p24"/>
          <p:cNvPicPr preferRelativeResize="0"/>
          <p:nvPr/>
        </p:nvPicPr>
        <p:blipFill rotWithShape="1">
          <a:blip r:embed="rId3">
            <a:alphaModFix/>
          </a:blip>
          <a:srcRect l="4397"/>
          <a:stretch/>
        </p:blipFill>
        <p:spPr>
          <a:xfrm>
            <a:off x="4572000" y="1579800"/>
            <a:ext cx="3583750" cy="2499108"/>
          </a:xfrm>
          <a:prstGeom prst="rect">
            <a:avLst/>
          </a:prstGeom>
          <a:noFill/>
          <a:ln>
            <a:noFill/>
          </a:ln>
          <a:effectLst>
            <a:outerShdw dist="19050" dir="5400000" algn="bl" rotWithShape="0">
              <a:srgbClr val="000000">
                <a:alpha val="50000"/>
              </a:srgbClr>
            </a:outerShdw>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25"/>
          <p:cNvSpPr txBox="1">
            <a:spLocks noGrp="1"/>
          </p:cNvSpPr>
          <p:nvPr>
            <p:ph type="title"/>
          </p:nvPr>
        </p:nvSpPr>
        <p:spPr>
          <a:xfrm>
            <a:off x="311700" y="445025"/>
            <a:ext cx="8520600" cy="6234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7A0019"/>
              </a:buClr>
              <a:buSzPts val="4400"/>
              <a:buFont typeface="Arial"/>
              <a:buNone/>
            </a:pPr>
            <a:r>
              <a:rPr lang="en" sz="4400" b="1" i="0" u="none" strike="noStrike" cap="none">
                <a:solidFill>
                  <a:srgbClr val="000000"/>
                </a:solidFill>
                <a:latin typeface="Arial"/>
                <a:ea typeface="Arial"/>
                <a:cs typeface="Arial"/>
                <a:sym typeface="Arial"/>
              </a:rPr>
              <a:t>Keep in mind ...</a:t>
            </a:r>
            <a:endParaRPr sz="4400">
              <a:solidFill>
                <a:srgbClr val="000000"/>
              </a:solidFill>
            </a:endParaRPr>
          </a:p>
        </p:txBody>
      </p:sp>
      <p:sp>
        <p:nvSpPr>
          <p:cNvPr id="131" name="Google Shape;131;p25"/>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p>
            <a:pPr marL="457200" marR="0" lvl="0" indent="-419100" algn="l" rtl="0">
              <a:lnSpc>
                <a:spcPct val="115000"/>
              </a:lnSpc>
              <a:spcBef>
                <a:spcPts val="0"/>
              </a:spcBef>
              <a:spcAft>
                <a:spcPts val="0"/>
              </a:spcAft>
              <a:buClr>
                <a:srgbClr val="000000"/>
              </a:buClr>
              <a:buSzPts val="3000"/>
              <a:buFont typeface="Noto Sans Symbols"/>
              <a:buAutoNum type="arabicPeriod"/>
            </a:pPr>
            <a:r>
              <a:rPr lang="en" sz="3000" b="0" i="0" u="none" strike="noStrike" cap="none">
                <a:solidFill>
                  <a:srgbClr val="000000"/>
                </a:solidFill>
                <a:latin typeface="Arial"/>
                <a:ea typeface="Arial"/>
                <a:cs typeface="Arial"/>
                <a:sym typeface="Arial"/>
              </a:rPr>
              <a:t>Learner-centered</a:t>
            </a:r>
            <a:endParaRPr>
              <a:solidFill>
                <a:srgbClr val="000000"/>
              </a:solidFill>
            </a:endParaRPr>
          </a:p>
          <a:p>
            <a:pPr marL="457200" marR="0" lvl="0" indent="-419100" algn="l" rtl="0">
              <a:lnSpc>
                <a:spcPct val="115000"/>
              </a:lnSpc>
              <a:spcBef>
                <a:spcPts val="1000"/>
              </a:spcBef>
              <a:spcAft>
                <a:spcPts val="0"/>
              </a:spcAft>
              <a:buClr>
                <a:srgbClr val="000000"/>
              </a:buClr>
              <a:buSzPts val="3000"/>
              <a:buFont typeface="Noto Sans Symbols"/>
              <a:buAutoNum type="arabicPeriod"/>
            </a:pPr>
            <a:r>
              <a:rPr lang="en" sz="3000" b="0" i="0" u="none" strike="noStrike" cap="none">
                <a:solidFill>
                  <a:srgbClr val="000000"/>
                </a:solidFill>
                <a:latin typeface="Arial"/>
                <a:ea typeface="Arial"/>
                <a:cs typeface="Arial"/>
                <a:sym typeface="Arial"/>
              </a:rPr>
              <a:t>Listening intently so that you can hear the dimensions, concepts, struggles, insights</a:t>
            </a:r>
            <a:endParaRPr>
              <a:solidFill>
                <a:srgbClr val="000000"/>
              </a:solidFill>
            </a:endParaRPr>
          </a:p>
          <a:p>
            <a:pPr marL="457200" marR="0" lvl="0" indent="-419100" algn="l" rtl="0">
              <a:lnSpc>
                <a:spcPct val="115000"/>
              </a:lnSpc>
              <a:spcBef>
                <a:spcPts val="1000"/>
              </a:spcBef>
              <a:spcAft>
                <a:spcPts val="0"/>
              </a:spcAft>
              <a:buClr>
                <a:srgbClr val="000000"/>
              </a:buClr>
              <a:buSzPts val="3000"/>
              <a:buFont typeface="Noto Sans Symbols"/>
              <a:buAutoNum type="arabicPeriod"/>
            </a:pPr>
            <a:r>
              <a:rPr lang="en" sz="3000">
                <a:solidFill>
                  <a:srgbClr val="000000"/>
                </a:solidFill>
                <a:latin typeface="Arial"/>
                <a:ea typeface="Arial"/>
                <a:cs typeface="Arial"/>
                <a:sym typeface="Arial"/>
              </a:rPr>
              <a:t>A</a:t>
            </a:r>
            <a:r>
              <a:rPr lang="en" sz="3000" b="0" i="0" u="none" strike="noStrike" cap="none">
                <a:solidFill>
                  <a:srgbClr val="000000"/>
                </a:solidFill>
                <a:latin typeface="Arial"/>
                <a:ea typeface="Arial"/>
                <a:cs typeface="Arial"/>
                <a:sym typeface="Arial"/>
              </a:rPr>
              <a:t>rtfulness comes from being present</a:t>
            </a:r>
            <a:endParaRPr>
              <a:solidFill>
                <a:srgbClr val="000000"/>
              </a:solidFill>
            </a:endParaRPr>
          </a:p>
          <a:p>
            <a:pPr marL="457200" marR="0" lvl="0" indent="-419100" algn="l" rtl="0">
              <a:lnSpc>
                <a:spcPct val="115000"/>
              </a:lnSpc>
              <a:spcBef>
                <a:spcPts val="1000"/>
              </a:spcBef>
              <a:spcAft>
                <a:spcPts val="0"/>
              </a:spcAft>
              <a:buClr>
                <a:srgbClr val="000000"/>
              </a:buClr>
              <a:buSzPts val="3000"/>
              <a:buFont typeface="Noto Sans Symbols"/>
              <a:buAutoNum type="arabicPeriod"/>
            </a:pPr>
            <a:r>
              <a:rPr lang="en" sz="3000">
                <a:solidFill>
                  <a:srgbClr val="000000"/>
                </a:solidFill>
                <a:latin typeface="Arial"/>
                <a:ea typeface="Arial"/>
                <a:cs typeface="Arial"/>
                <a:sym typeface="Arial"/>
              </a:rPr>
              <a:t>S</a:t>
            </a:r>
            <a:r>
              <a:rPr lang="en" sz="3000" b="0" i="0" u="none" strike="noStrike" cap="none">
                <a:solidFill>
                  <a:srgbClr val="000000"/>
                </a:solidFill>
                <a:latin typeface="Arial"/>
                <a:ea typeface="Arial"/>
                <a:cs typeface="Arial"/>
                <a:sym typeface="Arial"/>
              </a:rPr>
              <a:t>ignificant stimuli in the room</a:t>
            </a:r>
            <a:endParaRPr>
              <a:solidFill>
                <a:srgbClr val="000000"/>
              </a:solidFill>
            </a:endParaRPr>
          </a:p>
          <a:p>
            <a:pPr marL="0" marR="0" lvl="0" indent="0" algn="l" rtl="0">
              <a:lnSpc>
                <a:spcPct val="115000"/>
              </a:lnSpc>
              <a:spcBef>
                <a:spcPts val="1000"/>
              </a:spcBef>
              <a:spcAft>
                <a:spcPts val="0"/>
              </a:spcAft>
              <a:buClr>
                <a:srgbClr val="7A0019"/>
              </a:buClr>
              <a:buSzPts val="3000"/>
              <a:buFont typeface="Noto Sans Symbols"/>
              <a:buNone/>
            </a:pPr>
            <a:endParaRPr sz="3000" b="0" i="0" u="none" strike="noStrike" cap="none">
              <a:solidFill>
                <a:schemeClr val="dk1"/>
              </a:solidFill>
              <a:latin typeface="Arial"/>
              <a:ea typeface="Arial"/>
              <a:cs typeface="Arial"/>
              <a:sym typeface="Arial"/>
            </a:endParaRPr>
          </a:p>
          <a:p>
            <a:pPr marL="342900" marR="0" lvl="0" indent="-139700" algn="l" rtl="0">
              <a:lnSpc>
                <a:spcPct val="100000"/>
              </a:lnSpc>
              <a:spcBef>
                <a:spcPts val="1000"/>
              </a:spcBef>
              <a:spcAft>
                <a:spcPts val="0"/>
              </a:spcAft>
              <a:buClr>
                <a:srgbClr val="7A0019"/>
              </a:buClr>
              <a:buSzPts val="2800"/>
              <a:buFont typeface="Noto Sans Symbols"/>
              <a:buNone/>
            </a:pPr>
            <a:endParaRPr sz="2800" b="0" i="0" u="none" strike="noStrike" cap="none">
              <a:solidFill>
                <a:schemeClr val="dk1"/>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26"/>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rgbClr val="7A0019"/>
              </a:buClr>
              <a:buSzPts val="4400"/>
              <a:buFont typeface="Arial"/>
              <a:buNone/>
            </a:pPr>
            <a:r>
              <a:rPr lang="en" sz="4400">
                <a:latin typeface="Arial"/>
                <a:ea typeface="Arial"/>
                <a:cs typeface="Arial"/>
                <a:sym typeface="Arial"/>
              </a:rPr>
              <a:t>Intercultural Facilitation</a:t>
            </a:r>
            <a:endParaRPr sz="1000">
              <a:highlight>
                <a:srgbClr val="00FF00"/>
              </a:highlight>
            </a:endParaRPr>
          </a:p>
        </p:txBody>
      </p:sp>
      <p:sp>
        <p:nvSpPr>
          <p:cNvPr id="2" name="TextBox 1"/>
          <p:cNvSpPr txBox="1"/>
          <p:nvPr/>
        </p:nvSpPr>
        <p:spPr>
          <a:xfrm>
            <a:off x="2353171" y="1672789"/>
            <a:ext cx="4567667" cy="307777"/>
          </a:xfrm>
          <a:prstGeom prst="rect">
            <a:avLst/>
          </a:prstGeom>
          <a:noFill/>
        </p:spPr>
        <p:txBody>
          <a:bodyPr wrap="square" rtlCol="0">
            <a:spAutoFit/>
          </a:bodyPr>
          <a:lstStyle/>
          <a:p>
            <a:r>
              <a:rPr lang="en-US" dirty="0" smtClean="0"/>
              <a:t>Image deleted to honor copyright of the artist</a:t>
            </a: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27"/>
          <p:cNvSpPr/>
          <p:nvPr/>
        </p:nvSpPr>
        <p:spPr>
          <a:xfrm rot="-3280241">
            <a:off x="3905982" y="1906732"/>
            <a:ext cx="1323418" cy="1320838"/>
          </a:xfrm>
          <a:prstGeom prst="ellipse">
            <a:avLst/>
          </a:prstGeom>
          <a:solidFill>
            <a:srgbClr val="A1C3FA"/>
          </a:solid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grpSp>
        <p:nvGrpSpPr>
          <p:cNvPr id="143" name="Google Shape;143;p27"/>
          <p:cNvGrpSpPr/>
          <p:nvPr/>
        </p:nvGrpSpPr>
        <p:grpSpPr>
          <a:xfrm>
            <a:off x="4184863" y="1520198"/>
            <a:ext cx="2958454" cy="3298347"/>
            <a:chOff x="4184863" y="1520198"/>
            <a:chExt cx="2958454" cy="3298347"/>
          </a:xfrm>
        </p:grpSpPr>
        <p:sp>
          <p:nvSpPr>
            <p:cNvPr id="144" name="Google Shape;144;p27"/>
            <p:cNvSpPr/>
            <p:nvPr/>
          </p:nvSpPr>
          <p:spPr>
            <a:xfrm rot="-3280088">
              <a:off x="4136321" y="2563569"/>
              <a:ext cx="3184127" cy="1211606"/>
            </a:xfrm>
            <a:custGeom>
              <a:avLst/>
              <a:gdLst/>
              <a:ahLst/>
              <a:cxnLst/>
              <a:rect l="l" t="t" r="r" b="b"/>
              <a:pathLst>
                <a:path w="492" h="187" extrusionOk="0">
                  <a:moveTo>
                    <a:pt x="457" y="0"/>
                  </a:moveTo>
                  <a:cubicBezTo>
                    <a:pt x="416" y="91"/>
                    <a:pt x="325" y="155"/>
                    <a:pt x="218" y="155"/>
                  </a:cubicBezTo>
                  <a:cubicBezTo>
                    <a:pt x="137" y="155"/>
                    <a:pt x="64" y="118"/>
                    <a:pt x="17" y="60"/>
                  </a:cubicBezTo>
                  <a:cubicBezTo>
                    <a:pt x="11" y="70"/>
                    <a:pt x="5" y="80"/>
                    <a:pt x="0" y="90"/>
                  </a:cubicBezTo>
                  <a:cubicBezTo>
                    <a:pt x="54" y="150"/>
                    <a:pt x="132" y="187"/>
                    <a:pt x="218" y="187"/>
                  </a:cubicBezTo>
                  <a:cubicBezTo>
                    <a:pt x="343" y="187"/>
                    <a:pt x="449" y="109"/>
                    <a:pt x="492" y="0"/>
                  </a:cubicBezTo>
                  <a:cubicBezTo>
                    <a:pt x="480" y="0"/>
                    <a:pt x="468" y="1"/>
                    <a:pt x="457" y="0"/>
                  </a:cubicBezTo>
                  <a:close/>
                </a:path>
              </a:pathLst>
            </a:custGeom>
            <a:solidFill>
              <a:srgbClr val="A1C3FA"/>
            </a:solidFill>
            <a:ln w="9525" cap="flat" cmpd="sng">
              <a:solidFill>
                <a:srgbClr val="FFFFFF"/>
              </a:solidFill>
              <a:prstDash val="solid"/>
              <a:miter lim="8000"/>
              <a:headEnd type="none" w="sm" len="sm"/>
              <a:tailEnd type="none" w="sm" len="sm"/>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5" name="Google Shape;145;p27"/>
            <p:cNvSpPr/>
            <p:nvPr/>
          </p:nvSpPr>
          <p:spPr>
            <a:xfrm rot="-3280088">
              <a:off x="4100923" y="2460157"/>
              <a:ext cx="2729637" cy="1205146"/>
            </a:xfrm>
            <a:custGeom>
              <a:avLst/>
              <a:gdLst/>
              <a:ahLst/>
              <a:cxnLst/>
              <a:rect l="l" t="t" r="r" b="b"/>
              <a:pathLst>
                <a:path w="440" h="194" extrusionOk="0">
                  <a:moveTo>
                    <a:pt x="262" y="39"/>
                  </a:moveTo>
                  <a:cubicBezTo>
                    <a:pt x="206" y="71"/>
                    <a:pt x="134" y="53"/>
                    <a:pt x="100" y="0"/>
                  </a:cubicBezTo>
                  <a:cubicBezTo>
                    <a:pt x="57" y="25"/>
                    <a:pt x="24" y="60"/>
                    <a:pt x="0" y="99"/>
                  </a:cubicBezTo>
                  <a:cubicBezTo>
                    <a:pt x="47" y="157"/>
                    <a:pt x="120" y="194"/>
                    <a:pt x="201" y="194"/>
                  </a:cubicBezTo>
                  <a:cubicBezTo>
                    <a:pt x="308" y="194"/>
                    <a:pt x="399" y="130"/>
                    <a:pt x="440" y="39"/>
                  </a:cubicBezTo>
                  <a:cubicBezTo>
                    <a:pt x="393" y="37"/>
                    <a:pt x="346" y="24"/>
                    <a:pt x="303" y="0"/>
                  </a:cubicBezTo>
                  <a:cubicBezTo>
                    <a:pt x="292" y="15"/>
                    <a:pt x="279" y="29"/>
                    <a:pt x="262" y="39"/>
                  </a:cubicBezTo>
                  <a:close/>
                </a:path>
              </a:pathLst>
            </a:custGeom>
            <a:solidFill>
              <a:srgbClr val="307BF3"/>
            </a:solidFill>
            <a:ln w="9525" cap="flat" cmpd="sng">
              <a:solidFill>
                <a:srgbClr val="FFFFFF"/>
              </a:solidFill>
              <a:prstDash val="solid"/>
              <a:miter lim="8000"/>
              <a:headEnd type="none" w="sm" len="sm"/>
              <a:tailEnd type="none" w="sm" len="sm"/>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6" name="Google Shape;146;p27"/>
            <p:cNvSpPr txBox="1"/>
            <p:nvPr/>
          </p:nvSpPr>
          <p:spPr>
            <a:xfrm rot="-3779206">
              <a:off x="4733052" y="2863735"/>
              <a:ext cx="1577952" cy="563236"/>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solidFill>
                    <a:srgbClr val="FFFFFF"/>
                  </a:solidFill>
                  <a:latin typeface="Roboto"/>
                  <a:ea typeface="Roboto"/>
                  <a:cs typeface="Roboto"/>
                  <a:sym typeface="Roboto"/>
                </a:rPr>
                <a:t>Vestibulum congue </a:t>
              </a:r>
              <a:endParaRPr sz="1000">
                <a:solidFill>
                  <a:srgbClr val="FFFFFF"/>
                </a:solidFill>
                <a:latin typeface="Roboto"/>
                <a:ea typeface="Roboto"/>
                <a:cs typeface="Roboto"/>
                <a:sym typeface="Roboto"/>
              </a:endParaRPr>
            </a:p>
          </p:txBody>
        </p:sp>
      </p:grpSp>
      <p:grpSp>
        <p:nvGrpSpPr>
          <p:cNvPr id="147" name="Google Shape;147;p27"/>
          <p:cNvGrpSpPr/>
          <p:nvPr/>
        </p:nvGrpSpPr>
        <p:grpSpPr>
          <a:xfrm>
            <a:off x="2857731" y="-71332"/>
            <a:ext cx="3293577" cy="3222916"/>
            <a:chOff x="2857731" y="-71332"/>
            <a:chExt cx="3293577" cy="3222916"/>
          </a:xfrm>
        </p:grpSpPr>
        <p:sp>
          <p:nvSpPr>
            <p:cNvPr id="148" name="Google Shape;148;p27"/>
            <p:cNvSpPr/>
            <p:nvPr/>
          </p:nvSpPr>
          <p:spPr>
            <a:xfrm rot="-3280089">
              <a:off x="3410337" y="297186"/>
              <a:ext cx="2188366" cy="2485879"/>
            </a:xfrm>
            <a:custGeom>
              <a:avLst/>
              <a:gdLst/>
              <a:ahLst/>
              <a:cxnLst/>
              <a:rect l="l" t="t" r="r" b="b"/>
              <a:pathLst>
                <a:path w="338" h="384" extrusionOk="0">
                  <a:moveTo>
                    <a:pt x="45" y="32"/>
                  </a:moveTo>
                  <a:cubicBezTo>
                    <a:pt x="189" y="32"/>
                    <a:pt x="306" y="148"/>
                    <a:pt x="306" y="292"/>
                  </a:cubicBezTo>
                  <a:cubicBezTo>
                    <a:pt x="306" y="325"/>
                    <a:pt x="300" y="355"/>
                    <a:pt x="289" y="384"/>
                  </a:cubicBezTo>
                  <a:cubicBezTo>
                    <a:pt x="301" y="384"/>
                    <a:pt x="312" y="384"/>
                    <a:pt x="324" y="383"/>
                  </a:cubicBezTo>
                  <a:cubicBezTo>
                    <a:pt x="333" y="354"/>
                    <a:pt x="338" y="324"/>
                    <a:pt x="338" y="292"/>
                  </a:cubicBezTo>
                  <a:cubicBezTo>
                    <a:pt x="338" y="131"/>
                    <a:pt x="207" y="0"/>
                    <a:pt x="45" y="0"/>
                  </a:cubicBezTo>
                  <a:cubicBezTo>
                    <a:pt x="30" y="0"/>
                    <a:pt x="15" y="1"/>
                    <a:pt x="0" y="3"/>
                  </a:cubicBezTo>
                  <a:cubicBezTo>
                    <a:pt x="6" y="13"/>
                    <a:pt x="12" y="23"/>
                    <a:pt x="18" y="33"/>
                  </a:cubicBezTo>
                  <a:cubicBezTo>
                    <a:pt x="27" y="32"/>
                    <a:pt x="36" y="32"/>
                    <a:pt x="45" y="32"/>
                  </a:cubicBezTo>
                  <a:close/>
                </a:path>
              </a:pathLst>
            </a:custGeom>
            <a:solidFill>
              <a:srgbClr val="A1C3FA"/>
            </a:solidFill>
            <a:ln w="9525" cap="flat" cmpd="sng">
              <a:solidFill>
                <a:srgbClr val="FFFFFF"/>
              </a:solidFill>
              <a:prstDash val="solid"/>
              <a:miter lim="8000"/>
              <a:headEnd type="none" w="sm" len="sm"/>
              <a:tailEnd type="none" w="sm" len="sm"/>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9" name="Google Shape;149;p27"/>
            <p:cNvSpPr/>
            <p:nvPr/>
          </p:nvSpPr>
          <p:spPr>
            <a:xfrm rot="-3280088">
              <a:off x="3667674" y="581521"/>
              <a:ext cx="1790169" cy="2186080"/>
            </a:xfrm>
            <a:custGeom>
              <a:avLst/>
              <a:gdLst/>
              <a:ahLst/>
              <a:cxnLst/>
              <a:rect l="l" t="t" r="r" b="b"/>
              <a:pathLst>
                <a:path w="288" h="352" extrusionOk="0">
                  <a:moveTo>
                    <a:pt x="27" y="0"/>
                  </a:moveTo>
                  <a:cubicBezTo>
                    <a:pt x="18" y="0"/>
                    <a:pt x="9" y="0"/>
                    <a:pt x="0" y="1"/>
                  </a:cubicBezTo>
                  <a:cubicBezTo>
                    <a:pt x="21" y="43"/>
                    <a:pt x="34" y="90"/>
                    <a:pt x="35" y="140"/>
                  </a:cubicBezTo>
                  <a:cubicBezTo>
                    <a:pt x="74" y="142"/>
                    <a:pt x="111" y="163"/>
                    <a:pt x="132" y="200"/>
                  </a:cubicBezTo>
                  <a:cubicBezTo>
                    <a:pt x="153" y="236"/>
                    <a:pt x="153" y="279"/>
                    <a:pt x="136" y="315"/>
                  </a:cubicBezTo>
                  <a:cubicBezTo>
                    <a:pt x="179" y="339"/>
                    <a:pt x="225" y="351"/>
                    <a:pt x="271" y="352"/>
                  </a:cubicBezTo>
                  <a:cubicBezTo>
                    <a:pt x="282" y="323"/>
                    <a:pt x="288" y="293"/>
                    <a:pt x="288" y="260"/>
                  </a:cubicBezTo>
                  <a:cubicBezTo>
                    <a:pt x="288" y="116"/>
                    <a:pt x="171" y="0"/>
                    <a:pt x="27" y="0"/>
                  </a:cubicBezTo>
                  <a:close/>
                </a:path>
              </a:pathLst>
            </a:custGeom>
            <a:solidFill>
              <a:srgbClr val="0D5DDF"/>
            </a:solidFill>
            <a:ln w="9525" cap="flat" cmpd="sng">
              <a:solidFill>
                <a:srgbClr val="FFFFFF"/>
              </a:solidFill>
              <a:prstDash val="solid"/>
              <a:miter lim="8000"/>
              <a:headEnd type="none" w="sm" len="sm"/>
              <a:tailEnd type="none" w="sm" len="sm"/>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0" name="Google Shape;150;p27"/>
            <p:cNvSpPr txBox="1"/>
            <p:nvPr/>
          </p:nvSpPr>
          <p:spPr>
            <a:xfrm>
              <a:off x="3782825" y="1153125"/>
              <a:ext cx="1578000" cy="563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solidFill>
                    <a:srgbClr val="FFFFFF"/>
                  </a:solidFill>
                  <a:latin typeface="Roboto"/>
                  <a:ea typeface="Roboto"/>
                  <a:cs typeface="Roboto"/>
                  <a:sym typeface="Roboto"/>
                </a:rPr>
                <a:t>Vestibulum congue </a:t>
              </a:r>
              <a:endParaRPr sz="1000">
                <a:solidFill>
                  <a:srgbClr val="FFFFFF"/>
                </a:solidFill>
                <a:latin typeface="Roboto"/>
                <a:ea typeface="Roboto"/>
                <a:cs typeface="Roboto"/>
                <a:sym typeface="Roboto"/>
              </a:endParaRPr>
            </a:p>
          </p:txBody>
        </p:sp>
      </p:grpSp>
      <p:grpSp>
        <p:nvGrpSpPr>
          <p:cNvPr id="151" name="Google Shape;151;p27"/>
          <p:cNvGrpSpPr/>
          <p:nvPr/>
        </p:nvGrpSpPr>
        <p:grpSpPr>
          <a:xfrm>
            <a:off x="1959887" y="1684671"/>
            <a:ext cx="3424433" cy="3122279"/>
            <a:chOff x="1959887" y="1684671"/>
            <a:chExt cx="3424433" cy="3122279"/>
          </a:xfrm>
        </p:grpSpPr>
        <p:sp>
          <p:nvSpPr>
            <p:cNvPr id="152" name="Google Shape;152;p27"/>
            <p:cNvSpPr/>
            <p:nvPr/>
          </p:nvSpPr>
          <p:spPr>
            <a:xfrm rot="-3280088">
              <a:off x="2859669" y="1740600"/>
              <a:ext cx="1624870" cy="3045726"/>
            </a:xfrm>
            <a:custGeom>
              <a:avLst/>
              <a:gdLst/>
              <a:ahLst/>
              <a:cxnLst/>
              <a:rect l="l" t="t" r="r" b="b"/>
              <a:pathLst>
                <a:path w="251" h="470" extrusionOk="0">
                  <a:moveTo>
                    <a:pt x="32" y="286"/>
                  </a:moveTo>
                  <a:cubicBezTo>
                    <a:pt x="32" y="157"/>
                    <a:pt x="127" y="49"/>
                    <a:pt x="251" y="29"/>
                  </a:cubicBezTo>
                  <a:cubicBezTo>
                    <a:pt x="245" y="19"/>
                    <a:pt x="239" y="9"/>
                    <a:pt x="233" y="0"/>
                  </a:cubicBezTo>
                  <a:cubicBezTo>
                    <a:pt x="100" y="28"/>
                    <a:pt x="0" y="145"/>
                    <a:pt x="0" y="286"/>
                  </a:cubicBezTo>
                  <a:cubicBezTo>
                    <a:pt x="0" y="356"/>
                    <a:pt x="25" y="420"/>
                    <a:pt x="65" y="470"/>
                  </a:cubicBezTo>
                  <a:cubicBezTo>
                    <a:pt x="70" y="460"/>
                    <a:pt x="76" y="450"/>
                    <a:pt x="82" y="440"/>
                  </a:cubicBezTo>
                  <a:cubicBezTo>
                    <a:pt x="51" y="397"/>
                    <a:pt x="32" y="344"/>
                    <a:pt x="32" y="286"/>
                  </a:cubicBezTo>
                  <a:close/>
                </a:path>
              </a:pathLst>
            </a:custGeom>
            <a:solidFill>
              <a:srgbClr val="A1C3FA"/>
            </a:solidFill>
            <a:ln w="9525" cap="flat" cmpd="sng">
              <a:solidFill>
                <a:srgbClr val="FFFFFF"/>
              </a:solidFill>
              <a:prstDash val="solid"/>
              <a:miter lim="8000"/>
              <a:headEnd type="none" w="sm" len="sm"/>
              <a:tailEnd type="none" w="sm" len="sm"/>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3" name="Google Shape;153;p27"/>
            <p:cNvSpPr/>
            <p:nvPr/>
          </p:nvSpPr>
          <p:spPr>
            <a:xfrm rot="-3280089">
              <a:off x="3037225" y="1789647"/>
              <a:ext cx="1575644" cy="2550423"/>
            </a:xfrm>
            <a:custGeom>
              <a:avLst/>
              <a:gdLst/>
              <a:ahLst/>
              <a:cxnLst/>
              <a:rect l="l" t="t" r="r" b="b"/>
              <a:pathLst>
                <a:path w="254" h="411" extrusionOk="0">
                  <a:moveTo>
                    <a:pt x="152" y="311"/>
                  </a:moveTo>
                  <a:cubicBezTo>
                    <a:pt x="124" y="254"/>
                    <a:pt x="145" y="185"/>
                    <a:pt x="200" y="153"/>
                  </a:cubicBezTo>
                  <a:cubicBezTo>
                    <a:pt x="217" y="143"/>
                    <a:pt x="236" y="137"/>
                    <a:pt x="254" y="136"/>
                  </a:cubicBezTo>
                  <a:cubicBezTo>
                    <a:pt x="253" y="87"/>
                    <a:pt x="241" y="41"/>
                    <a:pt x="219" y="0"/>
                  </a:cubicBezTo>
                  <a:cubicBezTo>
                    <a:pt x="95" y="20"/>
                    <a:pt x="0" y="128"/>
                    <a:pt x="0" y="257"/>
                  </a:cubicBezTo>
                  <a:cubicBezTo>
                    <a:pt x="0" y="315"/>
                    <a:pt x="19" y="368"/>
                    <a:pt x="50" y="411"/>
                  </a:cubicBezTo>
                  <a:cubicBezTo>
                    <a:pt x="75" y="371"/>
                    <a:pt x="110" y="337"/>
                    <a:pt x="152" y="311"/>
                  </a:cubicBezTo>
                  <a:close/>
                </a:path>
              </a:pathLst>
            </a:custGeom>
            <a:solidFill>
              <a:srgbClr val="0944A1"/>
            </a:solidFill>
            <a:ln w="9525" cap="flat" cmpd="sng">
              <a:solidFill>
                <a:srgbClr val="FFFFFF"/>
              </a:solidFill>
              <a:prstDash val="solid"/>
              <a:miter lim="8000"/>
              <a:headEnd type="none" w="sm" len="sm"/>
              <a:tailEnd type="none" w="sm" len="sm"/>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4" name="Google Shape;154;p27"/>
            <p:cNvSpPr txBox="1"/>
            <p:nvPr/>
          </p:nvSpPr>
          <p:spPr>
            <a:xfrm rot="3725110" flipH="1">
              <a:off x="2866277" y="2863871"/>
              <a:ext cx="1577671" cy="563103"/>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solidFill>
                    <a:srgbClr val="FFFFFF"/>
                  </a:solidFill>
                  <a:latin typeface="Roboto"/>
                  <a:ea typeface="Roboto"/>
                  <a:cs typeface="Roboto"/>
                  <a:sym typeface="Roboto"/>
                </a:rPr>
                <a:t>Vestibulum congue </a:t>
              </a:r>
              <a:endParaRPr sz="1000">
                <a:solidFill>
                  <a:srgbClr val="FFFFFF"/>
                </a:solidFill>
                <a:latin typeface="Roboto"/>
                <a:ea typeface="Roboto"/>
                <a:cs typeface="Roboto"/>
                <a:sym typeface="Roboto"/>
              </a:endParaRPr>
            </a:p>
          </p:txBody>
        </p:sp>
      </p:grpSp>
      <p:sp>
        <p:nvSpPr>
          <p:cNvPr id="155" name="Google Shape;155;p27"/>
          <p:cNvSpPr/>
          <p:nvPr/>
        </p:nvSpPr>
        <p:spPr>
          <a:xfrm rot="-3280241">
            <a:off x="3905982" y="1906732"/>
            <a:ext cx="1323418" cy="1320838"/>
          </a:xfrm>
          <a:prstGeom prst="ellipse">
            <a:avLst/>
          </a:prstGeom>
          <a:solidFill>
            <a:srgbClr val="A1C3FA"/>
          </a:solid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grpSp>
        <p:nvGrpSpPr>
          <p:cNvPr id="156" name="Google Shape;156;p27"/>
          <p:cNvGrpSpPr/>
          <p:nvPr/>
        </p:nvGrpSpPr>
        <p:grpSpPr>
          <a:xfrm>
            <a:off x="4184863" y="1520198"/>
            <a:ext cx="2958454" cy="3298347"/>
            <a:chOff x="4184863" y="1520198"/>
            <a:chExt cx="2958454" cy="3298347"/>
          </a:xfrm>
        </p:grpSpPr>
        <p:sp>
          <p:nvSpPr>
            <p:cNvPr id="157" name="Google Shape;157;p27"/>
            <p:cNvSpPr/>
            <p:nvPr/>
          </p:nvSpPr>
          <p:spPr>
            <a:xfrm rot="-3280088">
              <a:off x="4136321" y="2563569"/>
              <a:ext cx="3184127" cy="1211606"/>
            </a:xfrm>
            <a:custGeom>
              <a:avLst/>
              <a:gdLst/>
              <a:ahLst/>
              <a:cxnLst/>
              <a:rect l="l" t="t" r="r" b="b"/>
              <a:pathLst>
                <a:path w="492" h="187" extrusionOk="0">
                  <a:moveTo>
                    <a:pt x="457" y="0"/>
                  </a:moveTo>
                  <a:cubicBezTo>
                    <a:pt x="416" y="91"/>
                    <a:pt x="325" y="155"/>
                    <a:pt x="218" y="155"/>
                  </a:cubicBezTo>
                  <a:cubicBezTo>
                    <a:pt x="137" y="155"/>
                    <a:pt x="64" y="118"/>
                    <a:pt x="17" y="60"/>
                  </a:cubicBezTo>
                  <a:cubicBezTo>
                    <a:pt x="11" y="70"/>
                    <a:pt x="5" y="80"/>
                    <a:pt x="0" y="90"/>
                  </a:cubicBezTo>
                  <a:cubicBezTo>
                    <a:pt x="54" y="150"/>
                    <a:pt x="132" y="187"/>
                    <a:pt x="218" y="187"/>
                  </a:cubicBezTo>
                  <a:cubicBezTo>
                    <a:pt x="343" y="187"/>
                    <a:pt x="449" y="109"/>
                    <a:pt x="492" y="0"/>
                  </a:cubicBezTo>
                  <a:cubicBezTo>
                    <a:pt x="480" y="0"/>
                    <a:pt x="468" y="1"/>
                    <a:pt x="457" y="0"/>
                  </a:cubicBezTo>
                  <a:close/>
                </a:path>
              </a:pathLst>
            </a:custGeom>
            <a:solidFill>
              <a:srgbClr val="A1C3FA"/>
            </a:solidFill>
            <a:ln w="9525" cap="flat" cmpd="sng">
              <a:solidFill>
                <a:srgbClr val="FFFFFF"/>
              </a:solidFill>
              <a:prstDash val="solid"/>
              <a:miter lim="8000"/>
              <a:headEnd type="none" w="sm" len="sm"/>
              <a:tailEnd type="none" w="sm" len="sm"/>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8" name="Google Shape;158;p27"/>
            <p:cNvSpPr/>
            <p:nvPr/>
          </p:nvSpPr>
          <p:spPr>
            <a:xfrm rot="-3280088">
              <a:off x="4100923" y="2460157"/>
              <a:ext cx="2729637" cy="1205146"/>
            </a:xfrm>
            <a:custGeom>
              <a:avLst/>
              <a:gdLst/>
              <a:ahLst/>
              <a:cxnLst/>
              <a:rect l="l" t="t" r="r" b="b"/>
              <a:pathLst>
                <a:path w="440" h="194" extrusionOk="0">
                  <a:moveTo>
                    <a:pt x="262" y="39"/>
                  </a:moveTo>
                  <a:cubicBezTo>
                    <a:pt x="206" y="71"/>
                    <a:pt x="134" y="53"/>
                    <a:pt x="100" y="0"/>
                  </a:cubicBezTo>
                  <a:cubicBezTo>
                    <a:pt x="57" y="25"/>
                    <a:pt x="24" y="60"/>
                    <a:pt x="0" y="99"/>
                  </a:cubicBezTo>
                  <a:cubicBezTo>
                    <a:pt x="47" y="157"/>
                    <a:pt x="120" y="194"/>
                    <a:pt x="201" y="194"/>
                  </a:cubicBezTo>
                  <a:cubicBezTo>
                    <a:pt x="308" y="194"/>
                    <a:pt x="399" y="130"/>
                    <a:pt x="440" y="39"/>
                  </a:cubicBezTo>
                  <a:cubicBezTo>
                    <a:pt x="393" y="37"/>
                    <a:pt x="346" y="24"/>
                    <a:pt x="303" y="0"/>
                  </a:cubicBezTo>
                  <a:cubicBezTo>
                    <a:pt x="292" y="15"/>
                    <a:pt x="279" y="29"/>
                    <a:pt x="262" y="39"/>
                  </a:cubicBezTo>
                  <a:close/>
                </a:path>
              </a:pathLst>
            </a:custGeom>
            <a:solidFill>
              <a:srgbClr val="307BF3"/>
            </a:solidFill>
            <a:ln w="9525" cap="flat" cmpd="sng">
              <a:solidFill>
                <a:srgbClr val="FFFFFF"/>
              </a:solidFill>
              <a:prstDash val="solid"/>
              <a:miter lim="8000"/>
              <a:headEnd type="none" w="sm" len="sm"/>
              <a:tailEnd type="none" w="sm" len="sm"/>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9" name="Google Shape;159;p27"/>
            <p:cNvSpPr txBox="1"/>
            <p:nvPr/>
          </p:nvSpPr>
          <p:spPr>
            <a:xfrm rot="-3779206">
              <a:off x="4733052" y="2863735"/>
              <a:ext cx="1577952" cy="563236"/>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solidFill>
                    <a:srgbClr val="FFFFFF"/>
                  </a:solidFill>
                  <a:latin typeface="Roboto"/>
                  <a:ea typeface="Roboto"/>
                  <a:cs typeface="Roboto"/>
                  <a:sym typeface="Roboto"/>
                </a:rPr>
                <a:t>Raise awareness of perspective</a:t>
              </a:r>
              <a:endParaRPr sz="1000">
                <a:solidFill>
                  <a:srgbClr val="FFFFFF"/>
                </a:solidFill>
                <a:latin typeface="Roboto"/>
                <a:ea typeface="Roboto"/>
                <a:cs typeface="Roboto"/>
                <a:sym typeface="Roboto"/>
              </a:endParaRPr>
            </a:p>
          </p:txBody>
        </p:sp>
      </p:grpSp>
      <p:grpSp>
        <p:nvGrpSpPr>
          <p:cNvPr id="160" name="Google Shape;160;p27"/>
          <p:cNvGrpSpPr/>
          <p:nvPr/>
        </p:nvGrpSpPr>
        <p:grpSpPr>
          <a:xfrm>
            <a:off x="2857731" y="-71332"/>
            <a:ext cx="3293577" cy="3222916"/>
            <a:chOff x="2857731" y="-71332"/>
            <a:chExt cx="3293577" cy="3222916"/>
          </a:xfrm>
        </p:grpSpPr>
        <p:sp>
          <p:nvSpPr>
            <p:cNvPr id="161" name="Google Shape;161;p27"/>
            <p:cNvSpPr/>
            <p:nvPr/>
          </p:nvSpPr>
          <p:spPr>
            <a:xfrm rot="-3280089">
              <a:off x="3410337" y="297186"/>
              <a:ext cx="2188366" cy="2485879"/>
            </a:xfrm>
            <a:custGeom>
              <a:avLst/>
              <a:gdLst/>
              <a:ahLst/>
              <a:cxnLst/>
              <a:rect l="l" t="t" r="r" b="b"/>
              <a:pathLst>
                <a:path w="338" h="384" extrusionOk="0">
                  <a:moveTo>
                    <a:pt x="45" y="32"/>
                  </a:moveTo>
                  <a:cubicBezTo>
                    <a:pt x="189" y="32"/>
                    <a:pt x="306" y="148"/>
                    <a:pt x="306" y="292"/>
                  </a:cubicBezTo>
                  <a:cubicBezTo>
                    <a:pt x="306" y="325"/>
                    <a:pt x="300" y="355"/>
                    <a:pt x="289" y="384"/>
                  </a:cubicBezTo>
                  <a:cubicBezTo>
                    <a:pt x="301" y="384"/>
                    <a:pt x="312" y="384"/>
                    <a:pt x="324" y="383"/>
                  </a:cubicBezTo>
                  <a:cubicBezTo>
                    <a:pt x="333" y="354"/>
                    <a:pt x="338" y="324"/>
                    <a:pt x="338" y="292"/>
                  </a:cubicBezTo>
                  <a:cubicBezTo>
                    <a:pt x="338" y="131"/>
                    <a:pt x="207" y="0"/>
                    <a:pt x="45" y="0"/>
                  </a:cubicBezTo>
                  <a:cubicBezTo>
                    <a:pt x="30" y="0"/>
                    <a:pt x="15" y="1"/>
                    <a:pt x="0" y="3"/>
                  </a:cubicBezTo>
                  <a:cubicBezTo>
                    <a:pt x="6" y="13"/>
                    <a:pt x="12" y="23"/>
                    <a:pt x="18" y="33"/>
                  </a:cubicBezTo>
                  <a:cubicBezTo>
                    <a:pt x="27" y="32"/>
                    <a:pt x="36" y="32"/>
                    <a:pt x="45" y="32"/>
                  </a:cubicBezTo>
                  <a:close/>
                </a:path>
              </a:pathLst>
            </a:custGeom>
            <a:solidFill>
              <a:srgbClr val="A1C3FA"/>
            </a:solidFill>
            <a:ln w="9525" cap="flat" cmpd="sng">
              <a:solidFill>
                <a:srgbClr val="FFFFFF"/>
              </a:solidFill>
              <a:prstDash val="solid"/>
              <a:miter lim="8000"/>
              <a:headEnd type="none" w="sm" len="sm"/>
              <a:tailEnd type="none" w="sm" len="sm"/>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2" name="Google Shape;162;p27"/>
            <p:cNvSpPr/>
            <p:nvPr/>
          </p:nvSpPr>
          <p:spPr>
            <a:xfrm rot="-3280088">
              <a:off x="3667674" y="581521"/>
              <a:ext cx="1790169" cy="2186080"/>
            </a:xfrm>
            <a:custGeom>
              <a:avLst/>
              <a:gdLst/>
              <a:ahLst/>
              <a:cxnLst/>
              <a:rect l="l" t="t" r="r" b="b"/>
              <a:pathLst>
                <a:path w="288" h="352" extrusionOk="0">
                  <a:moveTo>
                    <a:pt x="27" y="0"/>
                  </a:moveTo>
                  <a:cubicBezTo>
                    <a:pt x="18" y="0"/>
                    <a:pt x="9" y="0"/>
                    <a:pt x="0" y="1"/>
                  </a:cubicBezTo>
                  <a:cubicBezTo>
                    <a:pt x="21" y="43"/>
                    <a:pt x="34" y="90"/>
                    <a:pt x="35" y="140"/>
                  </a:cubicBezTo>
                  <a:cubicBezTo>
                    <a:pt x="74" y="142"/>
                    <a:pt x="111" y="163"/>
                    <a:pt x="132" y="200"/>
                  </a:cubicBezTo>
                  <a:cubicBezTo>
                    <a:pt x="153" y="236"/>
                    <a:pt x="153" y="279"/>
                    <a:pt x="136" y="315"/>
                  </a:cubicBezTo>
                  <a:cubicBezTo>
                    <a:pt x="179" y="339"/>
                    <a:pt x="225" y="351"/>
                    <a:pt x="271" y="352"/>
                  </a:cubicBezTo>
                  <a:cubicBezTo>
                    <a:pt x="282" y="323"/>
                    <a:pt x="288" y="293"/>
                    <a:pt x="288" y="260"/>
                  </a:cubicBezTo>
                  <a:cubicBezTo>
                    <a:pt x="288" y="116"/>
                    <a:pt x="171" y="0"/>
                    <a:pt x="27" y="0"/>
                  </a:cubicBezTo>
                  <a:close/>
                </a:path>
              </a:pathLst>
            </a:custGeom>
            <a:solidFill>
              <a:srgbClr val="0D5DDF"/>
            </a:solidFill>
            <a:ln w="9525" cap="flat" cmpd="sng">
              <a:solidFill>
                <a:srgbClr val="FFFFFF"/>
              </a:solidFill>
              <a:prstDash val="solid"/>
              <a:miter lim="8000"/>
              <a:headEnd type="none" w="sm" len="sm"/>
              <a:tailEnd type="none" w="sm" len="sm"/>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3" name="Google Shape;163;p27"/>
            <p:cNvSpPr txBox="1"/>
            <p:nvPr/>
          </p:nvSpPr>
          <p:spPr>
            <a:xfrm>
              <a:off x="3782825" y="1153125"/>
              <a:ext cx="1578000" cy="563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solidFill>
                    <a:srgbClr val="FFFFFF"/>
                  </a:solidFill>
                  <a:latin typeface="Roboto"/>
                  <a:ea typeface="Roboto"/>
                  <a:cs typeface="Roboto"/>
                  <a:sym typeface="Roboto"/>
                </a:rPr>
                <a:t>Validate emotions </a:t>
              </a:r>
              <a:endParaRPr sz="1000">
                <a:solidFill>
                  <a:srgbClr val="FFFFFF"/>
                </a:solidFill>
                <a:latin typeface="Roboto"/>
                <a:ea typeface="Roboto"/>
                <a:cs typeface="Roboto"/>
                <a:sym typeface="Roboto"/>
              </a:endParaRPr>
            </a:p>
          </p:txBody>
        </p:sp>
      </p:grpSp>
      <p:grpSp>
        <p:nvGrpSpPr>
          <p:cNvPr id="164" name="Google Shape;164;p27"/>
          <p:cNvGrpSpPr/>
          <p:nvPr/>
        </p:nvGrpSpPr>
        <p:grpSpPr>
          <a:xfrm>
            <a:off x="1959887" y="1684671"/>
            <a:ext cx="3424433" cy="3122279"/>
            <a:chOff x="1959887" y="1684671"/>
            <a:chExt cx="3424433" cy="3122279"/>
          </a:xfrm>
        </p:grpSpPr>
        <p:sp>
          <p:nvSpPr>
            <p:cNvPr id="165" name="Google Shape;165;p27"/>
            <p:cNvSpPr/>
            <p:nvPr/>
          </p:nvSpPr>
          <p:spPr>
            <a:xfrm rot="-3280088">
              <a:off x="2859669" y="1740600"/>
              <a:ext cx="1624870" cy="3045726"/>
            </a:xfrm>
            <a:custGeom>
              <a:avLst/>
              <a:gdLst/>
              <a:ahLst/>
              <a:cxnLst/>
              <a:rect l="l" t="t" r="r" b="b"/>
              <a:pathLst>
                <a:path w="251" h="470" extrusionOk="0">
                  <a:moveTo>
                    <a:pt x="32" y="286"/>
                  </a:moveTo>
                  <a:cubicBezTo>
                    <a:pt x="32" y="157"/>
                    <a:pt x="127" y="49"/>
                    <a:pt x="251" y="29"/>
                  </a:cubicBezTo>
                  <a:cubicBezTo>
                    <a:pt x="245" y="19"/>
                    <a:pt x="239" y="9"/>
                    <a:pt x="233" y="0"/>
                  </a:cubicBezTo>
                  <a:cubicBezTo>
                    <a:pt x="100" y="28"/>
                    <a:pt x="0" y="145"/>
                    <a:pt x="0" y="286"/>
                  </a:cubicBezTo>
                  <a:cubicBezTo>
                    <a:pt x="0" y="356"/>
                    <a:pt x="25" y="420"/>
                    <a:pt x="65" y="470"/>
                  </a:cubicBezTo>
                  <a:cubicBezTo>
                    <a:pt x="70" y="460"/>
                    <a:pt x="76" y="450"/>
                    <a:pt x="82" y="440"/>
                  </a:cubicBezTo>
                  <a:cubicBezTo>
                    <a:pt x="51" y="397"/>
                    <a:pt x="32" y="344"/>
                    <a:pt x="32" y="286"/>
                  </a:cubicBezTo>
                  <a:close/>
                </a:path>
              </a:pathLst>
            </a:custGeom>
            <a:solidFill>
              <a:srgbClr val="A1C3FA"/>
            </a:solidFill>
            <a:ln w="9525" cap="flat" cmpd="sng">
              <a:solidFill>
                <a:srgbClr val="FFFFFF"/>
              </a:solidFill>
              <a:prstDash val="solid"/>
              <a:miter lim="8000"/>
              <a:headEnd type="none" w="sm" len="sm"/>
              <a:tailEnd type="none" w="sm" len="sm"/>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6" name="Google Shape;166;p27"/>
            <p:cNvSpPr/>
            <p:nvPr/>
          </p:nvSpPr>
          <p:spPr>
            <a:xfrm rot="-3280089">
              <a:off x="3037225" y="1789647"/>
              <a:ext cx="1575644" cy="2550423"/>
            </a:xfrm>
            <a:custGeom>
              <a:avLst/>
              <a:gdLst/>
              <a:ahLst/>
              <a:cxnLst/>
              <a:rect l="l" t="t" r="r" b="b"/>
              <a:pathLst>
                <a:path w="254" h="411" extrusionOk="0">
                  <a:moveTo>
                    <a:pt x="152" y="311"/>
                  </a:moveTo>
                  <a:cubicBezTo>
                    <a:pt x="124" y="254"/>
                    <a:pt x="145" y="185"/>
                    <a:pt x="200" y="153"/>
                  </a:cubicBezTo>
                  <a:cubicBezTo>
                    <a:pt x="217" y="143"/>
                    <a:pt x="236" y="137"/>
                    <a:pt x="254" y="136"/>
                  </a:cubicBezTo>
                  <a:cubicBezTo>
                    <a:pt x="253" y="87"/>
                    <a:pt x="241" y="41"/>
                    <a:pt x="219" y="0"/>
                  </a:cubicBezTo>
                  <a:cubicBezTo>
                    <a:pt x="95" y="20"/>
                    <a:pt x="0" y="128"/>
                    <a:pt x="0" y="257"/>
                  </a:cubicBezTo>
                  <a:cubicBezTo>
                    <a:pt x="0" y="315"/>
                    <a:pt x="19" y="368"/>
                    <a:pt x="50" y="411"/>
                  </a:cubicBezTo>
                  <a:cubicBezTo>
                    <a:pt x="75" y="371"/>
                    <a:pt x="110" y="337"/>
                    <a:pt x="152" y="311"/>
                  </a:cubicBezTo>
                  <a:close/>
                </a:path>
              </a:pathLst>
            </a:custGeom>
            <a:solidFill>
              <a:srgbClr val="0944A1"/>
            </a:solidFill>
            <a:ln w="9525" cap="flat" cmpd="sng">
              <a:solidFill>
                <a:srgbClr val="FFFFFF"/>
              </a:solidFill>
              <a:prstDash val="solid"/>
              <a:miter lim="8000"/>
              <a:headEnd type="none" w="sm" len="sm"/>
              <a:tailEnd type="none" w="sm" len="sm"/>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7" name="Google Shape;167;p27"/>
            <p:cNvSpPr txBox="1"/>
            <p:nvPr/>
          </p:nvSpPr>
          <p:spPr>
            <a:xfrm rot="3725110" flipH="1">
              <a:off x="2866277" y="2863871"/>
              <a:ext cx="1577671" cy="563103"/>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solidFill>
                    <a:srgbClr val="FFFFFF"/>
                  </a:solidFill>
                  <a:latin typeface="Roboto"/>
                  <a:ea typeface="Roboto"/>
                  <a:cs typeface="Roboto"/>
                  <a:sym typeface="Roboto"/>
                </a:rPr>
                <a:t>Toward Intercultural Development</a:t>
              </a:r>
              <a:endParaRPr sz="1000">
                <a:solidFill>
                  <a:srgbClr val="FFFFFF"/>
                </a:solidFill>
                <a:latin typeface="Roboto"/>
                <a:ea typeface="Roboto"/>
                <a:cs typeface="Roboto"/>
                <a:sym typeface="Roboto"/>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28"/>
          <p:cNvSpPr txBox="1">
            <a:spLocks noGrp="1"/>
          </p:cNvSpPr>
          <p:nvPr>
            <p:ph type="title"/>
          </p:nvPr>
        </p:nvSpPr>
        <p:spPr>
          <a:xfrm>
            <a:off x="311700" y="445025"/>
            <a:ext cx="8520600" cy="6234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7A0019"/>
              </a:buClr>
              <a:buSzPts val="4400"/>
              <a:buFont typeface="Arial"/>
              <a:buNone/>
            </a:pPr>
            <a:r>
              <a:rPr lang="en" sz="4400" b="1" i="0" u="none" strike="noStrike" cap="none">
                <a:solidFill>
                  <a:srgbClr val="000000"/>
                </a:solidFill>
                <a:latin typeface="Arial"/>
                <a:ea typeface="Arial"/>
                <a:cs typeface="Arial"/>
                <a:sym typeface="Arial"/>
              </a:rPr>
              <a:t>Intercultural Facilitat</a:t>
            </a:r>
            <a:r>
              <a:rPr lang="en" sz="4400">
                <a:solidFill>
                  <a:srgbClr val="000000"/>
                </a:solidFill>
                <a:latin typeface="Arial"/>
                <a:ea typeface="Arial"/>
                <a:cs typeface="Arial"/>
                <a:sym typeface="Arial"/>
              </a:rPr>
              <a:t>or</a:t>
            </a:r>
            <a:r>
              <a:rPr lang="en" sz="4400" b="1" i="0" u="none" strike="noStrike" cap="none">
                <a:solidFill>
                  <a:srgbClr val="000000"/>
                </a:solidFill>
                <a:latin typeface="Arial"/>
                <a:ea typeface="Arial"/>
                <a:cs typeface="Arial"/>
                <a:sym typeface="Arial"/>
              </a:rPr>
              <a:t> </a:t>
            </a:r>
            <a:endParaRPr sz="4400">
              <a:solidFill>
                <a:srgbClr val="000000"/>
              </a:solidFill>
            </a:endParaRPr>
          </a:p>
        </p:txBody>
      </p:sp>
      <p:sp>
        <p:nvSpPr>
          <p:cNvPr id="173" name="Google Shape;173;p28"/>
          <p:cNvSpPr txBox="1">
            <a:spLocks noGrp="1"/>
          </p:cNvSpPr>
          <p:nvPr>
            <p:ph type="body" idx="1"/>
          </p:nvPr>
        </p:nvSpPr>
        <p:spPr>
          <a:xfrm>
            <a:off x="387900" y="1152475"/>
            <a:ext cx="8520600" cy="3416400"/>
          </a:xfrm>
          <a:prstGeom prst="rect">
            <a:avLst/>
          </a:prstGeom>
          <a:noFill/>
          <a:ln>
            <a:noFill/>
          </a:ln>
        </p:spPr>
        <p:txBody>
          <a:bodyPr spcFirstLastPara="1" wrap="square" lIns="91425" tIns="91425" rIns="91425" bIns="91425" anchor="t" anchorCtr="0">
            <a:noAutofit/>
          </a:bodyPr>
          <a:lstStyle/>
          <a:p>
            <a:pPr marL="457200" marR="0" lvl="0" indent="-381000" algn="l" rtl="0">
              <a:lnSpc>
                <a:spcPct val="100000"/>
              </a:lnSpc>
              <a:spcBef>
                <a:spcPts val="0"/>
              </a:spcBef>
              <a:spcAft>
                <a:spcPts val="0"/>
              </a:spcAft>
              <a:buClr>
                <a:srgbClr val="000000"/>
              </a:buClr>
              <a:buSzPts val="2400"/>
              <a:buFont typeface="Noto Sans Symbols"/>
              <a:buChar char="▪"/>
            </a:pPr>
            <a:r>
              <a:rPr lang="en" sz="2400">
                <a:solidFill>
                  <a:srgbClr val="000000"/>
                </a:solidFill>
                <a:latin typeface="Arial"/>
                <a:ea typeface="Arial"/>
                <a:cs typeface="Arial"/>
                <a:sym typeface="Arial"/>
              </a:rPr>
              <a:t>S</a:t>
            </a:r>
            <a:r>
              <a:rPr lang="en" sz="2400" b="0" i="0" u="none" strike="noStrike" cap="none">
                <a:solidFill>
                  <a:srgbClr val="000000"/>
                </a:solidFill>
                <a:latin typeface="Arial"/>
                <a:ea typeface="Arial"/>
                <a:cs typeface="Arial"/>
                <a:sym typeface="Arial"/>
              </a:rPr>
              <a:t>imultaneously validates the emotional aspect of the experience, while prompting the participants to realize the conclusions they have drawn need to be examined to the extent that they reflect more than one cultural perspective. </a:t>
            </a:r>
            <a:endParaRPr>
              <a:solidFill>
                <a:srgbClr val="000000"/>
              </a:solidFill>
            </a:endParaRPr>
          </a:p>
          <a:p>
            <a:pPr marL="0" marR="0" lvl="0" indent="0" algn="l" rtl="0">
              <a:lnSpc>
                <a:spcPct val="100000"/>
              </a:lnSpc>
              <a:spcBef>
                <a:spcPts val="0"/>
              </a:spcBef>
              <a:spcAft>
                <a:spcPts val="0"/>
              </a:spcAft>
              <a:buClr>
                <a:srgbClr val="7A0019"/>
              </a:buClr>
              <a:buSzPts val="2400"/>
              <a:buFont typeface="Noto Sans Symbols"/>
              <a:buNone/>
            </a:pPr>
            <a:endParaRPr sz="2400" b="0" i="0" u="none" strike="noStrike" cap="none">
              <a:solidFill>
                <a:srgbClr val="000000"/>
              </a:solidFill>
              <a:latin typeface="Arial"/>
              <a:ea typeface="Arial"/>
              <a:cs typeface="Arial"/>
              <a:sym typeface="Arial"/>
            </a:endParaRPr>
          </a:p>
          <a:p>
            <a:pPr marL="457200" marR="0" lvl="0" indent="-381000" algn="l" rtl="0">
              <a:lnSpc>
                <a:spcPct val="100000"/>
              </a:lnSpc>
              <a:spcBef>
                <a:spcPts val="0"/>
              </a:spcBef>
              <a:spcAft>
                <a:spcPts val="0"/>
              </a:spcAft>
              <a:buClr>
                <a:srgbClr val="000000"/>
              </a:buClr>
              <a:buSzPts val="2400"/>
              <a:buFont typeface="Noto Sans Symbols"/>
              <a:buChar char="▪"/>
            </a:pPr>
            <a:r>
              <a:rPr lang="en" sz="2400">
                <a:solidFill>
                  <a:srgbClr val="000000"/>
                </a:solidFill>
                <a:latin typeface="Arial"/>
                <a:ea typeface="Arial"/>
                <a:cs typeface="Arial"/>
                <a:sym typeface="Arial"/>
              </a:rPr>
              <a:t>Guides</a:t>
            </a:r>
            <a:r>
              <a:rPr lang="en" sz="2400" b="0" i="0" u="none" strike="noStrike" cap="none">
                <a:solidFill>
                  <a:srgbClr val="000000"/>
                </a:solidFill>
                <a:latin typeface="Arial"/>
                <a:ea typeface="Arial"/>
                <a:cs typeface="Arial"/>
                <a:sym typeface="Arial"/>
              </a:rPr>
              <a:t> learners through th</a:t>
            </a:r>
            <a:r>
              <a:rPr lang="en" sz="2400">
                <a:solidFill>
                  <a:srgbClr val="000000"/>
                </a:solidFill>
                <a:latin typeface="Arial"/>
                <a:ea typeface="Arial"/>
                <a:cs typeface="Arial"/>
                <a:sym typeface="Arial"/>
              </a:rPr>
              <a:t>is</a:t>
            </a:r>
            <a:r>
              <a:rPr lang="en" sz="2400" b="0" i="0" u="none" strike="noStrike" cap="none">
                <a:solidFill>
                  <a:srgbClr val="000000"/>
                </a:solidFill>
                <a:latin typeface="Arial"/>
                <a:ea typeface="Arial"/>
                <a:cs typeface="Arial"/>
                <a:sym typeface="Arial"/>
              </a:rPr>
              <a:t> paradigm shift toward intercultural learning and development. </a:t>
            </a:r>
            <a:endParaRPr>
              <a:solidFill>
                <a:srgbClr val="000000"/>
              </a:solidFill>
            </a:endParaRPr>
          </a:p>
          <a:p>
            <a:pPr marL="0" marR="0" lvl="0" indent="0" algn="l" rtl="0">
              <a:lnSpc>
                <a:spcPct val="100000"/>
              </a:lnSpc>
              <a:spcBef>
                <a:spcPts val="0"/>
              </a:spcBef>
              <a:spcAft>
                <a:spcPts val="0"/>
              </a:spcAft>
              <a:buClr>
                <a:srgbClr val="7A0019"/>
              </a:buClr>
              <a:buSzPts val="2400"/>
              <a:buFont typeface="Noto Sans Symbols"/>
              <a:buNone/>
            </a:pPr>
            <a:endParaRPr sz="2400" b="0" i="0" u="none" strike="noStrike" cap="none">
              <a:solidFill>
                <a:srgbClr val="000000"/>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29"/>
          <p:cNvSpPr txBox="1">
            <a:spLocks noGrp="1"/>
          </p:cNvSpPr>
          <p:nvPr>
            <p:ph type="title"/>
          </p:nvPr>
        </p:nvSpPr>
        <p:spPr>
          <a:xfrm>
            <a:off x="311700" y="445025"/>
            <a:ext cx="8520600" cy="6234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7A0019"/>
              </a:buClr>
              <a:buSzPts val="4400"/>
              <a:buFont typeface="Arial"/>
              <a:buNone/>
            </a:pPr>
            <a:r>
              <a:rPr lang="en" sz="3600" b="1" i="0" u="none" strike="noStrike" cap="none">
                <a:solidFill>
                  <a:srgbClr val="000000"/>
                </a:solidFill>
                <a:latin typeface="Arial"/>
                <a:ea typeface="Arial"/>
                <a:cs typeface="Arial"/>
                <a:sym typeface="Arial"/>
              </a:rPr>
              <a:t>Three options</a:t>
            </a:r>
            <a:r>
              <a:rPr lang="en" sz="3600">
                <a:solidFill>
                  <a:srgbClr val="000000"/>
                </a:solidFill>
                <a:latin typeface="Arial"/>
                <a:ea typeface="Arial"/>
                <a:cs typeface="Arial"/>
                <a:sym typeface="Arial"/>
              </a:rPr>
              <a:t> when facilitating</a:t>
            </a:r>
            <a:endParaRPr sz="3600">
              <a:solidFill>
                <a:srgbClr val="000000"/>
              </a:solidFill>
            </a:endParaRPr>
          </a:p>
        </p:txBody>
      </p:sp>
      <p:sp>
        <p:nvSpPr>
          <p:cNvPr id="179" name="Google Shape;179;p29"/>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p>
            <a:pPr marL="457200" marR="0" lvl="0" indent="-381000" algn="l" rtl="0">
              <a:lnSpc>
                <a:spcPct val="150000"/>
              </a:lnSpc>
              <a:spcBef>
                <a:spcPts val="0"/>
              </a:spcBef>
              <a:spcAft>
                <a:spcPts val="0"/>
              </a:spcAft>
              <a:buClr>
                <a:srgbClr val="000000"/>
              </a:buClr>
              <a:buSzPts val="2400"/>
              <a:buFont typeface="Noto Sans Symbols"/>
              <a:buAutoNum type="arabicPeriod"/>
            </a:pPr>
            <a:r>
              <a:rPr lang="en" sz="2400" b="0" i="0" u="none" strike="noStrike" cap="none">
                <a:solidFill>
                  <a:srgbClr val="000000"/>
                </a:solidFill>
                <a:latin typeface="Arial"/>
                <a:ea typeface="Arial"/>
                <a:cs typeface="Arial"/>
                <a:sym typeface="Arial"/>
              </a:rPr>
              <a:t>Ask the participant who just spoke a </a:t>
            </a:r>
            <a:r>
              <a:rPr lang="en" sz="2400" b="1" i="0" u="none" strike="noStrike" cap="none">
                <a:solidFill>
                  <a:srgbClr val="000000"/>
                </a:solidFill>
                <a:latin typeface="Arial"/>
                <a:ea typeface="Arial"/>
                <a:cs typeface="Arial"/>
                <a:sym typeface="Arial"/>
              </a:rPr>
              <a:t>probing</a:t>
            </a:r>
            <a:r>
              <a:rPr lang="en" sz="2400" b="0" i="0" u="none" strike="noStrike" cap="none">
                <a:solidFill>
                  <a:srgbClr val="000000"/>
                </a:solidFill>
                <a:latin typeface="Arial"/>
                <a:ea typeface="Arial"/>
                <a:cs typeface="Arial"/>
                <a:sym typeface="Arial"/>
              </a:rPr>
              <a:t> question</a:t>
            </a:r>
            <a:endParaRPr>
              <a:solidFill>
                <a:srgbClr val="000000"/>
              </a:solidFill>
            </a:endParaRPr>
          </a:p>
          <a:p>
            <a:pPr marL="457200" marR="0" lvl="0" indent="-381000" algn="l" rtl="0">
              <a:lnSpc>
                <a:spcPct val="150000"/>
              </a:lnSpc>
              <a:spcBef>
                <a:spcPts val="0"/>
              </a:spcBef>
              <a:spcAft>
                <a:spcPts val="0"/>
              </a:spcAft>
              <a:buClr>
                <a:srgbClr val="000000"/>
              </a:buClr>
              <a:buSzPts val="2400"/>
              <a:buFont typeface="Noto Sans Symbols"/>
              <a:buAutoNum type="arabicPeriod"/>
            </a:pPr>
            <a:r>
              <a:rPr lang="en" sz="2400" b="0" i="0" u="none" strike="noStrike" cap="none">
                <a:solidFill>
                  <a:srgbClr val="000000"/>
                </a:solidFill>
                <a:latin typeface="Arial"/>
                <a:ea typeface="Arial"/>
                <a:cs typeface="Arial"/>
                <a:sym typeface="Arial"/>
              </a:rPr>
              <a:t>Provide a comment or </a:t>
            </a:r>
            <a:r>
              <a:rPr lang="en" sz="2400" b="1" i="0" u="none" strike="noStrike" cap="none">
                <a:solidFill>
                  <a:srgbClr val="000000"/>
                </a:solidFill>
                <a:latin typeface="Arial"/>
                <a:ea typeface="Arial"/>
                <a:cs typeface="Arial"/>
                <a:sym typeface="Arial"/>
              </a:rPr>
              <a:t>mini lecture</a:t>
            </a:r>
            <a:endParaRPr>
              <a:solidFill>
                <a:srgbClr val="000000"/>
              </a:solidFill>
            </a:endParaRPr>
          </a:p>
          <a:p>
            <a:pPr marL="457200" marR="0" lvl="0" indent="-381000" algn="l" rtl="0">
              <a:lnSpc>
                <a:spcPct val="100000"/>
              </a:lnSpc>
              <a:spcBef>
                <a:spcPts val="0"/>
              </a:spcBef>
              <a:spcAft>
                <a:spcPts val="0"/>
              </a:spcAft>
              <a:buClr>
                <a:srgbClr val="000000"/>
              </a:buClr>
              <a:buSzPts val="2400"/>
              <a:buFont typeface="Noto Sans Symbols"/>
              <a:buAutoNum type="arabicPeriod"/>
            </a:pPr>
            <a:r>
              <a:rPr lang="en" sz="2400" b="0" i="0" u="none" strike="noStrike" cap="none">
                <a:solidFill>
                  <a:srgbClr val="000000"/>
                </a:solidFill>
                <a:latin typeface="Arial"/>
                <a:ea typeface="Arial"/>
                <a:cs typeface="Arial"/>
                <a:sym typeface="Arial"/>
              </a:rPr>
              <a:t>Turn the conversation back to the group to </a:t>
            </a:r>
            <a:r>
              <a:rPr lang="en" sz="2400" b="1" i="0" u="none" strike="noStrike" cap="none">
                <a:solidFill>
                  <a:srgbClr val="000000"/>
                </a:solidFill>
                <a:latin typeface="Arial"/>
                <a:ea typeface="Arial"/>
                <a:cs typeface="Arial"/>
                <a:sym typeface="Arial"/>
              </a:rPr>
              <a:t>gather more information </a:t>
            </a:r>
            <a:endParaRPr>
              <a:solidFill>
                <a:srgbClr val="000000"/>
              </a:solidFill>
            </a:endParaRPr>
          </a:p>
          <a:p>
            <a:pPr marL="914400" marR="0" lvl="1" indent="-381000" algn="l" rtl="0">
              <a:lnSpc>
                <a:spcPct val="100000"/>
              </a:lnSpc>
              <a:spcBef>
                <a:spcPts val="0"/>
              </a:spcBef>
              <a:spcAft>
                <a:spcPts val="0"/>
              </a:spcAft>
              <a:buClr>
                <a:srgbClr val="000000"/>
              </a:buClr>
              <a:buSzPts val="2400"/>
              <a:buFont typeface="Arial"/>
              <a:buChar char="–"/>
            </a:pPr>
            <a:r>
              <a:rPr lang="en" sz="2400" b="0" i="0" u="none" strike="noStrike" cap="none">
                <a:solidFill>
                  <a:srgbClr val="000000"/>
                </a:solidFill>
                <a:latin typeface="Arial"/>
                <a:ea typeface="Arial"/>
                <a:cs typeface="Arial"/>
                <a:sym typeface="Arial"/>
              </a:rPr>
              <a:t>Ask the same question </a:t>
            </a:r>
            <a:endParaRPr>
              <a:solidFill>
                <a:srgbClr val="000000"/>
              </a:solidFill>
            </a:endParaRPr>
          </a:p>
          <a:p>
            <a:pPr marL="914400" marR="0" lvl="1" indent="-381000" algn="l" rtl="0">
              <a:lnSpc>
                <a:spcPct val="100000"/>
              </a:lnSpc>
              <a:spcBef>
                <a:spcPts val="0"/>
              </a:spcBef>
              <a:spcAft>
                <a:spcPts val="0"/>
              </a:spcAft>
              <a:buClr>
                <a:srgbClr val="000000"/>
              </a:buClr>
              <a:buSzPts val="2400"/>
              <a:buFont typeface="Arial"/>
              <a:buChar char="–"/>
            </a:pPr>
            <a:r>
              <a:rPr lang="en" sz="2400" b="0" i="0" u="none" strike="noStrike" cap="none">
                <a:solidFill>
                  <a:srgbClr val="000000"/>
                </a:solidFill>
                <a:latin typeface="Arial"/>
                <a:ea typeface="Arial"/>
                <a:cs typeface="Arial"/>
                <a:sym typeface="Arial"/>
              </a:rPr>
              <a:t>Generate a new question</a:t>
            </a:r>
            <a:endParaRPr>
              <a:solidFill>
                <a:srgbClr val="000000"/>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30"/>
          <p:cNvSpPr txBox="1">
            <a:spLocks noGrp="1"/>
          </p:cNvSpPr>
          <p:nvPr>
            <p:ph type="title"/>
          </p:nvPr>
        </p:nvSpPr>
        <p:spPr>
          <a:xfrm>
            <a:off x="685800" y="228600"/>
            <a:ext cx="7772400" cy="8574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7A0019"/>
              </a:buClr>
              <a:buSzPts val="4400"/>
              <a:buFont typeface="Arial"/>
              <a:buNone/>
            </a:pPr>
            <a:r>
              <a:rPr lang="en" sz="3600">
                <a:solidFill>
                  <a:srgbClr val="000000"/>
                </a:solidFill>
              </a:rPr>
              <a:t>What would you do?</a:t>
            </a:r>
            <a:r>
              <a:rPr lang="en" sz="4400" b="1" i="0" u="none" strike="noStrike" cap="none">
                <a:solidFill>
                  <a:srgbClr val="000000"/>
                </a:solidFill>
                <a:latin typeface="Arial"/>
                <a:ea typeface="Arial"/>
                <a:cs typeface="Arial"/>
                <a:sym typeface="Arial"/>
              </a:rPr>
              <a:t> </a:t>
            </a:r>
            <a:endParaRPr>
              <a:solidFill>
                <a:srgbClr val="000000"/>
              </a:solidFill>
            </a:endParaRPr>
          </a:p>
        </p:txBody>
      </p:sp>
      <p:sp>
        <p:nvSpPr>
          <p:cNvPr id="185" name="Google Shape;185;p30"/>
          <p:cNvSpPr txBox="1">
            <a:spLocks noGrp="1"/>
          </p:cNvSpPr>
          <p:nvPr>
            <p:ph type="body" idx="1"/>
          </p:nvPr>
        </p:nvSpPr>
        <p:spPr>
          <a:xfrm>
            <a:off x="532125" y="1908200"/>
            <a:ext cx="3810000" cy="2800200"/>
          </a:xfrm>
          <a:prstGeom prst="rect">
            <a:avLst/>
          </a:prstGeom>
          <a:noFill/>
          <a:ln>
            <a:noFill/>
          </a:ln>
        </p:spPr>
        <p:txBody>
          <a:bodyPr spcFirstLastPara="1" wrap="square" lIns="91425" tIns="91425" rIns="91425" bIns="91425" anchor="t" anchorCtr="0">
            <a:noAutofit/>
          </a:bodyPr>
          <a:lstStyle/>
          <a:p>
            <a:pPr marL="457200" marR="0" lvl="0" indent="-368300" algn="l" rtl="0">
              <a:lnSpc>
                <a:spcPct val="100000"/>
              </a:lnSpc>
              <a:spcBef>
                <a:spcPts val="0"/>
              </a:spcBef>
              <a:spcAft>
                <a:spcPts val="0"/>
              </a:spcAft>
              <a:buClr>
                <a:srgbClr val="000000"/>
              </a:buClr>
              <a:buSzPts val="2200"/>
              <a:buFont typeface="Noto Sans Symbols"/>
              <a:buAutoNum type="arabicPeriod"/>
            </a:pPr>
            <a:r>
              <a:rPr lang="en" sz="2200">
                <a:solidFill>
                  <a:srgbClr val="000000"/>
                </a:solidFill>
                <a:latin typeface="Arial"/>
                <a:ea typeface="Arial"/>
                <a:cs typeface="Arial"/>
                <a:sym typeface="Arial"/>
              </a:rPr>
              <a:t>Probe</a:t>
            </a:r>
            <a:endParaRPr sz="2200">
              <a:solidFill>
                <a:srgbClr val="000000"/>
              </a:solidFill>
            </a:endParaRPr>
          </a:p>
          <a:p>
            <a:pPr marL="457200" marR="0" lvl="0" indent="-368300" algn="l" rtl="0">
              <a:lnSpc>
                <a:spcPct val="100000"/>
              </a:lnSpc>
              <a:spcBef>
                <a:spcPts val="0"/>
              </a:spcBef>
              <a:spcAft>
                <a:spcPts val="0"/>
              </a:spcAft>
              <a:buClr>
                <a:srgbClr val="000000"/>
              </a:buClr>
              <a:buSzPts val="2200"/>
              <a:buFont typeface="Noto Sans Symbols"/>
              <a:buAutoNum type="arabicPeriod"/>
            </a:pPr>
            <a:r>
              <a:rPr lang="en" sz="2200">
                <a:solidFill>
                  <a:srgbClr val="000000"/>
                </a:solidFill>
                <a:latin typeface="Arial"/>
                <a:ea typeface="Arial"/>
                <a:cs typeface="Arial"/>
                <a:sym typeface="Arial"/>
              </a:rPr>
              <a:t>Comment or</a:t>
            </a:r>
            <a:r>
              <a:rPr lang="en" sz="2200" i="0" u="none" strike="noStrike" cap="none">
                <a:solidFill>
                  <a:srgbClr val="000000"/>
                </a:solidFill>
                <a:latin typeface="Arial"/>
                <a:ea typeface="Arial"/>
                <a:cs typeface="Arial"/>
                <a:sym typeface="Arial"/>
              </a:rPr>
              <a:t> mini lecture</a:t>
            </a:r>
            <a:endParaRPr sz="2200">
              <a:solidFill>
                <a:srgbClr val="000000"/>
              </a:solidFill>
            </a:endParaRPr>
          </a:p>
          <a:p>
            <a:pPr marL="457200" marR="0" lvl="0" indent="-368300" algn="l" rtl="0">
              <a:lnSpc>
                <a:spcPct val="100000"/>
              </a:lnSpc>
              <a:spcBef>
                <a:spcPts val="0"/>
              </a:spcBef>
              <a:spcAft>
                <a:spcPts val="0"/>
              </a:spcAft>
              <a:buClr>
                <a:srgbClr val="000000"/>
              </a:buClr>
              <a:buSzPts val="2200"/>
              <a:buFont typeface="Noto Sans Symbols"/>
              <a:buAutoNum type="arabicPeriod"/>
            </a:pPr>
            <a:r>
              <a:rPr lang="en" sz="2200">
                <a:solidFill>
                  <a:srgbClr val="000000"/>
                </a:solidFill>
                <a:latin typeface="Arial"/>
                <a:ea typeface="Arial"/>
                <a:cs typeface="Arial"/>
                <a:sym typeface="Arial"/>
              </a:rPr>
              <a:t>G</a:t>
            </a:r>
            <a:r>
              <a:rPr lang="en" sz="2200" i="0" u="none" strike="noStrike" cap="none">
                <a:solidFill>
                  <a:srgbClr val="000000"/>
                </a:solidFill>
                <a:latin typeface="Arial"/>
                <a:ea typeface="Arial"/>
                <a:cs typeface="Arial"/>
                <a:sym typeface="Arial"/>
              </a:rPr>
              <a:t>ather more information from the group</a:t>
            </a:r>
            <a:endParaRPr sz="2200">
              <a:solidFill>
                <a:srgbClr val="000000"/>
              </a:solidFill>
            </a:endParaRPr>
          </a:p>
          <a:p>
            <a:pPr marL="914400" marR="0" lvl="1" indent="-368300" algn="l" rtl="0">
              <a:lnSpc>
                <a:spcPct val="100000"/>
              </a:lnSpc>
              <a:spcBef>
                <a:spcPts val="0"/>
              </a:spcBef>
              <a:spcAft>
                <a:spcPts val="0"/>
              </a:spcAft>
              <a:buClr>
                <a:srgbClr val="000000"/>
              </a:buClr>
              <a:buSzPts val="2200"/>
              <a:buFont typeface="Arial"/>
              <a:buChar char="–"/>
            </a:pPr>
            <a:r>
              <a:rPr lang="en" sz="2200" i="0" u="none" strike="noStrike" cap="none">
                <a:solidFill>
                  <a:srgbClr val="000000"/>
                </a:solidFill>
                <a:latin typeface="Arial"/>
                <a:ea typeface="Arial"/>
                <a:cs typeface="Arial"/>
                <a:sym typeface="Arial"/>
              </a:rPr>
              <a:t>Ask same question </a:t>
            </a:r>
            <a:endParaRPr sz="2200">
              <a:solidFill>
                <a:srgbClr val="000000"/>
              </a:solidFill>
            </a:endParaRPr>
          </a:p>
          <a:p>
            <a:pPr marL="914400" marR="0" lvl="1" indent="-368300" algn="l" rtl="0">
              <a:lnSpc>
                <a:spcPct val="100000"/>
              </a:lnSpc>
              <a:spcBef>
                <a:spcPts val="0"/>
              </a:spcBef>
              <a:spcAft>
                <a:spcPts val="0"/>
              </a:spcAft>
              <a:buClr>
                <a:srgbClr val="000000"/>
              </a:buClr>
              <a:buSzPts val="2200"/>
              <a:buFont typeface="Arial"/>
              <a:buChar char="–"/>
            </a:pPr>
            <a:r>
              <a:rPr lang="en" sz="2200">
                <a:solidFill>
                  <a:srgbClr val="000000"/>
                </a:solidFill>
              </a:rPr>
              <a:t>Ask</a:t>
            </a:r>
            <a:r>
              <a:rPr lang="en" sz="2200" i="0" u="none" strike="noStrike" cap="none">
                <a:solidFill>
                  <a:srgbClr val="000000"/>
                </a:solidFill>
                <a:latin typeface="Arial"/>
                <a:ea typeface="Arial"/>
                <a:cs typeface="Arial"/>
                <a:sym typeface="Arial"/>
              </a:rPr>
              <a:t> a new question</a:t>
            </a:r>
            <a:endParaRPr sz="2200">
              <a:solidFill>
                <a:srgbClr val="000000"/>
              </a:solidFill>
            </a:endParaRPr>
          </a:p>
        </p:txBody>
      </p:sp>
      <p:sp>
        <p:nvSpPr>
          <p:cNvPr id="186" name="Google Shape;186;p30"/>
          <p:cNvSpPr txBox="1">
            <a:spLocks noGrp="1"/>
          </p:cNvSpPr>
          <p:nvPr>
            <p:ph type="body" idx="2"/>
          </p:nvPr>
        </p:nvSpPr>
        <p:spPr>
          <a:xfrm>
            <a:off x="4648200" y="1314450"/>
            <a:ext cx="3810000" cy="2800200"/>
          </a:xfrm>
          <a:prstGeom prst="rect">
            <a:avLst/>
          </a:prstGeom>
        </p:spPr>
        <p:txBody>
          <a:bodyPr spcFirstLastPara="1" wrap="square" lIns="91425" tIns="91425" rIns="91425" bIns="91425" anchor="t" anchorCtr="0">
            <a:noAutofit/>
          </a:bodyPr>
          <a:lstStyle/>
          <a:p>
            <a:pPr marL="0" lvl="0" indent="0" algn="l" rtl="0">
              <a:spcBef>
                <a:spcPts val="560"/>
              </a:spcBef>
              <a:spcAft>
                <a:spcPts val="0"/>
              </a:spcAft>
              <a:buNone/>
            </a:pPr>
            <a:r>
              <a:rPr lang="en" sz="2200"/>
              <a:t>Groups of 4-5. You all just arrived to the conference. One of you be the facilitator. You ask: How has your experience been at the conference? Facilitate the conversation and be aware of the option you choose. Participants be active! </a:t>
            </a:r>
            <a:endParaRPr sz="2200"/>
          </a:p>
        </p:txBody>
      </p:sp>
      <p:sp>
        <p:nvSpPr>
          <p:cNvPr id="187" name="Google Shape;187;p30"/>
          <p:cNvSpPr txBox="1"/>
          <p:nvPr/>
        </p:nvSpPr>
        <p:spPr>
          <a:xfrm>
            <a:off x="600775" y="1280500"/>
            <a:ext cx="2940900" cy="433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a:t>Options:</a:t>
            </a:r>
            <a:endParaRPr sz="240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31"/>
          <p:cNvSpPr txBox="1">
            <a:spLocks noGrp="1"/>
          </p:cNvSpPr>
          <p:nvPr>
            <p:ph type="title"/>
          </p:nvPr>
        </p:nvSpPr>
        <p:spPr>
          <a:xfrm>
            <a:off x="311700" y="445025"/>
            <a:ext cx="8520600" cy="6234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7A0019"/>
              </a:buClr>
              <a:buSzPts val="4400"/>
              <a:buFont typeface="Arial"/>
              <a:buNone/>
            </a:pPr>
            <a:r>
              <a:rPr lang="en" sz="4400" b="1" i="0" u="none" strike="noStrike" cap="none">
                <a:solidFill>
                  <a:srgbClr val="000000"/>
                </a:solidFill>
                <a:latin typeface="Arial"/>
                <a:ea typeface="Arial"/>
                <a:cs typeface="Arial"/>
                <a:sym typeface="Arial"/>
              </a:rPr>
              <a:t>Theories &amp; Frameworks </a:t>
            </a:r>
            <a:endParaRPr>
              <a:solidFill>
                <a:srgbClr val="000000"/>
              </a:solidFill>
            </a:endParaRPr>
          </a:p>
        </p:txBody>
      </p:sp>
      <p:sp>
        <p:nvSpPr>
          <p:cNvPr id="193" name="Google Shape;193;p3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p>
            <a:pPr marL="457200" marR="0" lvl="0" indent="-431800" algn="l" rtl="0">
              <a:lnSpc>
                <a:spcPct val="100000"/>
              </a:lnSpc>
              <a:spcBef>
                <a:spcPts val="0"/>
              </a:spcBef>
              <a:spcAft>
                <a:spcPts val="0"/>
              </a:spcAft>
              <a:buClr>
                <a:srgbClr val="000000"/>
              </a:buClr>
              <a:buSzPts val="3200"/>
              <a:buFont typeface="Noto Sans Symbols"/>
              <a:buChar char="▪"/>
            </a:pPr>
            <a:r>
              <a:rPr lang="en" sz="3200" b="0" i="0" u="none" strike="noStrike" cap="none">
                <a:solidFill>
                  <a:srgbClr val="000000"/>
                </a:solidFill>
                <a:latin typeface="Arial"/>
                <a:ea typeface="Arial"/>
                <a:cs typeface="Arial"/>
                <a:sym typeface="Arial"/>
              </a:rPr>
              <a:t>Developmental Model of Intercultural Sensitivity (DIMS)</a:t>
            </a:r>
            <a:endParaRPr>
              <a:solidFill>
                <a:srgbClr val="000000"/>
              </a:solidFill>
            </a:endParaRPr>
          </a:p>
          <a:p>
            <a:pPr marL="457200" marR="0" lvl="0" indent="-431800" algn="l" rtl="0">
              <a:lnSpc>
                <a:spcPct val="100000"/>
              </a:lnSpc>
              <a:spcBef>
                <a:spcPts val="0"/>
              </a:spcBef>
              <a:spcAft>
                <a:spcPts val="0"/>
              </a:spcAft>
              <a:buClr>
                <a:srgbClr val="000000"/>
              </a:buClr>
              <a:buSzPts val="3200"/>
              <a:buFont typeface="Noto Sans Symbols"/>
              <a:buChar char="▪"/>
            </a:pPr>
            <a:r>
              <a:rPr lang="en" sz="3200" b="0" i="0" u="none" strike="noStrike" cap="none">
                <a:solidFill>
                  <a:srgbClr val="000000"/>
                </a:solidFill>
                <a:latin typeface="Arial"/>
                <a:ea typeface="Arial"/>
                <a:cs typeface="Arial"/>
                <a:sym typeface="Arial"/>
              </a:rPr>
              <a:t>Describe Interpret Evaluate (DIE)</a:t>
            </a:r>
            <a:endParaRPr>
              <a:solidFill>
                <a:srgbClr val="000000"/>
              </a:solidFill>
            </a:endParaRPr>
          </a:p>
          <a:p>
            <a:pPr marL="457200" marR="0" lvl="0" indent="-431800" algn="l" rtl="0">
              <a:lnSpc>
                <a:spcPct val="100000"/>
              </a:lnSpc>
              <a:spcBef>
                <a:spcPts val="0"/>
              </a:spcBef>
              <a:spcAft>
                <a:spcPts val="0"/>
              </a:spcAft>
              <a:buClr>
                <a:srgbClr val="000000"/>
              </a:buClr>
              <a:buSzPts val="3200"/>
              <a:buFont typeface="Noto Sans Symbols"/>
              <a:buChar char="▪"/>
            </a:pPr>
            <a:r>
              <a:rPr lang="en" sz="3200" b="0" i="0" u="none" strike="noStrike" cap="none">
                <a:solidFill>
                  <a:srgbClr val="000000"/>
                </a:solidFill>
                <a:latin typeface="Arial"/>
                <a:ea typeface="Arial"/>
                <a:cs typeface="Arial"/>
                <a:sym typeface="Arial"/>
              </a:rPr>
              <a:t>Student Development Theories </a:t>
            </a:r>
            <a:endParaRPr>
              <a:solidFill>
                <a:srgbClr val="000000"/>
              </a:solidFill>
            </a:endParaRPr>
          </a:p>
          <a:p>
            <a:pPr marL="457200" marR="0" lvl="0" indent="-431800" algn="l" rtl="0">
              <a:lnSpc>
                <a:spcPct val="100000"/>
              </a:lnSpc>
              <a:spcBef>
                <a:spcPts val="0"/>
              </a:spcBef>
              <a:spcAft>
                <a:spcPts val="0"/>
              </a:spcAft>
              <a:buClr>
                <a:srgbClr val="000000"/>
              </a:buClr>
              <a:buSzPts val="3200"/>
              <a:buFont typeface="Noto Sans Symbols"/>
              <a:buChar char="▪"/>
            </a:pPr>
            <a:r>
              <a:rPr lang="en" sz="3200" b="0" i="0" u="none" strike="noStrike" cap="none">
                <a:solidFill>
                  <a:srgbClr val="000000"/>
                </a:solidFill>
                <a:latin typeface="Arial"/>
                <a:ea typeface="Arial"/>
                <a:cs typeface="Arial"/>
                <a:sym typeface="Arial"/>
              </a:rPr>
              <a:t>Cultural values</a:t>
            </a:r>
            <a:endParaRPr>
              <a:solidFill>
                <a:srgbClr val="000000"/>
              </a:solidFill>
            </a:endParaRPr>
          </a:p>
          <a:p>
            <a:pPr marL="457200" marR="0" lvl="0" indent="-431800" algn="l" rtl="0">
              <a:lnSpc>
                <a:spcPct val="100000"/>
              </a:lnSpc>
              <a:spcBef>
                <a:spcPts val="0"/>
              </a:spcBef>
              <a:spcAft>
                <a:spcPts val="0"/>
              </a:spcAft>
              <a:buClr>
                <a:srgbClr val="000000"/>
              </a:buClr>
              <a:buSzPts val="3200"/>
              <a:buFont typeface="Noto Sans Symbols"/>
              <a:buChar char="▪"/>
            </a:pPr>
            <a:r>
              <a:rPr lang="en" sz="3200" b="0" i="0" u="none" strike="noStrike" cap="none">
                <a:solidFill>
                  <a:srgbClr val="000000"/>
                </a:solidFill>
                <a:latin typeface="Arial"/>
                <a:ea typeface="Arial"/>
                <a:cs typeface="Arial"/>
                <a:sym typeface="Arial"/>
              </a:rPr>
              <a:t>And more...</a:t>
            </a:r>
            <a:endParaRPr>
              <a:solidFill>
                <a:srgbClr val="000000"/>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32"/>
          <p:cNvSpPr txBox="1"/>
          <p:nvPr/>
        </p:nvSpPr>
        <p:spPr>
          <a:xfrm>
            <a:off x="1716650" y="1703650"/>
            <a:ext cx="5971500" cy="396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600"/>
              <a:t>Facilitation in Practice </a:t>
            </a:r>
            <a:endParaRPr sz="36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15"/>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During this session, together we will...</a:t>
            </a:r>
            <a:endParaRPr/>
          </a:p>
        </p:txBody>
      </p:sp>
      <p:sp>
        <p:nvSpPr>
          <p:cNvPr id="70" name="Google Shape;70;p15"/>
          <p:cNvSpPr txBox="1"/>
          <p:nvPr/>
        </p:nvSpPr>
        <p:spPr>
          <a:xfrm>
            <a:off x="592600" y="1549900"/>
            <a:ext cx="8281200" cy="510600"/>
          </a:xfrm>
          <a:prstGeom prst="rect">
            <a:avLst/>
          </a:prstGeom>
          <a:noFill/>
          <a:ln>
            <a:noFill/>
          </a:ln>
        </p:spPr>
        <p:txBody>
          <a:bodyPr spcFirstLastPara="1" wrap="square" lIns="91425" tIns="91425" rIns="91425" bIns="91425" anchor="t" anchorCtr="0">
            <a:noAutofit/>
          </a:bodyPr>
          <a:lstStyle/>
          <a:p>
            <a:pPr marL="457200" lvl="0" indent="-342900" algn="l" rtl="0">
              <a:lnSpc>
                <a:spcPct val="115000"/>
              </a:lnSpc>
              <a:spcBef>
                <a:spcPts val="0"/>
              </a:spcBef>
              <a:spcAft>
                <a:spcPts val="0"/>
              </a:spcAft>
              <a:buClr>
                <a:schemeClr val="dk2"/>
              </a:buClr>
              <a:buSzPts val="1800"/>
              <a:buFont typeface="Arial"/>
              <a:buAutoNum type="arabicPeriod"/>
            </a:pPr>
            <a:r>
              <a:rPr lang="en" sz="1800">
                <a:solidFill>
                  <a:schemeClr val="dk2"/>
                </a:solidFill>
              </a:rPr>
              <a:t>Identify key findings from educational and cultural neuroscience that can provide insights into how the functions of our brains impact intercultural learning.</a:t>
            </a:r>
            <a:endParaRPr sz="1800">
              <a:solidFill>
                <a:schemeClr val="dk2"/>
              </a:solidFill>
            </a:endParaRPr>
          </a:p>
          <a:p>
            <a:pPr marL="457200" lvl="0" indent="-342900" algn="l" rtl="0">
              <a:lnSpc>
                <a:spcPct val="115000"/>
              </a:lnSpc>
              <a:spcBef>
                <a:spcPts val="0"/>
              </a:spcBef>
              <a:spcAft>
                <a:spcPts val="0"/>
              </a:spcAft>
              <a:buClr>
                <a:schemeClr val="dk2"/>
              </a:buClr>
              <a:buSzPts val="1800"/>
              <a:buFont typeface="Arial"/>
              <a:buAutoNum type="arabicPeriod"/>
            </a:pPr>
            <a:r>
              <a:rPr lang="en" sz="1800">
                <a:solidFill>
                  <a:schemeClr val="dk2"/>
                </a:solidFill>
              </a:rPr>
              <a:t>Discover the complexity of intercultural facilitation and explore how effective facilitation techniques can benefit students’ intercultural learning.</a:t>
            </a:r>
            <a:endParaRPr sz="1800">
              <a:solidFill>
                <a:schemeClr val="dk2"/>
              </a:solidFill>
            </a:endParaRPr>
          </a:p>
          <a:p>
            <a:pPr marL="457200" lvl="0" indent="-342900" algn="l" rtl="0">
              <a:lnSpc>
                <a:spcPct val="115000"/>
              </a:lnSpc>
              <a:spcBef>
                <a:spcPts val="0"/>
              </a:spcBef>
              <a:spcAft>
                <a:spcPts val="0"/>
              </a:spcAft>
              <a:buClr>
                <a:schemeClr val="dk2"/>
              </a:buClr>
              <a:buSzPts val="1800"/>
              <a:buFont typeface="Arial"/>
              <a:buAutoNum type="arabicPeriod"/>
            </a:pPr>
            <a:r>
              <a:rPr lang="en" sz="1800">
                <a:solidFill>
                  <a:schemeClr val="dk2"/>
                </a:solidFill>
              </a:rPr>
              <a:t>Review several examples and scenarios involving intercultural facilitation techniques and analyze how you might apply these in your own practice. </a:t>
            </a:r>
            <a:endParaRPr sz="1800">
              <a:solidFill>
                <a:schemeClr val="dk2"/>
              </a:solidFill>
            </a:endParaRPr>
          </a:p>
          <a:p>
            <a:pPr marL="457200" lvl="0" indent="-342900" algn="l" rtl="0">
              <a:lnSpc>
                <a:spcPct val="115000"/>
              </a:lnSpc>
              <a:spcBef>
                <a:spcPts val="0"/>
              </a:spcBef>
              <a:spcAft>
                <a:spcPts val="0"/>
              </a:spcAft>
              <a:buClr>
                <a:schemeClr val="dk2"/>
              </a:buClr>
              <a:buSzPts val="1800"/>
              <a:buFont typeface="Arial"/>
              <a:buAutoNum type="arabicPeriod"/>
            </a:pPr>
            <a:r>
              <a:rPr lang="en" sz="1800">
                <a:solidFill>
                  <a:schemeClr val="dk2"/>
                </a:solidFill>
              </a:rPr>
              <a:t>Become familiar with several models and teaching tools to enhance intercultural empathy.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pic>
        <p:nvPicPr>
          <p:cNvPr id="203" name="Google Shape;203;p33"/>
          <p:cNvPicPr preferRelativeResize="0"/>
          <p:nvPr/>
        </p:nvPicPr>
        <p:blipFill>
          <a:blip r:embed="rId3">
            <a:alphaModFix/>
          </a:blip>
          <a:stretch>
            <a:fillRect/>
          </a:stretch>
        </p:blipFill>
        <p:spPr>
          <a:xfrm>
            <a:off x="0" y="0"/>
            <a:ext cx="9144002" cy="5238691"/>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pic>
        <p:nvPicPr>
          <p:cNvPr id="208" name="Google Shape;208;p34"/>
          <p:cNvPicPr preferRelativeResize="0"/>
          <p:nvPr/>
        </p:nvPicPr>
        <p:blipFill>
          <a:blip r:embed="rId3">
            <a:alphaModFix/>
          </a:blip>
          <a:stretch>
            <a:fillRect/>
          </a:stretch>
        </p:blipFill>
        <p:spPr>
          <a:xfrm>
            <a:off x="0" y="0"/>
            <a:ext cx="9144000" cy="5191561"/>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pic>
        <p:nvPicPr>
          <p:cNvPr id="213" name="Google Shape;213;p35"/>
          <p:cNvPicPr preferRelativeResize="0"/>
          <p:nvPr/>
        </p:nvPicPr>
        <p:blipFill>
          <a:blip r:embed="rId3">
            <a:alphaModFix/>
          </a:blip>
          <a:stretch>
            <a:fillRect/>
          </a:stretch>
        </p:blipFill>
        <p:spPr>
          <a:xfrm>
            <a:off x="2031" y="0"/>
            <a:ext cx="9139940" cy="5143501"/>
          </a:xfrm>
          <a:prstGeom prst="rect">
            <a:avLst/>
          </a:prstGeom>
          <a:noFill/>
          <a:ln>
            <a:noFill/>
          </a:ln>
        </p:spPr>
      </p:pic>
      <p:sp>
        <p:nvSpPr>
          <p:cNvPr id="214" name="Google Shape;214;p35"/>
          <p:cNvSpPr txBox="1">
            <a:spLocks noGrp="1"/>
          </p:cNvSpPr>
          <p:nvPr>
            <p:ph type="title"/>
          </p:nvPr>
        </p:nvSpPr>
        <p:spPr>
          <a:xfrm>
            <a:off x="2185475" y="432625"/>
            <a:ext cx="3743100" cy="623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Things to consider</a:t>
            </a:r>
            <a:endParaRPr/>
          </a:p>
        </p:txBody>
      </p:sp>
      <p:sp>
        <p:nvSpPr>
          <p:cNvPr id="215" name="Google Shape;215;p35"/>
          <p:cNvSpPr txBox="1">
            <a:spLocks noGrp="1"/>
          </p:cNvSpPr>
          <p:nvPr>
            <p:ph type="body" idx="1"/>
          </p:nvPr>
        </p:nvSpPr>
        <p:spPr>
          <a:xfrm>
            <a:off x="2185475" y="1168075"/>
            <a:ext cx="6634800" cy="39909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Clr>
                <a:srgbClr val="000000"/>
              </a:buClr>
              <a:buSzPts val="1800"/>
              <a:buChar char="●"/>
            </a:pPr>
            <a:r>
              <a:rPr lang="en">
                <a:solidFill>
                  <a:srgbClr val="000000"/>
                </a:solidFill>
              </a:rPr>
              <a:t>Group subdivisions</a:t>
            </a:r>
            <a:endParaRPr>
              <a:solidFill>
                <a:srgbClr val="000000"/>
              </a:solidFill>
            </a:endParaRPr>
          </a:p>
          <a:p>
            <a:pPr marL="457200" lvl="0" indent="-342900" algn="l" rtl="0">
              <a:spcBef>
                <a:spcPts val="0"/>
              </a:spcBef>
              <a:spcAft>
                <a:spcPts val="0"/>
              </a:spcAft>
              <a:buClr>
                <a:srgbClr val="000000"/>
              </a:buClr>
              <a:buSzPts val="1800"/>
              <a:buChar char="●"/>
            </a:pPr>
            <a:r>
              <a:rPr lang="en">
                <a:solidFill>
                  <a:srgbClr val="000000"/>
                </a:solidFill>
              </a:rPr>
              <a:t>Cost</a:t>
            </a:r>
            <a:endParaRPr>
              <a:solidFill>
                <a:srgbClr val="000000"/>
              </a:solidFill>
            </a:endParaRPr>
          </a:p>
          <a:p>
            <a:pPr marL="457200" lvl="0" indent="-342900" algn="l" rtl="0">
              <a:spcBef>
                <a:spcPts val="0"/>
              </a:spcBef>
              <a:spcAft>
                <a:spcPts val="0"/>
              </a:spcAft>
              <a:buClr>
                <a:srgbClr val="000000"/>
              </a:buClr>
              <a:buSzPts val="1800"/>
              <a:buChar char="●"/>
            </a:pPr>
            <a:r>
              <a:rPr lang="en">
                <a:solidFill>
                  <a:srgbClr val="000000"/>
                </a:solidFill>
              </a:rPr>
              <a:t>Time</a:t>
            </a:r>
            <a:endParaRPr>
              <a:solidFill>
                <a:srgbClr val="000000"/>
              </a:solidFill>
            </a:endParaRPr>
          </a:p>
          <a:p>
            <a:pPr marL="457200" lvl="0" indent="-342900" algn="l" rtl="0">
              <a:spcBef>
                <a:spcPts val="0"/>
              </a:spcBef>
              <a:spcAft>
                <a:spcPts val="0"/>
              </a:spcAft>
              <a:buClr>
                <a:srgbClr val="000000"/>
              </a:buClr>
              <a:buSzPts val="1800"/>
              <a:buChar char="●"/>
            </a:pPr>
            <a:r>
              <a:rPr lang="en">
                <a:solidFill>
                  <a:srgbClr val="000000"/>
                </a:solidFill>
              </a:rPr>
              <a:t>Experiential, media, reflection, assessment, curriculum</a:t>
            </a:r>
            <a:endParaRPr>
              <a:solidFill>
                <a:srgbClr val="000000"/>
              </a:solidFill>
            </a:endParaRPr>
          </a:p>
          <a:p>
            <a:pPr marL="457200" lvl="0" indent="-342900" algn="l" rtl="0">
              <a:spcBef>
                <a:spcPts val="0"/>
              </a:spcBef>
              <a:spcAft>
                <a:spcPts val="0"/>
              </a:spcAft>
              <a:buClr>
                <a:srgbClr val="000000"/>
              </a:buClr>
              <a:buSzPts val="1800"/>
              <a:buChar char="●"/>
            </a:pPr>
            <a:r>
              <a:rPr lang="en">
                <a:solidFill>
                  <a:srgbClr val="000000"/>
                </a:solidFill>
              </a:rPr>
              <a:t>Kinesthetic</a:t>
            </a:r>
            <a:endParaRPr>
              <a:solidFill>
                <a:srgbClr val="000000"/>
              </a:solidFill>
            </a:endParaRPr>
          </a:p>
          <a:p>
            <a:pPr marL="457200" lvl="0" indent="-342900" algn="l" rtl="0">
              <a:spcBef>
                <a:spcPts val="0"/>
              </a:spcBef>
              <a:spcAft>
                <a:spcPts val="0"/>
              </a:spcAft>
              <a:buClr>
                <a:srgbClr val="000000"/>
              </a:buClr>
              <a:buSzPts val="1800"/>
              <a:buChar char="●"/>
            </a:pPr>
            <a:r>
              <a:rPr lang="en">
                <a:solidFill>
                  <a:srgbClr val="000000"/>
                </a:solidFill>
              </a:rPr>
              <a:t>AAC&amp;U Rubric for Intercultural Knowledge and Competence</a:t>
            </a:r>
            <a:endParaRPr>
              <a:solidFill>
                <a:srgbClr val="000000"/>
              </a:solidFill>
            </a:endParaRPr>
          </a:p>
          <a:p>
            <a:pPr marL="457200" lvl="0" indent="-342900" algn="l" rtl="0">
              <a:spcBef>
                <a:spcPts val="0"/>
              </a:spcBef>
              <a:spcAft>
                <a:spcPts val="0"/>
              </a:spcAft>
              <a:buClr>
                <a:srgbClr val="000000"/>
              </a:buClr>
              <a:buSzPts val="1800"/>
              <a:buChar char="●"/>
            </a:pPr>
            <a:r>
              <a:rPr lang="en">
                <a:solidFill>
                  <a:srgbClr val="000000"/>
                </a:solidFill>
              </a:rPr>
              <a:t>Downloads</a:t>
            </a:r>
            <a:endParaRPr>
              <a:solidFill>
                <a:srgbClr val="000000"/>
              </a:solidFill>
            </a:endParaRPr>
          </a:p>
          <a:p>
            <a:pPr marL="457200" lvl="0" indent="-342900" algn="l" rtl="0">
              <a:spcBef>
                <a:spcPts val="0"/>
              </a:spcBef>
              <a:spcAft>
                <a:spcPts val="0"/>
              </a:spcAft>
              <a:buClr>
                <a:srgbClr val="000000"/>
              </a:buClr>
              <a:buSzPts val="1800"/>
              <a:buChar char="●"/>
            </a:pPr>
            <a:r>
              <a:rPr lang="en">
                <a:solidFill>
                  <a:srgbClr val="000000"/>
                </a:solidFill>
              </a:rPr>
              <a:t>Links</a:t>
            </a:r>
            <a:endParaRPr>
              <a:solidFill>
                <a:srgbClr val="000000"/>
              </a:solidFill>
            </a:endParaRPr>
          </a:p>
          <a:p>
            <a:pPr marL="457200" lvl="0" indent="-342900" algn="l" rtl="0">
              <a:spcBef>
                <a:spcPts val="0"/>
              </a:spcBef>
              <a:spcAft>
                <a:spcPts val="0"/>
              </a:spcAft>
              <a:buClr>
                <a:srgbClr val="000000"/>
              </a:buClr>
              <a:buSzPts val="1800"/>
              <a:buChar char="●"/>
            </a:pPr>
            <a:r>
              <a:rPr lang="en">
                <a:solidFill>
                  <a:srgbClr val="000000"/>
                </a:solidFill>
              </a:rPr>
              <a:t>Materials</a:t>
            </a:r>
            <a:endParaRPr>
              <a:solidFill>
                <a:srgbClr val="000000"/>
              </a:solidFill>
            </a:endParaRPr>
          </a:p>
          <a:p>
            <a:pPr marL="457200" lvl="0" indent="-342900" algn="l" rtl="0">
              <a:spcBef>
                <a:spcPts val="0"/>
              </a:spcBef>
              <a:spcAft>
                <a:spcPts val="0"/>
              </a:spcAft>
              <a:buClr>
                <a:srgbClr val="000000"/>
              </a:buClr>
              <a:buSzPts val="1800"/>
              <a:buChar char="●"/>
            </a:pPr>
            <a:r>
              <a:rPr lang="en">
                <a:solidFill>
                  <a:srgbClr val="000000"/>
                </a:solidFill>
              </a:rPr>
              <a:t>Learning Objectives</a:t>
            </a:r>
            <a:endParaRPr>
              <a:solidFill>
                <a:srgbClr val="000000"/>
              </a:solidFill>
            </a:endParaRPr>
          </a:p>
          <a:p>
            <a:pPr marL="457200" lvl="0" indent="-342900" algn="l" rtl="0">
              <a:spcBef>
                <a:spcPts val="0"/>
              </a:spcBef>
              <a:spcAft>
                <a:spcPts val="0"/>
              </a:spcAft>
              <a:buClr>
                <a:srgbClr val="000000"/>
              </a:buClr>
              <a:buSzPts val="1800"/>
              <a:buChar char="●"/>
            </a:pPr>
            <a:r>
              <a:rPr lang="en">
                <a:solidFill>
                  <a:srgbClr val="000000"/>
                </a:solidFill>
              </a:rPr>
              <a:t>Other theoretical frameworks</a:t>
            </a:r>
            <a:endParaRPr>
              <a:solidFill>
                <a:srgbClr val="000000"/>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pic>
        <p:nvPicPr>
          <p:cNvPr id="220" name="Google Shape;220;p36"/>
          <p:cNvPicPr preferRelativeResize="0"/>
          <p:nvPr/>
        </p:nvPicPr>
        <p:blipFill>
          <a:blip r:embed="rId3">
            <a:alphaModFix/>
          </a:blip>
          <a:stretch>
            <a:fillRect/>
          </a:stretch>
        </p:blipFill>
        <p:spPr>
          <a:xfrm>
            <a:off x="0" y="0"/>
            <a:ext cx="9044950" cy="507665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pic>
        <p:nvPicPr>
          <p:cNvPr id="225" name="Google Shape;225;p37"/>
          <p:cNvPicPr preferRelativeResize="0"/>
          <p:nvPr/>
        </p:nvPicPr>
        <p:blipFill rotWithShape="1">
          <a:blip r:embed="rId3">
            <a:alphaModFix/>
          </a:blip>
          <a:srcRect t="10634"/>
          <a:stretch/>
        </p:blipFill>
        <p:spPr>
          <a:xfrm>
            <a:off x="0" y="0"/>
            <a:ext cx="6404673" cy="5143499"/>
          </a:xfrm>
          <a:prstGeom prst="rect">
            <a:avLst/>
          </a:prstGeom>
          <a:noFill/>
          <a:ln>
            <a:noFill/>
          </a:ln>
        </p:spPr>
      </p:pic>
      <p:sp>
        <p:nvSpPr>
          <p:cNvPr id="226" name="Google Shape;226;p37"/>
          <p:cNvSpPr txBox="1">
            <a:spLocks noGrp="1"/>
          </p:cNvSpPr>
          <p:nvPr>
            <p:ph type="title"/>
          </p:nvPr>
        </p:nvSpPr>
        <p:spPr>
          <a:xfrm>
            <a:off x="1320325" y="387000"/>
            <a:ext cx="7508400" cy="623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a:t>www.hubicl.org/toolbox/tools/</a:t>
            </a:r>
            <a:endParaRPr sz="240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pic>
        <p:nvPicPr>
          <p:cNvPr id="231" name="Google Shape;231;p38"/>
          <p:cNvPicPr preferRelativeResize="0"/>
          <p:nvPr/>
        </p:nvPicPr>
        <p:blipFill>
          <a:blip r:embed="rId3">
            <a:alphaModFix/>
          </a:blip>
          <a:stretch>
            <a:fillRect/>
          </a:stretch>
        </p:blipFill>
        <p:spPr>
          <a:xfrm>
            <a:off x="2031" y="0"/>
            <a:ext cx="9139940" cy="5143501"/>
          </a:xfrm>
          <a:prstGeom prst="rect">
            <a:avLst/>
          </a:prstGeom>
          <a:noFill/>
          <a:ln>
            <a:noFill/>
          </a:ln>
        </p:spPr>
      </p:pic>
      <p:sp>
        <p:nvSpPr>
          <p:cNvPr id="232" name="Google Shape;232;p38"/>
          <p:cNvSpPr txBox="1">
            <a:spLocks noGrp="1"/>
          </p:cNvSpPr>
          <p:nvPr>
            <p:ph type="title"/>
          </p:nvPr>
        </p:nvSpPr>
        <p:spPr>
          <a:xfrm>
            <a:off x="1969275" y="445025"/>
            <a:ext cx="8520600" cy="623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Choosing tools that flow</a:t>
            </a:r>
            <a:endParaRPr/>
          </a:p>
        </p:txBody>
      </p:sp>
      <p:sp>
        <p:nvSpPr>
          <p:cNvPr id="233" name="Google Shape;233;p38"/>
          <p:cNvSpPr txBox="1">
            <a:spLocks noGrp="1"/>
          </p:cNvSpPr>
          <p:nvPr>
            <p:ph type="body" idx="1"/>
          </p:nvPr>
        </p:nvSpPr>
        <p:spPr>
          <a:xfrm>
            <a:off x="1969275" y="1239400"/>
            <a:ext cx="6863100" cy="3329400"/>
          </a:xfrm>
          <a:prstGeom prst="rect">
            <a:avLst/>
          </a:prstGeom>
        </p:spPr>
        <p:txBody>
          <a:bodyPr spcFirstLastPara="1" wrap="square" lIns="91425" tIns="91425" rIns="91425" bIns="91425" anchor="t" anchorCtr="0">
            <a:noAutofit/>
          </a:bodyPr>
          <a:lstStyle/>
          <a:p>
            <a:pPr marL="457200" lvl="0" indent="-387350" algn="l" rtl="0">
              <a:spcBef>
                <a:spcPts val="0"/>
              </a:spcBef>
              <a:spcAft>
                <a:spcPts val="0"/>
              </a:spcAft>
              <a:buClr>
                <a:srgbClr val="000000"/>
              </a:buClr>
              <a:buSzPts val="2500"/>
              <a:buChar char="●"/>
            </a:pPr>
            <a:r>
              <a:rPr lang="en" sz="2500">
                <a:solidFill>
                  <a:srgbClr val="000000"/>
                </a:solidFill>
              </a:rPr>
              <a:t>6 Differences</a:t>
            </a:r>
            <a:endParaRPr sz="2500">
              <a:solidFill>
                <a:srgbClr val="000000"/>
              </a:solidFill>
            </a:endParaRPr>
          </a:p>
          <a:p>
            <a:pPr marL="457200" lvl="0" indent="-387350" algn="l" rtl="0">
              <a:spcBef>
                <a:spcPts val="0"/>
              </a:spcBef>
              <a:spcAft>
                <a:spcPts val="0"/>
              </a:spcAft>
              <a:buClr>
                <a:srgbClr val="000000"/>
              </a:buClr>
              <a:buSzPts val="2500"/>
              <a:buChar char="●"/>
            </a:pPr>
            <a:r>
              <a:rPr lang="en" sz="2500">
                <a:solidFill>
                  <a:srgbClr val="000000"/>
                </a:solidFill>
              </a:rPr>
              <a:t>Different Similarities</a:t>
            </a:r>
            <a:endParaRPr sz="2500">
              <a:solidFill>
                <a:srgbClr val="000000"/>
              </a:solidFill>
            </a:endParaRPr>
          </a:p>
          <a:p>
            <a:pPr marL="457200" lvl="0" indent="-387350" algn="l" rtl="0">
              <a:spcBef>
                <a:spcPts val="0"/>
              </a:spcBef>
              <a:spcAft>
                <a:spcPts val="0"/>
              </a:spcAft>
              <a:buClr>
                <a:srgbClr val="000000"/>
              </a:buClr>
              <a:buSzPts val="2500"/>
              <a:buChar char="●"/>
            </a:pPr>
            <a:r>
              <a:rPr lang="en" sz="2500">
                <a:solidFill>
                  <a:srgbClr val="000000"/>
                </a:solidFill>
              </a:rPr>
              <a:t>Scenery, Machinery, People</a:t>
            </a:r>
            <a:endParaRPr sz="2500">
              <a:solidFill>
                <a:srgbClr val="000000"/>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pic>
        <p:nvPicPr>
          <p:cNvPr id="238" name="Google Shape;238;p39"/>
          <p:cNvPicPr preferRelativeResize="0"/>
          <p:nvPr/>
        </p:nvPicPr>
        <p:blipFill rotWithShape="1">
          <a:blip r:embed="rId3">
            <a:alphaModFix/>
          </a:blip>
          <a:srcRect l="447" b="537"/>
          <a:stretch/>
        </p:blipFill>
        <p:spPr>
          <a:xfrm>
            <a:off x="-7681" y="0"/>
            <a:ext cx="9149306" cy="514350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pic>
        <p:nvPicPr>
          <p:cNvPr id="243" name="Google Shape;243;p40"/>
          <p:cNvPicPr preferRelativeResize="0"/>
          <p:nvPr/>
        </p:nvPicPr>
        <p:blipFill>
          <a:blip r:embed="rId3">
            <a:alphaModFix/>
          </a:blip>
          <a:stretch>
            <a:fillRect/>
          </a:stretch>
        </p:blipFill>
        <p:spPr>
          <a:xfrm>
            <a:off x="2031" y="0"/>
            <a:ext cx="9139940" cy="5143501"/>
          </a:xfrm>
          <a:prstGeom prst="rect">
            <a:avLst/>
          </a:prstGeom>
          <a:noFill/>
          <a:ln>
            <a:noFill/>
          </a:ln>
        </p:spPr>
      </p:pic>
      <p:sp>
        <p:nvSpPr>
          <p:cNvPr id="244" name="Google Shape;244;p40"/>
          <p:cNvSpPr txBox="1"/>
          <p:nvPr/>
        </p:nvSpPr>
        <p:spPr>
          <a:xfrm>
            <a:off x="2017475" y="503550"/>
            <a:ext cx="6589500" cy="10191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3600" b="1"/>
              <a:t>Jolt 7:  Different Similarities</a:t>
            </a:r>
            <a:endParaRPr sz="3600"/>
          </a:p>
        </p:txBody>
      </p:sp>
      <p:sp>
        <p:nvSpPr>
          <p:cNvPr id="245" name="Google Shape;245;p40"/>
          <p:cNvSpPr txBox="1"/>
          <p:nvPr/>
        </p:nvSpPr>
        <p:spPr>
          <a:xfrm>
            <a:off x="1824575" y="1217850"/>
            <a:ext cx="6782400" cy="2768100"/>
          </a:xfrm>
          <a:prstGeom prst="rect">
            <a:avLst/>
          </a:prstGeom>
          <a:noFill/>
          <a:ln>
            <a:noFill/>
          </a:ln>
        </p:spPr>
        <p:txBody>
          <a:bodyPr spcFirstLastPara="1" wrap="square" lIns="91425" tIns="91425" rIns="91425" bIns="91425" anchor="ctr" anchorCtr="0">
            <a:noAutofit/>
          </a:bodyPr>
          <a:lstStyle/>
          <a:p>
            <a:pPr marL="457200" lvl="0" indent="-342900" algn="l" rtl="0">
              <a:lnSpc>
                <a:spcPct val="115000"/>
              </a:lnSpc>
              <a:spcBef>
                <a:spcPts val="0"/>
              </a:spcBef>
              <a:spcAft>
                <a:spcPts val="0"/>
              </a:spcAft>
              <a:buSzPts val="1800"/>
              <a:buChar char="●"/>
            </a:pPr>
            <a:r>
              <a:rPr lang="en" sz="1800"/>
              <a:t>Please take a seat with your partner.  This will be your seat for the duration, so please gather your things if you need to.</a:t>
            </a:r>
            <a:endParaRPr sz="1800"/>
          </a:p>
          <a:p>
            <a:pPr marL="457200" lvl="0" indent="-342900" algn="l" rtl="0">
              <a:lnSpc>
                <a:spcPct val="115000"/>
              </a:lnSpc>
              <a:spcBef>
                <a:spcPts val="0"/>
              </a:spcBef>
              <a:spcAft>
                <a:spcPts val="0"/>
              </a:spcAft>
              <a:buSzPts val="1800"/>
              <a:buChar char="●"/>
            </a:pPr>
            <a:r>
              <a:rPr lang="en" sz="1800"/>
              <a:t>Please take 2 minutes and discuss how many ways you are</a:t>
            </a:r>
            <a:endParaRPr sz="1800"/>
          </a:p>
          <a:p>
            <a:pPr marL="457200" lvl="0" indent="0" algn="l" rtl="0">
              <a:lnSpc>
                <a:spcPct val="115000"/>
              </a:lnSpc>
              <a:spcBef>
                <a:spcPts val="0"/>
              </a:spcBef>
              <a:spcAft>
                <a:spcPts val="0"/>
              </a:spcAft>
              <a:buNone/>
            </a:pPr>
            <a:r>
              <a:rPr lang="en" sz="3600" b="1"/>
              <a:t>similar.</a:t>
            </a:r>
            <a:endParaRPr sz="3600" b="1"/>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pic>
        <p:nvPicPr>
          <p:cNvPr id="250" name="Google Shape;250;p41"/>
          <p:cNvPicPr preferRelativeResize="0"/>
          <p:nvPr/>
        </p:nvPicPr>
        <p:blipFill>
          <a:blip r:embed="rId3">
            <a:alphaModFix/>
          </a:blip>
          <a:stretch>
            <a:fillRect/>
          </a:stretch>
        </p:blipFill>
        <p:spPr>
          <a:xfrm>
            <a:off x="2031" y="0"/>
            <a:ext cx="9139940" cy="5143501"/>
          </a:xfrm>
          <a:prstGeom prst="rect">
            <a:avLst/>
          </a:prstGeom>
          <a:noFill/>
          <a:ln>
            <a:noFill/>
          </a:ln>
        </p:spPr>
      </p:pic>
      <p:sp>
        <p:nvSpPr>
          <p:cNvPr id="251" name="Google Shape;251;p41"/>
          <p:cNvSpPr txBox="1"/>
          <p:nvPr/>
        </p:nvSpPr>
        <p:spPr>
          <a:xfrm>
            <a:off x="1788875" y="274950"/>
            <a:ext cx="6589500" cy="10191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3600" b="1"/>
              <a:t>Similarities and Differences</a:t>
            </a:r>
            <a:endParaRPr sz="3600"/>
          </a:p>
        </p:txBody>
      </p:sp>
      <p:sp>
        <p:nvSpPr>
          <p:cNvPr id="252" name="Google Shape;252;p41"/>
          <p:cNvSpPr txBox="1"/>
          <p:nvPr/>
        </p:nvSpPr>
        <p:spPr>
          <a:xfrm>
            <a:off x="1824575" y="1217850"/>
            <a:ext cx="6782400" cy="407100"/>
          </a:xfrm>
          <a:prstGeom prst="rect">
            <a:avLst/>
          </a:prstGeom>
          <a:noFill/>
          <a:ln>
            <a:noFill/>
          </a:ln>
        </p:spPr>
        <p:txBody>
          <a:bodyPr spcFirstLastPara="1" wrap="square" lIns="91425" tIns="91425" rIns="91425" bIns="91425" anchor="ctr" anchorCtr="0">
            <a:noAutofit/>
          </a:bodyPr>
          <a:lstStyle/>
          <a:p>
            <a:pPr marL="0" lvl="0" indent="0" algn="l" rtl="0">
              <a:lnSpc>
                <a:spcPct val="90000"/>
              </a:lnSpc>
              <a:spcBef>
                <a:spcPts val="1000"/>
              </a:spcBef>
              <a:spcAft>
                <a:spcPts val="0"/>
              </a:spcAft>
              <a:buClr>
                <a:schemeClr val="dk2"/>
              </a:buClr>
              <a:buSzPts val="1100"/>
              <a:buFont typeface="Arial"/>
              <a:buNone/>
            </a:pPr>
            <a:r>
              <a:rPr lang="en" sz="1800" i="1"/>
              <a:t>Find as many similarities as you have in 2 minutes.</a:t>
            </a:r>
            <a:endParaRPr sz="1800" i="1"/>
          </a:p>
          <a:p>
            <a:pPr marL="0" lvl="0" indent="0" algn="l" rtl="0">
              <a:lnSpc>
                <a:spcPct val="115000"/>
              </a:lnSpc>
              <a:spcBef>
                <a:spcPts val="0"/>
              </a:spcBef>
              <a:spcAft>
                <a:spcPts val="0"/>
              </a:spcAft>
              <a:buNone/>
            </a:pPr>
            <a:endParaRPr sz="1800">
              <a:solidFill>
                <a:srgbClr val="4B5459"/>
              </a:solidFill>
            </a:endParaRPr>
          </a:p>
        </p:txBody>
      </p:sp>
      <p:sp>
        <p:nvSpPr>
          <p:cNvPr id="253" name="Google Shape;253;p41"/>
          <p:cNvSpPr txBox="1"/>
          <p:nvPr/>
        </p:nvSpPr>
        <p:spPr>
          <a:xfrm>
            <a:off x="1699350" y="1481300"/>
            <a:ext cx="3000000" cy="2774400"/>
          </a:xfrm>
          <a:prstGeom prst="rect">
            <a:avLst/>
          </a:prstGeom>
          <a:noFill/>
          <a:ln>
            <a:noFill/>
          </a:ln>
        </p:spPr>
        <p:txBody>
          <a:bodyPr spcFirstLastPara="1" wrap="square" lIns="91425" tIns="91425" rIns="91425" bIns="91425" anchor="ctr" anchorCtr="0">
            <a:noAutofit/>
          </a:bodyPr>
          <a:lstStyle/>
          <a:p>
            <a:pPr marL="457200" lvl="0" indent="-317500" algn="l" rtl="0">
              <a:lnSpc>
                <a:spcPct val="115000"/>
              </a:lnSpc>
              <a:spcBef>
                <a:spcPts val="0"/>
              </a:spcBef>
              <a:spcAft>
                <a:spcPts val="0"/>
              </a:spcAft>
              <a:buSzPts val="1400"/>
              <a:buChar char="●"/>
            </a:pPr>
            <a:r>
              <a:rPr lang="en"/>
              <a:t>age</a:t>
            </a:r>
            <a:endParaRPr/>
          </a:p>
          <a:p>
            <a:pPr marL="457200" lvl="0" indent="-317500" algn="l" rtl="0">
              <a:lnSpc>
                <a:spcPct val="115000"/>
              </a:lnSpc>
              <a:spcBef>
                <a:spcPts val="0"/>
              </a:spcBef>
              <a:spcAft>
                <a:spcPts val="0"/>
              </a:spcAft>
              <a:buSzPts val="1400"/>
              <a:buChar char="●"/>
            </a:pPr>
            <a:r>
              <a:rPr lang="en"/>
              <a:t>military service</a:t>
            </a:r>
            <a:endParaRPr/>
          </a:p>
          <a:p>
            <a:pPr marL="457200" lvl="0" indent="-317500" algn="l" rtl="0">
              <a:lnSpc>
                <a:spcPct val="115000"/>
              </a:lnSpc>
              <a:spcBef>
                <a:spcPts val="0"/>
              </a:spcBef>
              <a:spcAft>
                <a:spcPts val="0"/>
              </a:spcAft>
              <a:buSzPts val="1400"/>
              <a:buChar char="●"/>
            </a:pPr>
            <a:r>
              <a:rPr lang="en"/>
              <a:t>automobile ownership </a:t>
            </a:r>
            <a:endParaRPr/>
          </a:p>
          <a:p>
            <a:pPr marL="457200" lvl="0" indent="-317500" algn="l" rtl="0">
              <a:lnSpc>
                <a:spcPct val="115000"/>
              </a:lnSpc>
              <a:spcBef>
                <a:spcPts val="0"/>
              </a:spcBef>
              <a:spcAft>
                <a:spcPts val="0"/>
              </a:spcAft>
              <a:buSzPts val="1400"/>
              <a:buChar char="●"/>
            </a:pPr>
            <a:r>
              <a:rPr lang="en"/>
              <a:t>birth order</a:t>
            </a:r>
            <a:endParaRPr/>
          </a:p>
          <a:p>
            <a:pPr marL="457200" lvl="0" indent="-317500" algn="l" rtl="0">
              <a:lnSpc>
                <a:spcPct val="115000"/>
              </a:lnSpc>
              <a:spcBef>
                <a:spcPts val="0"/>
              </a:spcBef>
              <a:spcAft>
                <a:spcPts val="0"/>
              </a:spcAft>
              <a:buSzPts val="1400"/>
              <a:buChar char="●"/>
            </a:pPr>
            <a:r>
              <a:rPr lang="en"/>
              <a:t>educational background</a:t>
            </a:r>
            <a:endParaRPr/>
          </a:p>
          <a:p>
            <a:pPr marL="457200" lvl="0" indent="-317500" algn="l" rtl="0">
              <a:lnSpc>
                <a:spcPct val="115000"/>
              </a:lnSpc>
              <a:spcBef>
                <a:spcPts val="0"/>
              </a:spcBef>
              <a:spcAft>
                <a:spcPts val="0"/>
              </a:spcAft>
              <a:buSzPts val="1400"/>
              <a:buChar char="●"/>
            </a:pPr>
            <a:r>
              <a:rPr lang="en"/>
              <a:t>family</a:t>
            </a:r>
            <a:endParaRPr/>
          </a:p>
          <a:p>
            <a:pPr marL="457200" lvl="0" indent="-317500" algn="l" rtl="0">
              <a:lnSpc>
                <a:spcPct val="115000"/>
              </a:lnSpc>
              <a:spcBef>
                <a:spcPts val="0"/>
              </a:spcBef>
              <a:spcAft>
                <a:spcPts val="0"/>
              </a:spcAft>
              <a:buSzPts val="1400"/>
              <a:buChar char="●"/>
            </a:pPr>
            <a:r>
              <a:rPr lang="en"/>
              <a:t>favorite author</a:t>
            </a:r>
            <a:endParaRPr/>
          </a:p>
          <a:p>
            <a:pPr marL="457200" lvl="0" indent="-317500" algn="l" rtl="0">
              <a:lnSpc>
                <a:spcPct val="115000"/>
              </a:lnSpc>
              <a:spcBef>
                <a:spcPts val="0"/>
              </a:spcBef>
              <a:spcAft>
                <a:spcPts val="0"/>
              </a:spcAft>
              <a:buSzPts val="1400"/>
              <a:buChar char="●"/>
            </a:pPr>
            <a:r>
              <a:rPr lang="en"/>
              <a:t>favorite magazine</a:t>
            </a:r>
            <a:endParaRPr/>
          </a:p>
          <a:p>
            <a:pPr marL="457200" lvl="0" indent="-317500" algn="l" rtl="0">
              <a:lnSpc>
                <a:spcPct val="115000"/>
              </a:lnSpc>
              <a:spcBef>
                <a:spcPts val="0"/>
              </a:spcBef>
              <a:spcAft>
                <a:spcPts val="0"/>
              </a:spcAft>
              <a:buSzPts val="1400"/>
              <a:buChar char="●"/>
            </a:pPr>
            <a:r>
              <a:rPr lang="en"/>
              <a:t>food preferences</a:t>
            </a:r>
            <a:endParaRPr/>
          </a:p>
          <a:p>
            <a:pPr marL="457200" lvl="0" indent="-317500" algn="l" rtl="0">
              <a:lnSpc>
                <a:spcPct val="115000"/>
              </a:lnSpc>
              <a:spcBef>
                <a:spcPts val="0"/>
              </a:spcBef>
              <a:spcAft>
                <a:spcPts val="0"/>
              </a:spcAft>
              <a:buSzPts val="1400"/>
              <a:buChar char="●"/>
            </a:pPr>
            <a:r>
              <a:rPr lang="en"/>
              <a:t>health status</a:t>
            </a:r>
            <a:endParaRPr/>
          </a:p>
        </p:txBody>
      </p:sp>
      <p:sp>
        <p:nvSpPr>
          <p:cNvPr id="254" name="Google Shape;254;p41"/>
          <p:cNvSpPr txBox="1"/>
          <p:nvPr/>
        </p:nvSpPr>
        <p:spPr>
          <a:xfrm>
            <a:off x="4191000" y="1481300"/>
            <a:ext cx="3000000" cy="2774400"/>
          </a:xfrm>
          <a:prstGeom prst="rect">
            <a:avLst/>
          </a:prstGeom>
          <a:noFill/>
          <a:ln>
            <a:noFill/>
          </a:ln>
        </p:spPr>
        <p:txBody>
          <a:bodyPr spcFirstLastPara="1" wrap="square" lIns="91425" tIns="91425" rIns="91425" bIns="91425" anchor="ctr" anchorCtr="0">
            <a:noAutofit/>
          </a:bodyPr>
          <a:lstStyle/>
          <a:p>
            <a:pPr marL="457200" lvl="0" indent="-317500" algn="l" rtl="0">
              <a:lnSpc>
                <a:spcPct val="115000"/>
              </a:lnSpc>
              <a:spcBef>
                <a:spcPts val="0"/>
              </a:spcBef>
              <a:spcAft>
                <a:spcPts val="0"/>
              </a:spcAft>
              <a:buSzPts val="1400"/>
              <a:buChar char="●"/>
            </a:pPr>
            <a:r>
              <a:rPr lang="en"/>
              <a:t>Hobbies</a:t>
            </a:r>
            <a:endParaRPr/>
          </a:p>
          <a:p>
            <a:pPr marL="457200" lvl="0" indent="-317500" algn="l" rtl="0">
              <a:lnSpc>
                <a:spcPct val="115000"/>
              </a:lnSpc>
              <a:spcBef>
                <a:spcPts val="0"/>
              </a:spcBef>
              <a:spcAft>
                <a:spcPts val="0"/>
              </a:spcAft>
              <a:buSzPts val="1400"/>
              <a:buChar char="●"/>
            </a:pPr>
            <a:r>
              <a:rPr lang="en"/>
              <a:t>Home ownership</a:t>
            </a:r>
            <a:endParaRPr/>
          </a:p>
          <a:p>
            <a:pPr marL="457200" lvl="0" indent="-317500" algn="l" rtl="0">
              <a:lnSpc>
                <a:spcPct val="115000"/>
              </a:lnSpc>
              <a:spcBef>
                <a:spcPts val="0"/>
              </a:spcBef>
              <a:spcAft>
                <a:spcPts val="0"/>
              </a:spcAft>
              <a:buSzPts val="1400"/>
              <a:buChar char="●"/>
            </a:pPr>
            <a:r>
              <a:rPr lang="en"/>
              <a:t>Home town</a:t>
            </a:r>
            <a:endParaRPr/>
          </a:p>
          <a:p>
            <a:pPr marL="457200" lvl="0" indent="-317500" algn="l" rtl="0">
              <a:lnSpc>
                <a:spcPct val="115000"/>
              </a:lnSpc>
              <a:spcBef>
                <a:spcPts val="0"/>
              </a:spcBef>
              <a:spcAft>
                <a:spcPts val="0"/>
              </a:spcAft>
              <a:buSzPts val="1400"/>
              <a:buChar char="●"/>
            </a:pPr>
            <a:r>
              <a:rPr lang="en"/>
              <a:t>Language</a:t>
            </a:r>
            <a:endParaRPr/>
          </a:p>
          <a:p>
            <a:pPr marL="457200" lvl="0" indent="-317500" algn="l" rtl="0">
              <a:lnSpc>
                <a:spcPct val="115000"/>
              </a:lnSpc>
              <a:spcBef>
                <a:spcPts val="0"/>
              </a:spcBef>
              <a:spcAft>
                <a:spcPts val="0"/>
              </a:spcAft>
              <a:buSzPts val="1400"/>
              <a:buChar char="●"/>
            </a:pPr>
            <a:r>
              <a:rPr lang="en"/>
              <a:t>Learning style</a:t>
            </a:r>
            <a:endParaRPr/>
          </a:p>
          <a:p>
            <a:pPr marL="457200" lvl="0" indent="-317500" algn="l" rtl="0">
              <a:lnSpc>
                <a:spcPct val="115000"/>
              </a:lnSpc>
              <a:spcBef>
                <a:spcPts val="0"/>
              </a:spcBef>
              <a:spcAft>
                <a:spcPts val="0"/>
              </a:spcAft>
              <a:buSzPts val="1400"/>
              <a:buChar char="●"/>
            </a:pPr>
            <a:r>
              <a:rPr lang="en"/>
              <a:t>Leisure time activities</a:t>
            </a:r>
            <a:endParaRPr/>
          </a:p>
          <a:p>
            <a:pPr marL="457200" lvl="0" indent="-317500" algn="l" rtl="0">
              <a:lnSpc>
                <a:spcPct val="115000"/>
              </a:lnSpc>
              <a:spcBef>
                <a:spcPts val="0"/>
              </a:spcBef>
              <a:spcAft>
                <a:spcPts val="0"/>
              </a:spcAft>
              <a:buSzPts val="1400"/>
              <a:buChar char="●"/>
            </a:pPr>
            <a:r>
              <a:rPr lang="en"/>
              <a:t>Marriage status</a:t>
            </a:r>
            <a:endParaRPr/>
          </a:p>
          <a:p>
            <a:pPr marL="457200" lvl="0" indent="-317500" algn="l" rtl="0">
              <a:lnSpc>
                <a:spcPct val="115000"/>
              </a:lnSpc>
              <a:spcBef>
                <a:spcPts val="0"/>
              </a:spcBef>
              <a:spcAft>
                <a:spcPts val="0"/>
              </a:spcAft>
              <a:buSzPts val="1400"/>
              <a:buChar char="●"/>
            </a:pPr>
            <a:r>
              <a:rPr lang="en"/>
              <a:t>Membership in groups</a:t>
            </a:r>
            <a:endParaRPr/>
          </a:p>
          <a:p>
            <a:pPr marL="457200" lvl="0" indent="-317500" algn="l" rtl="0">
              <a:lnSpc>
                <a:spcPct val="115000"/>
              </a:lnSpc>
              <a:spcBef>
                <a:spcPts val="0"/>
              </a:spcBef>
              <a:spcAft>
                <a:spcPts val="0"/>
              </a:spcAft>
              <a:buSzPts val="1400"/>
              <a:buChar char="●"/>
            </a:pPr>
            <a:r>
              <a:rPr lang="en"/>
              <a:t>Musical preferences</a:t>
            </a:r>
            <a:endParaRPr/>
          </a:p>
          <a:p>
            <a:pPr marL="457200" lvl="0" indent="-317500" algn="l" rtl="0">
              <a:lnSpc>
                <a:spcPct val="115000"/>
              </a:lnSpc>
              <a:spcBef>
                <a:spcPts val="0"/>
              </a:spcBef>
              <a:spcAft>
                <a:spcPts val="0"/>
              </a:spcAft>
              <a:buSzPts val="1400"/>
              <a:buChar char="●"/>
            </a:pPr>
            <a:r>
              <a:rPr lang="en"/>
              <a:t>Personality type</a:t>
            </a:r>
            <a:endParaRPr/>
          </a:p>
        </p:txBody>
      </p:sp>
      <p:sp>
        <p:nvSpPr>
          <p:cNvPr id="255" name="Google Shape;255;p41"/>
          <p:cNvSpPr txBox="1"/>
          <p:nvPr/>
        </p:nvSpPr>
        <p:spPr>
          <a:xfrm>
            <a:off x="6608750" y="1529475"/>
            <a:ext cx="3000000" cy="2162400"/>
          </a:xfrm>
          <a:prstGeom prst="rect">
            <a:avLst/>
          </a:prstGeom>
          <a:noFill/>
          <a:ln>
            <a:noFill/>
          </a:ln>
        </p:spPr>
        <p:txBody>
          <a:bodyPr spcFirstLastPara="1" wrap="square" lIns="91425" tIns="91425" rIns="91425" bIns="91425" anchor="ctr" anchorCtr="0">
            <a:noAutofit/>
          </a:bodyPr>
          <a:lstStyle/>
          <a:p>
            <a:pPr marL="457200" lvl="0" indent="-317500" algn="l" rtl="0">
              <a:lnSpc>
                <a:spcPct val="115000"/>
              </a:lnSpc>
              <a:spcBef>
                <a:spcPts val="0"/>
              </a:spcBef>
              <a:spcAft>
                <a:spcPts val="0"/>
              </a:spcAft>
              <a:buSzPts val="1400"/>
              <a:buChar char="●"/>
            </a:pPr>
            <a:r>
              <a:rPr lang="en"/>
              <a:t>Political affiliation</a:t>
            </a:r>
            <a:endParaRPr/>
          </a:p>
          <a:p>
            <a:pPr marL="457200" lvl="0" indent="-317500" algn="l" rtl="0">
              <a:lnSpc>
                <a:spcPct val="115000"/>
              </a:lnSpc>
              <a:spcBef>
                <a:spcPts val="0"/>
              </a:spcBef>
              <a:spcAft>
                <a:spcPts val="0"/>
              </a:spcAft>
              <a:buSzPts val="1400"/>
              <a:buChar char="●"/>
            </a:pPr>
            <a:r>
              <a:rPr lang="en"/>
              <a:t>Professional reading preferences</a:t>
            </a:r>
            <a:endParaRPr/>
          </a:p>
          <a:p>
            <a:pPr marL="457200" lvl="0" indent="-317500" algn="l" rtl="0">
              <a:lnSpc>
                <a:spcPct val="115000"/>
              </a:lnSpc>
              <a:spcBef>
                <a:spcPts val="0"/>
              </a:spcBef>
              <a:spcAft>
                <a:spcPts val="0"/>
              </a:spcAft>
              <a:buSzPts val="1400"/>
              <a:buChar char="●"/>
            </a:pPr>
            <a:r>
              <a:rPr lang="en"/>
              <a:t>Religion</a:t>
            </a:r>
            <a:endParaRPr/>
          </a:p>
          <a:p>
            <a:pPr marL="457200" lvl="0" indent="-317500" algn="l" rtl="0">
              <a:lnSpc>
                <a:spcPct val="115000"/>
              </a:lnSpc>
              <a:spcBef>
                <a:spcPts val="0"/>
              </a:spcBef>
              <a:spcAft>
                <a:spcPts val="0"/>
              </a:spcAft>
              <a:buSzPts val="1400"/>
              <a:buChar char="●"/>
            </a:pPr>
            <a:r>
              <a:rPr lang="en"/>
              <a:t>Schooling</a:t>
            </a:r>
            <a:endParaRPr/>
          </a:p>
          <a:p>
            <a:pPr marL="457200" lvl="0" indent="-317500" algn="l" rtl="0">
              <a:lnSpc>
                <a:spcPct val="115000"/>
              </a:lnSpc>
              <a:spcBef>
                <a:spcPts val="0"/>
              </a:spcBef>
              <a:spcAft>
                <a:spcPts val="0"/>
              </a:spcAft>
              <a:buSzPts val="1400"/>
              <a:buChar char="●"/>
            </a:pPr>
            <a:r>
              <a:rPr lang="en"/>
              <a:t>Sports</a:t>
            </a:r>
            <a:endParaRPr/>
          </a:p>
          <a:p>
            <a:pPr marL="457200" lvl="0" indent="-317500" algn="l" rtl="0">
              <a:lnSpc>
                <a:spcPct val="115000"/>
              </a:lnSpc>
              <a:spcBef>
                <a:spcPts val="0"/>
              </a:spcBef>
              <a:spcAft>
                <a:spcPts val="0"/>
              </a:spcAft>
              <a:buSzPts val="1400"/>
              <a:buChar char="●"/>
            </a:pPr>
            <a:r>
              <a:rPr lang="en"/>
              <a:t>Thinking style</a:t>
            </a:r>
            <a:endParaRPr/>
          </a:p>
          <a:p>
            <a:pPr marL="457200" lvl="0" indent="-317500" algn="l" rtl="0">
              <a:lnSpc>
                <a:spcPct val="115000"/>
              </a:lnSpc>
              <a:spcBef>
                <a:spcPts val="0"/>
              </a:spcBef>
              <a:spcAft>
                <a:spcPts val="0"/>
              </a:spcAft>
              <a:buSzPts val="1400"/>
              <a:buChar char="●"/>
            </a:pPr>
            <a:r>
              <a:rPr lang="en"/>
              <a:t>TV preferences</a:t>
            </a:r>
            <a:endParaRPr/>
          </a:p>
        </p:txBody>
      </p:sp>
      <p:sp>
        <p:nvSpPr>
          <p:cNvPr id="256" name="Google Shape;256;p41"/>
          <p:cNvSpPr txBox="1"/>
          <p:nvPr/>
        </p:nvSpPr>
        <p:spPr>
          <a:xfrm>
            <a:off x="2162225" y="4255700"/>
            <a:ext cx="5040300" cy="5646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1100"/>
              <a:t>Thiagarajan, S., &amp; van den Bergh, S.  (2017).  </a:t>
            </a:r>
            <a:r>
              <a:rPr lang="en" sz="1100" i="1"/>
              <a:t>Jolts! Brief activities to explore </a:t>
            </a:r>
            <a:endParaRPr sz="1100" i="1"/>
          </a:p>
          <a:p>
            <a:pPr marL="0" lvl="0" indent="457200" algn="l" rtl="0">
              <a:lnSpc>
                <a:spcPct val="115000"/>
              </a:lnSpc>
              <a:spcBef>
                <a:spcPts val="0"/>
              </a:spcBef>
              <a:spcAft>
                <a:spcPts val="0"/>
              </a:spcAft>
              <a:buNone/>
            </a:pPr>
            <a:r>
              <a:rPr lang="en" sz="1100" i="1"/>
              <a:t>diversity and inclusion. </a:t>
            </a:r>
            <a:r>
              <a:rPr lang="en" sz="1100"/>
              <a:t>Bloomington, IN:  Workshops by Thiagi.</a:t>
            </a:r>
            <a:r>
              <a:rPr lang="en" sz="1100" i="1"/>
              <a:t> </a:t>
            </a:r>
            <a:endParaRPr sz="1100" i="1"/>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pic>
        <p:nvPicPr>
          <p:cNvPr id="261" name="Google Shape;261;p42"/>
          <p:cNvPicPr preferRelativeResize="0"/>
          <p:nvPr/>
        </p:nvPicPr>
        <p:blipFill>
          <a:blip r:embed="rId3">
            <a:alphaModFix/>
          </a:blip>
          <a:stretch>
            <a:fillRect/>
          </a:stretch>
        </p:blipFill>
        <p:spPr>
          <a:xfrm>
            <a:off x="2031" y="0"/>
            <a:ext cx="9139940" cy="5143501"/>
          </a:xfrm>
          <a:prstGeom prst="rect">
            <a:avLst/>
          </a:prstGeom>
          <a:noFill/>
          <a:ln>
            <a:noFill/>
          </a:ln>
        </p:spPr>
      </p:pic>
      <p:sp>
        <p:nvSpPr>
          <p:cNvPr id="262" name="Google Shape;262;p42"/>
          <p:cNvSpPr txBox="1"/>
          <p:nvPr/>
        </p:nvSpPr>
        <p:spPr>
          <a:xfrm>
            <a:off x="2017475" y="503550"/>
            <a:ext cx="6589500" cy="10191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3600" b="1"/>
              <a:t>Jolt 7:  Different Similarities</a:t>
            </a:r>
            <a:endParaRPr sz="3600"/>
          </a:p>
        </p:txBody>
      </p:sp>
      <p:sp>
        <p:nvSpPr>
          <p:cNvPr id="263" name="Google Shape;263;p42"/>
          <p:cNvSpPr txBox="1"/>
          <p:nvPr/>
        </p:nvSpPr>
        <p:spPr>
          <a:xfrm>
            <a:off x="1824575" y="1217850"/>
            <a:ext cx="6782400" cy="2768100"/>
          </a:xfrm>
          <a:prstGeom prst="rect">
            <a:avLst/>
          </a:prstGeom>
          <a:noFill/>
          <a:ln>
            <a:noFill/>
          </a:ln>
        </p:spPr>
        <p:txBody>
          <a:bodyPr spcFirstLastPara="1" wrap="square" lIns="91425" tIns="91425" rIns="91425" bIns="91425" anchor="ctr" anchorCtr="0">
            <a:noAutofit/>
          </a:bodyPr>
          <a:lstStyle/>
          <a:p>
            <a:pPr marL="457200" lvl="0" indent="-342900" algn="l" rtl="0">
              <a:lnSpc>
                <a:spcPct val="115000"/>
              </a:lnSpc>
              <a:spcBef>
                <a:spcPts val="0"/>
              </a:spcBef>
              <a:spcAft>
                <a:spcPts val="0"/>
              </a:spcAft>
              <a:buSzPts val="1800"/>
              <a:buChar char="●"/>
            </a:pPr>
            <a:r>
              <a:rPr lang="en" sz="1800"/>
              <a:t>Please take a seat with your partner.  This will be your seat for the duration, so please gather your things if you need to.</a:t>
            </a:r>
            <a:endParaRPr sz="1800"/>
          </a:p>
          <a:p>
            <a:pPr marL="457200" lvl="0" indent="-342900" algn="l" rtl="0">
              <a:lnSpc>
                <a:spcPct val="115000"/>
              </a:lnSpc>
              <a:spcBef>
                <a:spcPts val="0"/>
              </a:spcBef>
              <a:spcAft>
                <a:spcPts val="0"/>
              </a:spcAft>
              <a:buSzPts val="1800"/>
              <a:buChar char="●"/>
            </a:pPr>
            <a:r>
              <a:rPr lang="en" sz="1800"/>
              <a:t>Please take 2 minutes and discuss how many ways you are</a:t>
            </a:r>
            <a:endParaRPr sz="1800"/>
          </a:p>
          <a:p>
            <a:pPr marL="457200" lvl="0" indent="0" algn="l" rtl="0">
              <a:lnSpc>
                <a:spcPct val="115000"/>
              </a:lnSpc>
              <a:spcBef>
                <a:spcPts val="0"/>
              </a:spcBef>
              <a:spcAft>
                <a:spcPts val="0"/>
              </a:spcAft>
              <a:buNone/>
            </a:pPr>
            <a:r>
              <a:rPr lang="en" sz="3600" b="1"/>
              <a:t>different.</a:t>
            </a:r>
            <a:endParaRPr sz="3600" b="1"/>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16"/>
          <p:cNvSpPr txBox="1">
            <a:spLocks noGrp="1"/>
          </p:cNvSpPr>
          <p:nvPr>
            <p:ph type="title"/>
          </p:nvPr>
        </p:nvSpPr>
        <p:spPr>
          <a:xfrm>
            <a:off x="263400" y="1948350"/>
            <a:ext cx="8520600" cy="623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Neuroscience </a:t>
            </a:r>
            <a:endParaRPr/>
          </a:p>
          <a:p>
            <a:pPr marL="0" lvl="0" indent="0" algn="ctr" rtl="0">
              <a:spcBef>
                <a:spcPts val="0"/>
              </a:spcBef>
              <a:spcAft>
                <a:spcPts val="0"/>
              </a:spcAft>
              <a:buNone/>
            </a:pPr>
            <a:r>
              <a:rPr lang="en"/>
              <a:t>Behind Intercultural Learning</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pic>
        <p:nvPicPr>
          <p:cNvPr id="268" name="Google Shape;268;p43"/>
          <p:cNvPicPr preferRelativeResize="0"/>
          <p:nvPr/>
        </p:nvPicPr>
        <p:blipFill>
          <a:blip r:embed="rId3">
            <a:alphaModFix/>
          </a:blip>
          <a:stretch>
            <a:fillRect/>
          </a:stretch>
        </p:blipFill>
        <p:spPr>
          <a:xfrm>
            <a:off x="2031" y="0"/>
            <a:ext cx="9139940" cy="5143501"/>
          </a:xfrm>
          <a:prstGeom prst="rect">
            <a:avLst/>
          </a:prstGeom>
          <a:noFill/>
          <a:ln>
            <a:noFill/>
          </a:ln>
        </p:spPr>
      </p:pic>
      <p:sp>
        <p:nvSpPr>
          <p:cNvPr id="269" name="Google Shape;269;p43"/>
          <p:cNvSpPr txBox="1"/>
          <p:nvPr/>
        </p:nvSpPr>
        <p:spPr>
          <a:xfrm>
            <a:off x="1788875" y="274950"/>
            <a:ext cx="6589500" cy="10191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3600" b="1">
                <a:solidFill>
                  <a:srgbClr val="4B5459"/>
                </a:solidFill>
              </a:rPr>
              <a:t>Similarities and Differences</a:t>
            </a:r>
            <a:endParaRPr sz="3600"/>
          </a:p>
        </p:txBody>
      </p:sp>
      <p:sp>
        <p:nvSpPr>
          <p:cNvPr id="270" name="Google Shape;270;p43"/>
          <p:cNvSpPr txBox="1"/>
          <p:nvPr/>
        </p:nvSpPr>
        <p:spPr>
          <a:xfrm>
            <a:off x="1824575" y="1217850"/>
            <a:ext cx="6782400" cy="407100"/>
          </a:xfrm>
          <a:prstGeom prst="rect">
            <a:avLst/>
          </a:prstGeom>
          <a:noFill/>
          <a:ln>
            <a:noFill/>
          </a:ln>
        </p:spPr>
        <p:txBody>
          <a:bodyPr spcFirstLastPara="1" wrap="square" lIns="91425" tIns="91425" rIns="91425" bIns="91425" anchor="ctr" anchorCtr="0">
            <a:noAutofit/>
          </a:bodyPr>
          <a:lstStyle/>
          <a:p>
            <a:pPr marL="0" lvl="0" indent="0" algn="l" rtl="0">
              <a:lnSpc>
                <a:spcPct val="90000"/>
              </a:lnSpc>
              <a:spcBef>
                <a:spcPts val="1000"/>
              </a:spcBef>
              <a:spcAft>
                <a:spcPts val="0"/>
              </a:spcAft>
              <a:buNone/>
            </a:pPr>
            <a:r>
              <a:rPr lang="en" sz="1800" i="1"/>
              <a:t>Find as many differences as you have in 2 minutes.</a:t>
            </a:r>
            <a:endParaRPr sz="1800" i="1"/>
          </a:p>
          <a:p>
            <a:pPr marL="0" lvl="0" indent="0" algn="l" rtl="0">
              <a:lnSpc>
                <a:spcPct val="115000"/>
              </a:lnSpc>
              <a:spcBef>
                <a:spcPts val="0"/>
              </a:spcBef>
              <a:spcAft>
                <a:spcPts val="0"/>
              </a:spcAft>
              <a:buNone/>
            </a:pPr>
            <a:endParaRPr sz="1800">
              <a:solidFill>
                <a:srgbClr val="4B5459"/>
              </a:solidFill>
            </a:endParaRPr>
          </a:p>
        </p:txBody>
      </p:sp>
      <p:sp>
        <p:nvSpPr>
          <p:cNvPr id="271" name="Google Shape;271;p43"/>
          <p:cNvSpPr txBox="1"/>
          <p:nvPr/>
        </p:nvSpPr>
        <p:spPr>
          <a:xfrm>
            <a:off x="1699350" y="1481300"/>
            <a:ext cx="3000000" cy="2774400"/>
          </a:xfrm>
          <a:prstGeom prst="rect">
            <a:avLst/>
          </a:prstGeom>
          <a:noFill/>
          <a:ln>
            <a:noFill/>
          </a:ln>
        </p:spPr>
        <p:txBody>
          <a:bodyPr spcFirstLastPara="1" wrap="square" lIns="91425" tIns="91425" rIns="91425" bIns="91425" anchor="ctr" anchorCtr="0">
            <a:noAutofit/>
          </a:bodyPr>
          <a:lstStyle/>
          <a:p>
            <a:pPr marL="457200" lvl="0" indent="-317500" algn="l" rtl="0">
              <a:lnSpc>
                <a:spcPct val="115000"/>
              </a:lnSpc>
              <a:spcBef>
                <a:spcPts val="0"/>
              </a:spcBef>
              <a:spcAft>
                <a:spcPts val="0"/>
              </a:spcAft>
              <a:buSzPts val="1400"/>
              <a:buChar char="●"/>
            </a:pPr>
            <a:r>
              <a:rPr lang="en"/>
              <a:t>age</a:t>
            </a:r>
            <a:endParaRPr/>
          </a:p>
          <a:p>
            <a:pPr marL="457200" lvl="0" indent="-317500" algn="l" rtl="0">
              <a:lnSpc>
                <a:spcPct val="115000"/>
              </a:lnSpc>
              <a:spcBef>
                <a:spcPts val="0"/>
              </a:spcBef>
              <a:spcAft>
                <a:spcPts val="0"/>
              </a:spcAft>
              <a:buSzPts val="1400"/>
              <a:buChar char="●"/>
            </a:pPr>
            <a:r>
              <a:rPr lang="en"/>
              <a:t>military service</a:t>
            </a:r>
            <a:endParaRPr/>
          </a:p>
          <a:p>
            <a:pPr marL="457200" lvl="0" indent="-317500" algn="l" rtl="0">
              <a:lnSpc>
                <a:spcPct val="115000"/>
              </a:lnSpc>
              <a:spcBef>
                <a:spcPts val="0"/>
              </a:spcBef>
              <a:spcAft>
                <a:spcPts val="0"/>
              </a:spcAft>
              <a:buSzPts val="1400"/>
              <a:buChar char="●"/>
            </a:pPr>
            <a:r>
              <a:rPr lang="en"/>
              <a:t>automobile ownership </a:t>
            </a:r>
            <a:endParaRPr/>
          </a:p>
          <a:p>
            <a:pPr marL="457200" lvl="0" indent="-317500" algn="l" rtl="0">
              <a:lnSpc>
                <a:spcPct val="115000"/>
              </a:lnSpc>
              <a:spcBef>
                <a:spcPts val="0"/>
              </a:spcBef>
              <a:spcAft>
                <a:spcPts val="0"/>
              </a:spcAft>
              <a:buSzPts val="1400"/>
              <a:buChar char="●"/>
            </a:pPr>
            <a:r>
              <a:rPr lang="en"/>
              <a:t>birth order</a:t>
            </a:r>
            <a:endParaRPr/>
          </a:p>
          <a:p>
            <a:pPr marL="457200" lvl="0" indent="-317500" algn="l" rtl="0">
              <a:lnSpc>
                <a:spcPct val="115000"/>
              </a:lnSpc>
              <a:spcBef>
                <a:spcPts val="0"/>
              </a:spcBef>
              <a:spcAft>
                <a:spcPts val="0"/>
              </a:spcAft>
              <a:buSzPts val="1400"/>
              <a:buChar char="●"/>
            </a:pPr>
            <a:r>
              <a:rPr lang="en"/>
              <a:t>educational background</a:t>
            </a:r>
            <a:endParaRPr/>
          </a:p>
          <a:p>
            <a:pPr marL="457200" lvl="0" indent="-317500" algn="l" rtl="0">
              <a:lnSpc>
                <a:spcPct val="115000"/>
              </a:lnSpc>
              <a:spcBef>
                <a:spcPts val="0"/>
              </a:spcBef>
              <a:spcAft>
                <a:spcPts val="0"/>
              </a:spcAft>
              <a:buSzPts val="1400"/>
              <a:buChar char="●"/>
            </a:pPr>
            <a:r>
              <a:rPr lang="en"/>
              <a:t>family</a:t>
            </a:r>
            <a:endParaRPr/>
          </a:p>
          <a:p>
            <a:pPr marL="457200" lvl="0" indent="-317500" algn="l" rtl="0">
              <a:lnSpc>
                <a:spcPct val="115000"/>
              </a:lnSpc>
              <a:spcBef>
                <a:spcPts val="0"/>
              </a:spcBef>
              <a:spcAft>
                <a:spcPts val="0"/>
              </a:spcAft>
              <a:buSzPts val="1400"/>
              <a:buChar char="●"/>
            </a:pPr>
            <a:r>
              <a:rPr lang="en"/>
              <a:t>favorite author</a:t>
            </a:r>
            <a:endParaRPr/>
          </a:p>
          <a:p>
            <a:pPr marL="457200" lvl="0" indent="-317500" algn="l" rtl="0">
              <a:lnSpc>
                <a:spcPct val="115000"/>
              </a:lnSpc>
              <a:spcBef>
                <a:spcPts val="0"/>
              </a:spcBef>
              <a:spcAft>
                <a:spcPts val="0"/>
              </a:spcAft>
              <a:buSzPts val="1400"/>
              <a:buChar char="●"/>
            </a:pPr>
            <a:r>
              <a:rPr lang="en"/>
              <a:t>favorite magazine</a:t>
            </a:r>
            <a:endParaRPr/>
          </a:p>
          <a:p>
            <a:pPr marL="457200" lvl="0" indent="-317500" algn="l" rtl="0">
              <a:lnSpc>
                <a:spcPct val="115000"/>
              </a:lnSpc>
              <a:spcBef>
                <a:spcPts val="0"/>
              </a:spcBef>
              <a:spcAft>
                <a:spcPts val="0"/>
              </a:spcAft>
              <a:buSzPts val="1400"/>
              <a:buChar char="●"/>
            </a:pPr>
            <a:r>
              <a:rPr lang="en"/>
              <a:t>food preferences</a:t>
            </a:r>
            <a:endParaRPr/>
          </a:p>
          <a:p>
            <a:pPr marL="457200" lvl="0" indent="-317500" algn="l" rtl="0">
              <a:lnSpc>
                <a:spcPct val="115000"/>
              </a:lnSpc>
              <a:spcBef>
                <a:spcPts val="0"/>
              </a:spcBef>
              <a:spcAft>
                <a:spcPts val="0"/>
              </a:spcAft>
              <a:buSzPts val="1400"/>
              <a:buChar char="●"/>
            </a:pPr>
            <a:r>
              <a:rPr lang="en"/>
              <a:t>health status</a:t>
            </a:r>
            <a:endParaRPr/>
          </a:p>
        </p:txBody>
      </p:sp>
      <p:sp>
        <p:nvSpPr>
          <p:cNvPr id="272" name="Google Shape;272;p43"/>
          <p:cNvSpPr txBox="1"/>
          <p:nvPr/>
        </p:nvSpPr>
        <p:spPr>
          <a:xfrm>
            <a:off x="4191000" y="1481300"/>
            <a:ext cx="3000000" cy="2774400"/>
          </a:xfrm>
          <a:prstGeom prst="rect">
            <a:avLst/>
          </a:prstGeom>
          <a:noFill/>
          <a:ln>
            <a:noFill/>
          </a:ln>
        </p:spPr>
        <p:txBody>
          <a:bodyPr spcFirstLastPara="1" wrap="square" lIns="91425" tIns="91425" rIns="91425" bIns="91425" anchor="ctr" anchorCtr="0">
            <a:noAutofit/>
          </a:bodyPr>
          <a:lstStyle/>
          <a:p>
            <a:pPr marL="457200" lvl="0" indent="-317500" algn="l" rtl="0">
              <a:lnSpc>
                <a:spcPct val="115000"/>
              </a:lnSpc>
              <a:spcBef>
                <a:spcPts val="0"/>
              </a:spcBef>
              <a:spcAft>
                <a:spcPts val="0"/>
              </a:spcAft>
              <a:buSzPts val="1400"/>
              <a:buChar char="●"/>
            </a:pPr>
            <a:r>
              <a:rPr lang="en"/>
              <a:t>Hobbies</a:t>
            </a:r>
            <a:endParaRPr/>
          </a:p>
          <a:p>
            <a:pPr marL="457200" lvl="0" indent="-317500" algn="l" rtl="0">
              <a:lnSpc>
                <a:spcPct val="115000"/>
              </a:lnSpc>
              <a:spcBef>
                <a:spcPts val="0"/>
              </a:spcBef>
              <a:spcAft>
                <a:spcPts val="0"/>
              </a:spcAft>
              <a:buSzPts val="1400"/>
              <a:buChar char="●"/>
            </a:pPr>
            <a:r>
              <a:rPr lang="en"/>
              <a:t>Home ownership</a:t>
            </a:r>
            <a:endParaRPr/>
          </a:p>
          <a:p>
            <a:pPr marL="457200" lvl="0" indent="-317500" algn="l" rtl="0">
              <a:lnSpc>
                <a:spcPct val="115000"/>
              </a:lnSpc>
              <a:spcBef>
                <a:spcPts val="0"/>
              </a:spcBef>
              <a:spcAft>
                <a:spcPts val="0"/>
              </a:spcAft>
              <a:buSzPts val="1400"/>
              <a:buChar char="●"/>
            </a:pPr>
            <a:r>
              <a:rPr lang="en"/>
              <a:t>Home town</a:t>
            </a:r>
            <a:endParaRPr/>
          </a:p>
          <a:p>
            <a:pPr marL="457200" lvl="0" indent="-317500" algn="l" rtl="0">
              <a:lnSpc>
                <a:spcPct val="115000"/>
              </a:lnSpc>
              <a:spcBef>
                <a:spcPts val="0"/>
              </a:spcBef>
              <a:spcAft>
                <a:spcPts val="0"/>
              </a:spcAft>
              <a:buSzPts val="1400"/>
              <a:buChar char="●"/>
            </a:pPr>
            <a:r>
              <a:rPr lang="en"/>
              <a:t>Language</a:t>
            </a:r>
            <a:endParaRPr/>
          </a:p>
          <a:p>
            <a:pPr marL="457200" lvl="0" indent="-317500" algn="l" rtl="0">
              <a:lnSpc>
                <a:spcPct val="115000"/>
              </a:lnSpc>
              <a:spcBef>
                <a:spcPts val="0"/>
              </a:spcBef>
              <a:spcAft>
                <a:spcPts val="0"/>
              </a:spcAft>
              <a:buSzPts val="1400"/>
              <a:buChar char="●"/>
            </a:pPr>
            <a:r>
              <a:rPr lang="en"/>
              <a:t>Learning style</a:t>
            </a:r>
            <a:endParaRPr/>
          </a:p>
          <a:p>
            <a:pPr marL="457200" lvl="0" indent="-317500" algn="l" rtl="0">
              <a:lnSpc>
                <a:spcPct val="115000"/>
              </a:lnSpc>
              <a:spcBef>
                <a:spcPts val="0"/>
              </a:spcBef>
              <a:spcAft>
                <a:spcPts val="0"/>
              </a:spcAft>
              <a:buSzPts val="1400"/>
              <a:buChar char="●"/>
            </a:pPr>
            <a:r>
              <a:rPr lang="en"/>
              <a:t>Leisure time activities</a:t>
            </a:r>
            <a:endParaRPr/>
          </a:p>
          <a:p>
            <a:pPr marL="457200" lvl="0" indent="-317500" algn="l" rtl="0">
              <a:lnSpc>
                <a:spcPct val="115000"/>
              </a:lnSpc>
              <a:spcBef>
                <a:spcPts val="0"/>
              </a:spcBef>
              <a:spcAft>
                <a:spcPts val="0"/>
              </a:spcAft>
              <a:buSzPts val="1400"/>
              <a:buChar char="●"/>
            </a:pPr>
            <a:r>
              <a:rPr lang="en"/>
              <a:t>Marriage status</a:t>
            </a:r>
            <a:endParaRPr/>
          </a:p>
          <a:p>
            <a:pPr marL="457200" lvl="0" indent="-317500" algn="l" rtl="0">
              <a:lnSpc>
                <a:spcPct val="115000"/>
              </a:lnSpc>
              <a:spcBef>
                <a:spcPts val="0"/>
              </a:spcBef>
              <a:spcAft>
                <a:spcPts val="0"/>
              </a:spcAft>
              <a:buSzPts val="1400"/>
              <a:buChar char="●"/>
            </a:pPr>
            <a:r>
              <a:rPr lang="en"/>
              <a:t>Membership in groups</a:t>
            </a:r>
            <a:endParaRPr/>
          </a:p>
          <a:p>
            <a:pPr marL="457200" lvl="0" indent="-317500" algn="l" rtl="0">
              <a:lnSpc>
                <a:spcPct val="115000"/>
              </a:lnSpc>
              <a:spcBef>
                <a:spcPts val="0"/>
              </a:spcBef>
              <a:spcAft>
                <a:spcPts val="0"/>
              </a:spcAft>
              <a:buSzPts val="1400"/>
              <a:buChar char="●"/>
            </a:pPr>
            <a:r>
              <a:rPr lang="en"/>
              <a:t>Musical preferences</a:t>
            </a:r>
            <a:endParaRPr/>
          </a:p>
          <a:p>
            <a:pPr marL="457200" lvl="0" indent="-317500" algn="l" rtl="0">
              <a:lnSpc>
                <a:spcPct val="115000"/>
              </a:lnSpc>
              <a:spcBef>
                <a:spcPts val="0"/>
              </a:spcBef>
              <a:spcAft>
                <a:spcPts val="0"/>
              </a:spcAft>
              <a:buSzPts val="1400"/>
              <a:buChar char="●"/>
            </a:pPr>
            <a:r>
              <a:rPr lang="en"/>
              <a:t>Personality type</a:t>
            </a:r>
            <a:endParaRPr/>
          </a:p>
        </p:txBody>
      </p:sp>
      <p:sp>
        <p:nvSpPr>
          <p:cNvPr id="273" name="Google Shape;273;p43"/>
          <p:cNvSpPr txBox="1"/>
          <p:nvPr/>
        </p:nvSpPr>
        <p:spPr>
          <a:xfrm>
            <a:off x="6608750" y="1529475"/>
            <a:ext cx="3000000" cy="2162400"/>
          </a:xfrm>
          <a:prstGeom prst="rect">
            <a:avLst/>
          </a:prstGeom>
          <a:noFill/>
          <a:ln>
            <a:noFill/>
          </a:ln>
        </p:spPr>
        <p:txBody>
          <a:bodyPr spcFirstLastPara="1" wrap="square" lIns="91425" tIns="91425" rIns="91425" bIns="91425" anchor="ctr" anchorCtr="0">
            <a:noAutofit/>
          </a:bodyPr>
          <a:lstStyle/>
          <a:p>
            <a:pPr marL="457200" lvl="0" indent="-317500" algn="l" rtl="0">
              <a:lnSpc>
                <a:spcPct val="115000"/>
              </a:lnSpc>
              <a:spcBef>
                <a:spcPts val="0"/>
              </a:spcBef>
              <a:spcAft>
                <a:spcPts val="0"/>
              </a:spcAft>
              <a:buSzPts val="1400"/>
              <a:buChar char="●"/>
            </a:pPr>
            <a:r>
              <a:rPr lang="en"/>
              <a:t>Political affiliation</a:t>
            </a:r>
            <a:endParaRPr/>
          </a:p>
          <a:p>
            <a:pPr marL="457200" lvl="0" indent="-317500" algn="l" rtl="0">
              <a:lnSpc>
                <a:spcPct val="115000"/>
              </a:lnSpc>
              <a:spcBef>
                <a:spcPts val="0"/>
              </a:spcBef>
              <a:spcAft>
                <a:spcPts val="0"/>
              </a:spcAft>
              <a:buSzPts val="1400"/>
              <a:buChar char="●"/>
            </a:pPr>
            <a:r>
              <a:rPr lang="en"/>
              <a:t>Professional reading preferences</a:t>
            </a:r>
            <a:endParaRPr/>
          </a:p>
          <a:p>
            <a:pPr marL="457200" lvl="0" indent="-317500" algn="l" rtl="0">
              <a:lnSpc>
                <a:spcPct val="115000"/>
              </a:lnSpc>
              <a:spcBef>
                <a:spcPts val="0"/>
              </a:spcBef>
              <a:spcAft>
                <a:spcPts val="0"/>
              </a:spcAft>
              <a:buSzPts val="1400"/>
              <a:buChar char="●"/>
            </a:pPr>
            <a:r>
              <a:rPr lang="en"/>
              <a:t>Religion</a:t>
            </a:r>
            <a:endParaRPr/>
          </a:p>
          <a:p>
            <a:pPr marL="457200" lvl="0" indent="-317500" algn="l" rtl="0">
              <a:lnSpc>
                <a:spcPct val="115000"/>
              </a:lnSpc>
              <a:spcBef>
                <a:spcPts val="0"/>
              </a:spcBef>
              <a:spcAft>
                <a:spcPts val="0"/>
              </a:spcAft>
              <a:buSzPts val="1400"/>
              <a:buChar char="●"/>
            </a:pPr>
            <a:r>
              <a:rPr lang="en"/>
              <a:t>Schooling</a:t>
            </a:r>
            <a:endParaRPr/>
          </a:p>
          <a:p>
            <a:pPr marL="457200" lvl="0" indent="-317500" algn="l" rtl="0">
              <a:lnSpc>
                <a:spcPct val="115000"/>
              </a:lnSpc>
              <a:spcBef>
                <a:spcPts val="0"/>
              </a:spcBef>
              <a:spcAft>
                <a:spcPts val="0"/>
              </a:spcAft>
              <a:buSzPts val="1400"/>
              <a:buChar char="●"/>
            </a:pPr>
            <a:r>
              <a:rPr lang="en"/>
              <a:t>Sports</a:t>
            </a:r>
            <a:endParaRPr/>
          </a:p>
          <a:p>
            <a:pPr marL="457200" lvl="0" indent="-317500" algn="l" rtl="0">
              <a:lnSpc>
                <a:spcPct val="115000"/>
              </a:lnSpc>
              <a:spcBef>
                <a:spcPts val="0"/>
              </a:spcBef>
              <a:spcAft>
                <a:spcPts val="0"/>
              </a:spcAft>
              <a:buSzPts val="1400"/>
              <a:buChar char="●"/>
            </a:pPr>
            <a:r>
              <a:rPr lang="en"/>
              <a:t>Thinking style</a:t>
            </a:r>
            <a:endParaRPr/>
          </a:p>
          <a:p>
            <a:pPr marL="457200" lvl="0" indent="-317500" algn="l" rtl="0">
              <a:lnSpc>
                <a:spcPct val="115000"/>
              </a:lnSpc>
              <a:spcBef>
                <a:spcPts val="0"/>
              </a:spcBef>
              <a:spcAft>
                <a:spcPts val="0"/>
              </a:spcAft>
              <a:buSzPts val="1400"/>
              <a:buChar char="●"/>
            </a:pPr>
            <a:r>
              <a:rPr lang="en"/>
              <a:t>TV preferences</a:t>
            </a:r>
            <a:endParaRPr/>
          </a:p>
        </p:txBody>
      </p:sp>
      <p:sp>
        <p:nvSpPr>
          <p:cNvPr id="274" name="Google Shape;274;p43"/>
          <p:cNvSpPr txBox="1"/>
          <p:nvPr/>
        </p:nvSpPr>
        <p:spPr>
          <a:xfrm>
            <a:off x="2162225" y="4255700"/>
            <a:ext cx="5040300" cy="5646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1100"/>
              <a:t>Thiagarajan, S., &amp; van den Bergh, S.  (2017).  </a:t>
            </a:r>
            <a:r>
              <a:rPr lang="en" sz="1100" i="1"/>
              <a:t>Jolts! Brief activities to explore </a:t>
            </a:r>
            <a:endParaRPr sz="1100" i="1"/>
          </a:p>
          <a:p>
            <a:pPr marL="0" lvl="0" indent="457200" algn="l" rtl="0">
              <a:lnSpc>
                <a:spcPct val="115000"/>
              </a:lnSpc>
              <a:spcBef>
                <a:spcPts val="0"/>
              </a:spcBef>
              <a:spcAft>
                <a:spcPts val="0"/>
              </a:spcAft>
              <a:buNone/>
            </a:pPr>
            <a:r>
              <a:rPr lang="en" sz="1100" i="1"/>
              <a:t>diversity and inclusion. </a:t>
            </a:r>
            <a:r>
              <a:rPr lang="en" sz="1100"/>
              <a:t>Bloomington, IN:  Workshops by Thiagi.</a:t>
            </a:r>
            <a:r>
              <a:rPr lang="en" sz="1100" i="1"/>
              <a:t> </a:t>
            </a:r>
            <a:endParaRPr sz="1100" i="1"/>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p44"/>
          <p:cNvSpPr txBox="1">
            <a:spLocks noGrp="1"/>
          </p:cNvSpPr>
          <p:nvPr>
            <p:ph type="title"/>
          </p:nvPr>
        </p:nvSpPr>
        <p:spPr>
          <a:xfrm>
            <a:off x="2051900" y="445025"/>
            <a:ext cx="6780300" cy="623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Preparing to Facilitate	</a:t>
            </a:r>
            <a:endParaRPr/>
          </a:p>
        </p:txBody>
      </p:sp>
      <p:sp>
        <p:nvSpPr>
          <p:cNvPr id="280" name="Google Shape;280;p44"/>
          <p:cNvSpPr txBox="1">
            <a:spLocks noGrp="1"/>
          </p:cNvSpPr>
          <p:nvPr>
            <p:ph type="body" idx="1"/>
          </p:nvPr>
        </p:nvSpPr>
        <p:spPr>
          <a:xfrm>
            <a:off x="1026275" y="1152475"/>
            <a:ext cx="71859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500" i="1">
              <a:solidFill>
                <a:srgbClr val="000000"/>
              </a:solidFill>
            </a:endParaRPr>
          </a:p>
          <a:p>
            <a:pPr marL="0" lvl="0" indent="0" algn="l" rtl="0">
              <a:spcBef>
                <a:spcPts val="1600"/>
              </a:spcBef>
              <a:spcAft>
                <a:spcPts val="1600"/>
              </a:spcAft>
              <a:buNone/>
            </a:pPr>
            <a:r>
              <a:rPr lang="en" sz="2500" i="1">
                <a:solidFill>
                  <a:srgbClr val="000000"/>
                </a:solidFill>
              </a:rPr>
              <a:t>Debriefing Question:  </a:t>
            </a:r>
            <a:r>
              <a:rPr lang="en" sz="2500">
                <a:solidFill>
                  <a:srgbClr val="000000"/>
                </a:solidFill>
              </a:rPr>
              <a:t>So...did you find it more interesting to learn about similarities or differences?</a:t>
            </a:r>
            <a:endParaRPr sz="2500">
              <a:solidFill>
                <a:srgbClr val="000000"/>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p45"/>
          <p:cNvSpPr txBox="1">
            <a:spLocks noGrp="1"/>
          </p:cNvSpPr>
          <p:nvPr>
            <p:ph type="title"/>
          </p:nvPr>
        </p:nvSpPr>
        <p:spPr>
          <a:xfrm>
            <a:off x="311700" y="445025"/>
            <a:ext cx="8520600" cy="6234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7A0019"/>
              </a:buClr>
              <a:buSzPts val="4400"/>
              <a:buFont typeface="Arial"/>
              <a:buNone/>
            </a:pPr>
            <a:r>
              <a:rPr lang="en" sz="3600" b="1" i="0" u="none" strike="noStrike" cap="none">
                <a:solidFill>
                  <a:srgbClr val="000000"/>
                </a:solidFill>
                <a:latin typeface="Arial"/>
                <a:ea typeface="Arial"/>
                <a:cs typeface="Arial"/>
                <a:sym typeface="Arial"/>
              </a:rPr>
              <a:t>Three options</a:t>
            </a:r>
            <a:r>
              <a:rPr lang="en" sz="3600">
                <a:solidFill>
                  <a:srgbClr val="000000"/>
                </a:solidFill>
                <a:latin typeface="Arial"/>
                <a:ea typeface="Arial"/>
                <a:cs typeface="Arial"/>
                <a:sym typeface="Arial"/>
              </a:rPr>
              <a:t> when facilitating</a:t>
            </a:r>
            <a:endParaRPr sz="3600">
              <a:solidFill>
                <a:srgbClr val="000000"/>
              </a:solidFill>
            </a:endParaRPr>
          </a:p>
        </p:txBody>
      </p:sp>
      <p:sp>
        <p:nvSpPr>
          <p:cNvPr id="286" name="Google Shape;286;p45"/>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p>
            <a:pPr marL="457200" marR="0" lvl="0" indent="-381000" algn="l" rtl="0">
              <a:lnSpc>
                <a:spcPct val="150000"/>
              </a:lnSpc>
              <a:spcBef>
                <a:spcPts val="0"/>
              </a:spcBef>
              <a:spcAft>
                <a:spcPts val="0"/>
              </a:spcAft>
              <a:buClr>
                <a:srgbClr val="000000"/>
              </a:buClr>
              <a:buSzPts val="2400"/>
              <a:buFont typeface="Noto Sans Symbols"/>
              <a:buAutoNum type="arabicPeriod"/>
            </a:pPr>
            <a:r>
              <a:rPr lang="en" sz="2400" b="0" i="0" u="none" strike="noStrike" cap="none">
                <a:solidFill>
                  <a:srgbClr val="000000"/>
                </a:solidFill>
                <a:latin typeface="Arial"/>
                <a:ea typeface="Arial"/>
                <a:cs typeface="Arial"/>
                <a:sym typeface="Arial"/>
              </a:rPr>
              <a:t>Ask the participant who just spoke a </a:t>
            </a:r>
            <a:r>
              <a:rPr lang="en" sz="2400" b="1" i="0" u="none" strike="noStrike" cap="none">
                <a:solidFill>
                  <a:srgbClr val="000000"/>
                </a:solidFill>
                <a:latin typeface="Arial"/>
                <a:ea typeface="Arial"/>
                <a:cs typeface="Arial"/>
                <a:sym typeface="Arial"/>
              </a:rPr>
              <a:t>probing</a:t>
            </a:r>
            <a:r>
              <a:rPr lang="en" sz="2400" b="0" i="0" u="none" strike="noStrike" cap="none">
                <a:solidFill>
                  <a:srgbClr val="000000"/>
                </a:solidFill>
                <a:latin typeface="Arial"/>
                <a:ea typeface="Arial"/>
                <a:cs typeface="Arial"/>
                <a:sym typeface="Arial"/>
              </a:rPr>
              <a:t> question</a:t>
            </a:r>
            <a:endParaRPr>
              <a:solidFill>
                <a:srgbClr val="000000"/>
              </a:solidFill>
            </a:endParaRPr>
          </a:p>
          <a:p>
            <a:pPr marL="457200" marR="0" lvl="0" indent="-381000" algn="l" rtl="0">
              <a:lnSpc>
                <a:spcPct val="150000"/>
              </a:lnSpc>
              <a:spcBef>
                <a:spcPts val="0"/>
              </a:spcBef>
              <a:spcAft>
                <a:spcPts val="0"/>
              </a:spcAft>
              <a:buClr>
                <a:srgbClr val="000000"/>
              </a:buClr>
              <a:buSzPts val="2400"/>
              <a:buFont typeface="Noto Sans Symbols"/>
              <a:buAutoNum type="arabicPeriod"/>
            </a:pPr>
            <a:r>
              <a:rPr lang="en" sz="2400" b="0" i="0" u="none" strike="noStrike" cap="none">
                <a:solidFill>
                  <a:srgbClr val="000000"/>
                </a:solidFill>
                <a:latin typeface="Arial"/>
                <a:ea typeface="Arial"/>
                <a:cs typeface="Arial"/>
                <a:sym typeface="Arial"/>
              </a:rPr>
              <a:t>Provide a comment or </a:t>
            </a:r>
            <a:r>
              <a:rPr lang="en" sz="2400" b="1" i="0" u="none" strike="noStrike" cap="none">
                <a:solidFill>
                  <a:srgbClr val="000000"/>
                </a:solidFill>
                <a:latin typeface="Arial"/>
                <a:ea typeface="Arial"/>
                <a:cs typeface="Arial"/>
                <a:sym typeface="Arial"/>
              </a:rPr>
              <a:t>mini lecture</a:t>
            </a:r>
            <a:endParaRPr>
              <a:solidFill>
                <a:srgbClr val="000000"/>
              </a:solidFill>
            </a:endParaRPr>
          </a:p>
          <a:p>
            <a:pPr marL="457200" marR="0" lvl="0" indent="-381000" algn="l" rtl="0">
              <a:lnSpc>
                <a:spcPct val="100000"/>
              </a:lnSpc>
              <a:spcBef>
                <a:spcPts val="0"/>
              </a:spcBef>
              <a:spcAft>
                <a:spcPts val="0"/>
              </a:spcAft>
              <a:buClr>
                <a:srgbClr val="000000"/>
              </a:buClr>
              <a:buSzPts val="2400"/>
              <a:buFont typeface="Noto Sans Symbols"/>
              <a:buAutoNum type="arabicPeriod"/>
            </a:pPr>
            <a:r>
              <a:rPr lang="en" sz="2400" b="0" i="0" u="none" strike="noStrike" cap="none">
                <a:solidFill>
                  <a:srgbClr val="000000"/>
                </a:solidFill>
                <a:latin typeface="Arial"/>
                <a:ea typeface="Arial"/>
                <a:cs typeface="Arial"/>
                <a:sym typeface="Arial"/>
              </a:rPr>
              <a:t>Turn the conversation back to the group to </a:t>
            </a:r>
            <a:r>
              <a:rPr lang="en" sz="2400" b="1" i="0" u="none" strike="noStrike" cap="none">
                <a:solidFill>
                  <a:srgbClr val="000000"/>
                </a:solidFill>
                <a:latin typeface="Arial"/>
                <a:ea typeface="Arial"/>
                <a:cs typeface="Arial"/>
                <a:sym typeface="Arial"/>
              </a:rPr>
              <a:t>gather more information </a:t>
            </a:r>
            <a:endParaRPr>
              <a:solidFill>
                <a:srgbClr val="000000"/>
              </a:solidFill>
            </a:endParaRPr>
          </a:p>
          <a:p>
            <a:pPr marL="914400" marR="0" lvl="1" indent="-381000" algn="l" rtl="0">
              <a:lnSpc>
                <a:spcPct val="100000"/>
              </a:lnSpc>
              <a:spcBef>
                <a:spcPts val="0"/>
              </a:spcBef>
              <a:spcAft>
                <a:spcPts val="0"/>
              </a:spcAft>
              <a:buClr>
                <a:srgbClr val="000000"/>
              </a:buClr>
              <a:buSzPts val="2400"/>
              <a:buFont typeface="Arial"/>
              <a:buChar char="–"/>
            </a:pPr>
            <a:r>
              <a:rPr lang="en" sz="2400" b="0" i="0" u="none" strike="noStrike" cap="none">
                <a:solidFill>
                  <a:srgbClr val="000000"/>
                </a:solidFill>
                <a:latin typeface="Arial"/>
                <a:ea typeface="Arial"/>
                <a:cs typeface="Arial"/>
                <a:sym typeface="Arial"/>
              </a:rPr>
              <a:t>Ask the same question </a:t>
            </a:r>
            <a:endParaRPr>
              <a:solidFill>
                <a:srgbClr val="000000"/>
              </a:solidFill>
            </a:endParaRPr>
          </a:p>
          <a:p>
            <a:pPr marL="914400" marR="0" lvl="1" indent="-381000" algn="l" rtl="0">
              <a:lnSpc>
                <a:spcPct val="100000"/>
              </a:lnSpc>
              <a:spcBef>
                <a:spcPts val="0"/>
              </a:spcBef>
              <a:spcAft>
                <a:spcPts val="0"/>
              </a:spcAft>
              <a:buClr>
                <a:srgbClr val="000000"/>
              </a:buClr>
              <a:buSzPts val="2400"/>
              <a:buFont typeface="Arial"/>
              <a:buChar char="–"/>
            </a:pPr>
            <a:r>
              <a:rPr lang="en" sz="2400" b="0" i="0" u="none" strike="noStrike" cap="none">
                <a:solidFill>
                  <a:srgbClr val="000000"/>
                </a:solidFill>
                <a:latin typeface="Arial"/>
                <a:ea typeface="Arial"/>
                <a:cs typeface="Arial"/>
                <a:sym typeface="Arial"/>
              </a:rPr>
              <a:t>Generate a new question</a:t>
            </a:r>
            <a:endParaRPr>
              <a:solidFill>
                <a:srgbClr val="000000"/>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Google Shape;291;p46"/>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000" b="1">
                <a:solidFill>
                  <a:srgbClr val="000000"/>
                </a:solidFill>
              </a:rPr>
              <a:t>Questions:</a:t>
            </a:r>
            <a:endParaRPr sz="2000" b="1">
              <a:solidFill>
                <a:srgbClr val="000000"/>
              </a:solidFill>
            </a:endParaRPr>
          </a:p>
          <a:p>
            <a:pPr marL="457200" lvl="0" indent="-342900" algn="l" rtl="0">
              <a:spcBef>
                <a:spcPts val="1600"/>
              </a:spcBef>
              <a:spcAft>
                <a:spcPts val="0"/>
              </a:spcAft>
              <a:buClr>
                <a:srgbClr val="000000"/>
              </a:buClr>
              <a:buSzPts val="1800"/>
              <a:buAutoNum type="arabicPeriod"/>
            </a:pPr>
            <a:r>
              <a:rPr lang="en" sz="1800">
                <a:solidFill>
                  <a:srgbClr val="000000"/>
                </a:solidFill>
              </a:rPr>
              <a:t>What did you find most interesting to talk about - similarities or differences?</a:t>
            </a:r>
            <a:endParaRPr sz="1800">
              <a:solidFill>
                <a:srgbClr val="000000"/>
              </a:solidFill>
            </a:endParaRPr>
          </a:p>
          <a:p>
            <a:pPr marL="457200" lvl="0" indent="-342900" algn="l" rtl="0">
              <a:spcBef>
                <a:spcPts val="0"/>
              </a:spcBef>
              <a:spcAft>
                <a:spcPts val="0"/>
              </a:spcAft>
              <a:buClr>
                <a:srgbClr val="000000"/>
              </a:buClr>
              <a:buSzPts val="1800"/>
              <a:buAutoNum type="arabicPeriod"/>
            </a:pPr>
            <a:r>
              <a:rPr lang="en" sz="1800">
                <a:solidFill>
                  <a:srgbClr val="000000"/>
                </a:solidFill>
              </a:rPr>
              <a:t>How is your answer to #1 affected by your own intercultural development?</a:t>
            </a:r>
            <a:endParaRPr sz="1800">
              <a:solidFill>
                <a:srgbClr val="000000"/>
              </a:solidFill>
            </a:endParaRPr>
          </a:p>
          <a:p>
            <a:pPr marL="457200" lvl="0" indent="-342900" algn="l" rtl="0">
              <a:spcBef>
                <a:spcPts val="0"/>
              </a:spcBef>
              <a:spcAft>
                <a:spcPts val="0"/>
              </a:spcAft>
              <a:buClr>
                <a:srgbClr val="000000"/>
              </a:buClr>
              <a:buSzPts val="1800"/>
              <a:buAutoNum type="arabicPeriod"/>
            </a:pPr>
            <a:r>
              <a:rPr lang="en" sz="1800">
                <a:solidFill>
                  <a:srgbClr val="000000"/>
                </a:solidFill>
              </a:rPr>
              <a:t>How does your answer to #1 play into the stages of the intercultural development continuum?</a:t>
            </a:r>
            <a:endParaRPr sz="1800">
              <a:solidFill>
                <a:srgbClr val="000000"/>
              </a:solidFill>
            </a:endParaRPr>
          </a:p>
        </p:txBody>
      </p:sp>
      <p:sp>
        <p:nvSpPr>
          <p:cNvPr id="292" name="Google Shape;292;p46"/>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000" b="1">
                <a:solidFill>
                  <a:srgbClr val="000000"/>
                </a:solidFill>
              </a:rPr>
              <a:t>Options:</a:t>
            </a:r>
            <a:endParaRPr sz="2000" b="1">
              <a:solidFill>
                <a:srgbClr val="000000"/>
              </a:solidFill>
            </a:endParaRPr>
          </a:p>
          <a:p>
            <a:pPr marL="0" lvl="0" indent="0" algn="l" rtl="0">
              <a:spcBef>
                <a:spcPts val="1600"/>
              </a:spcBef>
              <a:spcAft>
                <a:spcPts val="0"/>
              </a:spcAft>
              <a:buNone/>
            </a:pPr>
            <a:r>
              <a:rPr lang="en" sz="1800">
                <a:solidFill>
                  <a:srgbClr val="000000"/>
                </a:solidFill>
              </a:rPr>
              <a:t>Probe</a:t>
            </a:r>
            <a:endParaRPr sz="1800">
              <a:solidFill>
                <a:srgbClr val="000000"/>
              </a:solidFill>
            </a:endParaRPr>
          </a:p>
          <a:p>
            <a:pPr marL="0" lvl="0" indent="0" algn="l" rtl="0">
              <a:spcBef>
                <a:spcPts val="1600"/>
              </a:spcBef>
              <a:spcAft>
                <a:spcPts val="0"/>
              </a:spcAft>
              <a:buNone/>
            </a:pPr>
            <a:r>
              <a:rPr lang="en" sz="1800">
                <a:solidFill>
                  <a:srgbClr val="000000"/>
                </a:solidFill>
              </a:rPr>
              <a:t>Mini-lecture</a:t>
            </a:r>
            <a:endParaRPr sz="1800">
              <a:solidFill>
                <a:srgbClr val="000000"/>
              </a:solidFill>
            </a:endParaRPr>
          </a:p>
          <a:p>
            <a:pPr marL="0" lvl="0" indent="0" algn="l" rtl="0">
              <a:spcBef>
                <a:spcPts val="1600"/>
              </a:spcBef>
              <a:spcAft>
                <a:spcPts val="1600"/>
              </a:spcAft>
              <a:buNone/>
            </a:pPr>
            <a:r>
              <a:rPr lang="en" sz="1800">
                <a:solidFill>
                  <a:srgbClr val="000000"/>
                </a:solidFill>
              </a:rPr>
              <a:t>Ask the group same or new question</a:t>
            </a:r>
            <a:endParaRPr sz="1800">
              <a:solidFill>
                <a:srgbClr val="000000"/>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Google Shape;298;p47"/>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p>
            <a:pPr marL="457200" marR="0" lvl="0" indent="-387350" algn="l" rtl="0">
              <a:lnSpc>
                <a:spcPct val="115000"/>
              </a:lnSpc>
              <a:spcBef>
                <a:spcPts val="0"/>
              </a:spcBef>
              <a:spcAft>
                <a:spcPts val="0"/>
              </a:spcAft>
              <a:buClr>
                <a:srgbClr val="000000"/>
              </a:buClr>
              <a:buSzPts val="2500"/>
              <a:buFont typeface="Noto Sans Symbols"/>
              <a:buChar char="▪"/>
            </a:pPr>
            <a:r>
              <a:rPr lang="en" sz="2500" b="0" i="1" u="none" strike="noStrike" cap="none">
                <a:solidFill>
                  <a:srgbClr val="000000"/>
                </a:solidFill>
                <a:latin typeface="Arial"/>
                <a:ea typeface="Arial"/>
                <a:cs typeface="Arial"/>
                <a:sym typeface="Arial"/>
              </a:rPr>
              <a:t>Personal Leadership</a:t>
            </a:r>
            <a:endParaRPr sz="2500">
              <a:solidFill>
                <a:srgbClr val="000000"/>
              </a:solidFill>
            </a:endParaRPr>
          </a:p>
          <a:p>
            <a:pPr marL="914400" marR="0" lvl="1" indent="-387350" algn="l" rtl="0">
              <a:lnSpc>
                <a:spcPct val="115000"/>
              </a:lnSpc>
              <a:spcBef>
                <a:spcPts val="0"/>
              </a:spcBef>
              <a:spcAft>
                <a:spcPts val="0"/>
              </a:spcAft>
              <a:buClr>
                <a:srgbClr val="000000"/>
              </a:buClr>
              <a:buSzPts val="2500"/>
              <a:buFont typeface="Arial"/>
              <a:buChar char="–"/>
            </a:pPr>
            <a:r>
              <a:rPr lang="en" sz="2500" b="0" i="1" u="sng" strike="noStrike" cap="none">
                <a:solidFill>
                  <a:srgbClr val="000000"/>
                </a:solidFill>
                <a:latin typeface="Arial"/>
                <a:ea typeface="Arial"/>
                <a:cs typeface="Arial"/>
                <a:sym typeface="Arial"/>
                <a:hlinkClick r:id="rId3"/>
              </a:rPr>
              <a:t>http://www.plseminars.com/</a:t>
            </a:r>
            <a:endParaRPr sz="2500">
              <a:solidFill>
                <a:srgbClr val="000000"/>
              </a:solidFill>
            </a:endParaRPr>
          </a:p>
          <a:p>
            <a:pPr marL="914400" marR="0" lvl="1" indent="-228600" algn="l" rtl="0">
              <a:lnSpc>
                <a:spcPct val="115000"/>
              </a:lnSpc>
              <a:spcBef>
                <a:spcPts val="0"/>
              </a:spcBef>
              <a:spcAft>
                <a:spcPts val="0"/>
              </a:spcAft>
              <a:buClr>
                <a:srgbClr val="5F7EB2"/>
              </a:buClr>
              <a:buSzPts val="3600"/>
              <a:buFont typeface="Arial"/>
              <a:buNone/>
            </a:pPr>
            <a:endParaRPr sz="2500" b="0" i="1" u="none" strike="noStrike" cap="none">
              <a:solidFill>
                <a:srgbClr val="000000"/>
              </a:solidFill>
              <a:latin typeface="Arial"/>
              <a:ea typeface="Arial"/>
              <a:cs typeface="Arial"/>
              <a:sym typeface="Arial"/>
            </a:endParaRPr>
          </a:p>
          <a:p>
            <a:pPr marL="457200" marR="0" lvl="0" indent="-387350" algn="l" rtl="0">
              <a:lnSpc>
                <a:spcPct val="115000"/>
              </a:lnSpc>
              <a:spcBef>
                <a:spcPts val="0"/>
              </a:spcBef>
              <a:spcAft>
                <a:spcPts val="0"/>
              </a:spcAft>
              <a:buClr>
                <a:srgbClr val="000000"/>
              </a:buClr>
              <a:buSzPts val="2500"/>
              <a:buFont typeface="Noto Sans Symbols"/>
              <a:buChar char="▪"/>
            </a:pPr>
            <a:r>
              <a:rPr lang="en" sz="2500" b="0" i="1" u="none" strike="noStrike" cap="none">
                <a:solidFill>
                  <a:srgbClr val="000000"/>
                </a:solidFill>
                <a:latin typeface="Arial"/>
                <a:ea typeface="Arial"/>
                <a:cs typeface="Arial"/>
                <a:sym typeface="Arial"/>
              </a:rPr>
              <a:t>Cultural Detective </a:t>
            </a:r>
            <a:endParaRPr sz="2500">
              <a:solidFill>
                <a:srgbClr val="000000"/>
              </a:solidFill>
            </a:endParaRPr>
          </a:p>
          <a:p>
            <a:pPr marL="914400" marR="0" lvl="1" indent="-387350" algn="l" rtl="0">
              <a:lnSpc>
                <a:spcPct val="115000"/>
              </a:lnSpc>
              <a:spcBef>
                <a:spcPts val="0"/>
              </a:spcBef>
              <a:spcAft>
                <a:spcPts val="0"/>
              </a:spcAft>
              <a:buClr>
                <a:srgbClr val="000000"/>
              </a:buClr>
              <a:buSzPts val="2500"/>
              <a:buFont typeface="Arial"/>
              <a:buChar char="–"/>
            </a:pPr>
            <a:r>
              <a:rPr lang="en" sz="2500" b="0" i="1" u="sng" strike="noStrike" cap="none">
                <a:solidFill>
                  <a:srgbClr val="000000"/>
                </a:solidFill>
                <a:latin typeface="Arial"/>
                <a:ea typeface="Arial"/>
                <a:cs typeface="Arial"/>
                <a:sym typeface="Arial"/>
                <a:hlinkClick r:id="rId4"/>
              </a:rPr>
              <a:t>https://www.culturaldetective.com/</a:t>
            </a:r>
            <a:endParaRPr sz="2500">
              <a:solidFill>
                <a:srgbClr val="000000"/>
              </a:solidFill>
            </a:endParaRPr>
          </a:p>
          <a:p>
            <a:pPr marL="914400" marR="0" lvl="1" indent="-228600" algn="l" rtl="0">
              <a:lnSpc>
                <a:spcPct val="115000"/>
              </a:lnSpc>
              <a:spcBef>
                <a:spcPts val="0"/>
              </a:spcBef>
              <a:spcAft>
                <a:spcPts val="0"/>
              </a:spcAft>
              <a:buClr>
                <a:srgbClr val="5F7EB2"/>
              </a:buClr>
              <a:buSzPts val="3600"/>
              <a:buFont typeface="Arial"/>
              <a:buNone/>
            </a:pPr>
            <a:endParaRPr sz="3600" b="0" i="1" u="none" strike="noStrike" cap="none">
              <a:solidFill>
                <a:schemeClr val="dk1"/>
              </a:solidFill>
              <a:latin typeface="Arial"/>
              <a:ea typeface="Arial"/>
              <a:cs typeface="Arial"/>
              <a:sym typeface="Arial"/>
            </a:endParaRPr>
          </a:p>
          <a:p>
            <a:pPr marL="342900" marR="0" lvl="0" indent="-139700" algn="l" rtl="0">
              <a:lnSpc>
                <a:spcPct val="100000"/>
              </a:lnSpc>
              <a:spcBef>
                <a:spcPts val="0"/>
              </a:spcBef>
              <a:spcAft>
                <a:spcPts val="0"/>
              </a:spcAft>
              <a:buClr>
                <a:schemeClr val="dk1"/>
              </a:buClr>
              <a:buSzPts val="1100"/>
              <a:buFont typeface="Arial"/>
              <a:buNone/>
            </a:pPr>
            <a:endParaRPr sz="3200" b="0" i="0" u="none" strike="noStrike" cap="none">
              <a:solidFill>
                <a:schemeClr val="dk1"/>
              </a:solidFill>
              <a:latin typeface="Arial"/>
              <a:ea typeface="Arial"/>
              <a:cs typeface="Arial"/>
              <a:sym typeface="Arial"/>
            </a:endParaRPr>
          </a:p>
          <a:p>
            <a:pPr marL="342900" marR="0" lvl="0" indent="-139700" algn="l" rtl="0">
              <a:lnSpc>
                <a:spcPct val="100000"/>
              </a:lnSpc>
              <a:spcBef>
                <a:spcPts val="0"/>
              </a:spcBef>
              <a:spcAft>
                <a:spcPts val="0"/>
              </a:spcAft>
              <a:buClr>
                <a:srgbClr val="7A0019"/>
              </a:buClr>
              <a:buSzPts val="3200"/>
              <a:buFont typeface="Noto Sans Symbols"/>
              <a:buNone/>
            </a:pPr>
            <a:endParaRPr sz="3200" b="0" i="0" u="none" strike="noStrike" cap="none">
              <a:solidFill>
                <a:schemeClr val="dk1"/>
              </a:solidFill>
              <a:latin typeface="Arial"/>
              <a:ea typeface="Arial"/>
              <a:cs typeface="Arial"/>
              <a:sym typeface="Arial"/>
            </a:endParaRPr>
          </a:p>
        </p:txBody>
      </p:sp>
      <p:sp>
        <p:nvSpPr>
          <p:cNvPr id="299" name="Google Shape;299;p47"/>
          <p:cNvSpPr txBox="1">
            <a:spLocks noGrp="1"/>
          </p:cNvSpPr>
          <p:nvPr>
            <p:ph type="sldNum" idx="12"/>
          </p:nvPr>
        </p:nvSpPr>
        <p:spPr>
          <a:xfrm>
            <a:off x="8497999" y="4688759"/>
            <a:ext cx="548700" cy="3936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
              <a:t>34</a:t>
            </a:fld>
            <a:endParaRPr/>
          </a:p>
        </p:txBody>
      </p:sp>
      <p:sp>
        <p:nvSpPr>
          <p:cNvPr id="300" name="Google Shape;300;p47"/>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Advanced Tools</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Google Shape;306;p48"/>
          <p:cNvSpPr txBox="1">
            <a:spLocks noGrp="1"/>
          </p:cNvSpPr>
          <p:nvPr>
            <p:ph type="body" idx="1"/>
          </p:nvPr>
        </p:nvSpPr>
        <p:spPr>
          <a:xfrm>
            <a:off x="311700" y="630575"/>
            <a:ext cx="8520600" cy="37713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640"/>
              </a:spcBef>
              <a:spcAft>
                <a:spcPts val="0"/>
              </a:spcAft>
              <a:buClr>
                <a:schemeClr val="dk2"/>
              </a:buClr>
              <a:buSzPts val="1100"/>
              <a:buFont typeface="Arial"/>
              <a:buNone/>
            </a:pPr>
            <a:endParaRPr sz="1600">
              <a:solidFill>
                <a:schemeClr val="dk2"/>
              </a:solidFill>
              <a:latin typeface="Arial"/>
              <a:ea typeface="Arial"/>
              <a:cs typeface="Arial"/>
              <a:sym typeface="Arial"/>
            </a:endParaRPr>
          </a:p>
          <a:p>
            <a:pPr marL="0" marR="0" lvl="0" indent="0" algn="l" rtl="0">
              <a:lnSpc>
                <a:spcPct val="100000"/>
              </a:lnSpc>
              <a:spcBef>
                <a:spcPts val="0"/>
              </a:spcBef>
              <a:spcAft>
                <a:spcPts val="0"/>
              </a:spcAft>
              <a:buNone/>
            </a:pPr>
            <a:r>
              <a:rPr lang="en" sz="1500">
                <a:solidFill>
                  <a:srgbClr val="000000"/>
                </a:solidFill>
                <a:latin typeface="Arial"/>
                <a:ea typeface="Arial"/>
                <a:cs typeface="Arial"/>
                <a:sym typeface="Arial"/>
              </a:rPr>
              <a:t>Kappler Mikk, B. &amp; Steglitz, I. (2017) (Eds.) </a:t>
            </a:r>
            <a:r>
              <a:rPr lang="en" sz="1500" i="1">
                <a:solidFill>
                  <a:srgbClr val="000000"/>
                </a:solidFill>
                <a:latin typeface="Arial"/>
                <a:ea typeface="Arial"/>
                <a:cs typeface="Arial"/>
                <a:sym typeface="Arial"/>
              </a:rPr>
              <a:t>Learning across cultures: Locally and globally </a:t>
            </a:r>
            <a:r>
              <a:rPr lang="en" sz="1500">
                <a:solidFill>
                  <a:srgbClr val="000000"/>
                </a:solidFill>
                <a:latin typeface="Arial"/>
                <a:ea typeface="Arial"/>
                <a:cs typeface="Arial"/>
                <a:sym typeface="Arial"/>
              </a:rPr>
              <a:t>(3</a:t>
            </a:r>
            <a:r>
              <a:rPr lang="en" sz="1500" baseline="30000">
                <a:solidFill>
                  <a:srgbClr val="000000"/>
                </a:solidFill>
                <a:latin typeface="Arial"/>
                <a:ea typeface="Arial"/>
                <a:cs typeface="Arial"/>
                <a:sym typeface="Arial"/>
              </a:rPr>
              <a:t>rd</a:t>
            </a:r>
            <a:r>
              <a:rPr lang="en" sz="1500">
                <a:solidFill>
                  <a:srgbClr val="000000"/>
                </a:solidFill>
                <a:latin typeface="Arial"/>
                <a:ea typeface="Arial"/>
                <a:cs typeface="Arial"/>
                <a:sym typeface="Arial"/>
              </a:rPr>
              <a:t> edition). NAFSA, Washington D.C.</a:t>
            </a:r>
            <a:endParaRPr sz="1500">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 sz="1500">
                <a:solidFill>
                  <a:srgbClr val="000000"/>
                </a:solidFill>
                <a:latin typeface="Arial"/>
                <a:ea typeface="Arial"/>
                <a:cs typeface="Arial"/>
                <a:sym typeface="Arial"/>
              </a:rPr>
              <a:t> </a:t>
            </a:r>
            <a:endParaRPr sz="1500">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 sz="1500">
                <a:solidFill>
                  <a:srgbClr val="000000"/>
                </a:solidFill>
                <a:latin typeface="Arial"/>
                <a:ea typeface="Arial"/>
                <a:cs typeface="Arial"/>
                <a:sym typeface="Arial"/>
              </a:rPr>
              <a:t>Kappler Mikk, B. &amp; Bjarnadottir, T. (2017) Intercultural facilitation. In B. Kappler Mikk &amp; I. Steglitz (eds.) </a:t>
            </a:r>
            <a:r>
              <a:rPr lang="en" sz="1500" i="1">
                <a:solidFill>
                  <a:srgbClr val="000000"/>
                </a:solidFill>
                <a:latin typeface="Arial"/>
                <a:ea typeface="Arial"/>
                <a:cs typeface="Arial"/>
                <a:sym typeface="Arial"/>
              </a:rPr>
              <a:t>Learning across cultures: Locally and globally (3</a:t>
            </a:r>
            <a:r>
              <a:rPr lang="en" sz="1500" i="1" baseline="30000">
                <a:solidFill>
                  <a:srgbClr val="000000"/>
                </a:solidFill>
                <a:latin typeface="Arial"/>
                <a:ea typeface="Arial"/>
                <a:cs typeface="Arial"/>
                <a:sym typeface="Arial"/>
              </a:rPr>
              <a:t>rd</a:t>
            </a:r>
            <a:r>
              <a:rPr lang="en" sz="1500" i="1">
                <a:solidFill>
                  <a:srgbClr val="000000"/>
                </a:solidFill>
                <a:latin typeface="Arial"/>
                <a:ea typeface="Arial"/>
                <a:cs typeface="Arial"/>
                <a:sym typeface="Arial"/>
              </a:rPr>
              <a:t> edition).  </a:t>
            </a:r>
            <a:r>
              <a:rPr lang="en" sz="1500">
                <a:solidFill>
                  <a:srgbClr val="000000"/>
                </a:solidFill>
                <a:latin typeface="Arial"/>
                <a:ea typeface="Arial"/>
                <a:cs typeface="Arial"/>
                <a:sym typeface="Arial"/>
              </a:rPr>
              <a:t>NAFSA, Washington D.C.</a:t>
            </a:r>
            <a:endParaRPr sz="1500">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 sz="1500">
                <a:solidFill>
                  <a:srgbClr val="000000"/>
                </a:solidFill>
                <a:latin typeface="Arial"/>
                <a:ea typeface="Arial"/>
                <a:cs typeface="Arial"/>
                <a:sym typeface="Arial"/>
              </a:rPr>
              <a:t> </a:t>
            </a:r>
            <a:endParaRPr sz="1500">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 sz="1500">
                <a:solidFill>
                  <a:srgbClr val="000000"/>
                </a:solidFill>
                <a:latin typeface="Arial"/>
                <a:ea typeface="Arial"/>
                <a:cs typeface="Arial"/>
                <a:sym typeface="Arial"/>
              </a:rPr>
              <a:t>Yefanova, D., Montgomery, M. L., Woodruff, G., Johnstone, C., Kappler B. (2017). Instructional Practices facilitating cross-national interactions in the classroom.  </a:t>
            </a:r>
            <a:r>
              <a:rPr lang="en" sz="1500" i="1">
                <a:solidFill>
                  <a:srgbClr val="000000"/>
                </a:solidFill>
                <a:latin typeface="Arial"/>
                <a:ea typeface="Arial"/>
                <a:cs typeface="Arial"/>
                <a:sym typeface="Arial"/>
              </a:rPr>
              <a:t>Journal of International Students.</a:t>
            </a:r>
            <a:r>
              <a:rPr lang="en" sz="1500">
                <a:solidFill>
                  <a:srgbClr val="000000"/>
                </a:solidFill>
                <a:latin typeface="Arial"/>
                <a:ea typeface="Arial"/>
                <a:cs typeface="Arial"/>
                <a:sym typeface="Arial"/>
              </a:rPr>
              <a:t> 7 (3) (pp. 786-805).</a:t>
            </a:r>
            <a:endParaRPr sz="1500">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500">
              <a:solidFill>
                <a:srgbClr val="000000"/>
              </a:solidFill>
              <a:latin typeface="Arial"/>
              <a:ea typeface="Arial"/>
              <a:cs typeface="Arial"/>
              <a:sym typeface="Arial"/>
            </a:endParaRPr>
          </a:p>
          <a:p>
            <a:pPr marL="0" lvl="0" indent="0" algn="l" rtl="0">
              <a:lnSpc>
                <a:spcPct val="100000"/>
              </a:lnSpc>
              <a:spcBef>
                <a:spcPts val="0"/>
              </a:spcBef>
              <a:spcAft>
                <a:spcPts val="0"/>
              </a:spcAft>
              <a:buNone/>
            </a:pPr>
            <a:r>
              <a:rPr lang="en" sz="1500">
                <a:solidFill>
                  <a:srgbClr val="000000"/>
                </a:solidFill>
                <a:latin typeface="Arial"/>
                <a:ea typeface="Arial"/>
                <a:cs typeface="Arial"/>
                <a:sym typeface="Arial"/>
              </a:rPr>
              <a:t>Thiagarajan, S. (2015). Six questions to ask during debriefing. In </a:t>
            </a:r>
            <a:r>
              <a:rPr lang="en" sz="1500" i="1">
                <a:solidFill>
                  <a:srgbClr val="000000"/>
                </a:solidFill>
                <a:latin typeface="Arial"/>
                <a:ea typeface="Arial"/>
                <a:cs typeface="Arial"/>
                <a:sym typeface="Arial"/>
              </a:rPr>
              <a:t>Interactive techniques for Instructor-Led Training</a:t>
            </a:r>
            <a:r>
              <a:rPr lang="en" sz="1500">
                <a:solidFill>
                  <a:srgbClr val="000000"/>
                </a:solidFill>
                <a:latin typeface="Arial"/>
                <a:ea typeface="Arial"/>
                <a:cs typeface="Arial"/>
                <a:sym typeface="Arial"/>
              </a:rPr>
              <a:t> (p. 252). Bloomington, IN: The Thiagi Group.</a:t>
            </a:r>
            <a:endParaRPr sz="1500">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200">
              <a:solidFill>
                <a:schemeClr val="dk1"/>
              </a:solidFill>
              <a:latin typeface="Times New Roman"/>
              <a:ea typeface="Times New Roman"/>
              <a:cs typeface="Times New Roman"/>
              <a:sym typeface="Times New Roman"/>
            </a:endParaRPr>
          </a:p>
        </p:txBody>
      </p:sp>
      <p:sp>
        <p:nvSpPr>
          <p:cNvPr id="307" name="Google Shape;307;p48"/>
          <p:cNvSpPr txBox="1">
            <a:spLocks noGrp="1"/>
          </p:cNvSpPr>
          <p:nvPr>
            <p:ph type="sldNum" idx="12"/>
          </p:nvPr>
        </p:nvSpPr>
        <p:spPr>
          <a:xfrm>
            <a:off x="8497999" y="4688759"/>
            <a:ext cx="548700" cy="3936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
              <a:t>35</a:t>
            </a:fld>
            <a:endParaRPr/>
          </a:p>
        </p:txBody>
      </p:sp>
      <p:sp>
        <p:nvSpPr>
          <p:cNvPr id="308" name="Google Shape;308;p48"/>
          <p:cNvSpPr txBox="1">
            <a:spLocks noGrp="1"/>
          </p:cNvSpPr>
          <p:nvPr>
            <p:ph type="title"/>
          </p:nvPr>
        </p:nvSpPr>
        <p:spPr>
          <a:xfrm>
            <a:off x="281300" y="141125"/>
            <a:ext cx="8520600" cy="623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500"/>
              <a:t>Selected References (Intercultural Facilitation)</a:t>
            </a:r>
            <a:endParaRPr sz="250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Google Shape;313;p49"/>
          <p:cNvSpPr txBox="1">
            <a:spLocks noGrp="1"/>
          </p:cNvSpPr>
          <p:nvPr>
            <p:ph type="body" idx="1"/>
          </p:nvPr>
        </p:nvSpPr>
        <p:spPr>
          <a:xfrm>
            <a:off x="311700" y="470875"/>
            <a:ext cx="8520600" cy="4098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2"/>
              </a:buClr>
              <a:buSzPts val="1100"/>
              <a:buFont typeface="Arial"/>
              <a:buNone/>
            </a:pPr>
            <a:r>
              <a:rPr lang="en" sz="1500">
                <a:solidFill>
                  <a:schemeClr val="dk2"/>
                </a:solidFill>
                <a:latin typeface="Arial"/>
                <a:ea typeface="Arial"/>
                <a:cs typeface="Arial"/>
                <a:sym typeface="Arial"/>
              </a:rPr>
              <a:t>Arkoudis, S., Yu, X., Baik, C., Borland, H., Chang, S., Lang, I., Lang, J., Pearce, A., &amp; Watty, K. (2010). </a:t>
            </a:r>
            <a:r>
              <a:rPr lang="en" sz="1500" i="1">
                <a:solidFill>
                  <a:schemeClr val="dk2"/>
                </a:solidFill>
                <a:latin typeface="Arial"/>
                <a:ea typeface="Arial"/>
                <a:cs typeface="Arial"/>
                <a:sym typeface="Arial"/>
              </a:rPr>
              <a:t>Finding common ground: Enhancing interaction between domestic and international students</a:t>
            </a:r>
            <a:r>
              <a:rPr lang="en" sz="1500">
                <a:solidFill>
                  <a:schemeClr val="dk2"/>
                </a:solidFill>
                <a:latin typeface="Arial"/>
                <a:ea typeface="Arial"/>
                <a:cs typeface="Arial"/>
                <a:sym typeface="Arial"/>
              </a:rPr>
              <a:t>. Mebourne, Australia: Australian Learning &amp; Teaching Council.</a:t>
            </a:r>
            <a:endParaRPr sz="1500">
              <a:solidFill>
                <a:schemeClr val="dk2"/>
              </a:solidFill>
              <a:latin typeface="Arial"/>
              <a:ea typeface="Arial"/>
              <a:cs typeface="Arial"/>
              <a:sym typeface="Arial"/>
            </a:endParaRPr>
          </a:p>
          <a:p>
            <a:pPr marL="0" lvl="0" indent="0" algn="l" rtl="0">
              <a:spcBef>
                <a:spcPts val="700"/>
              </a:spcBef>
              <a:spcAft>
                <a:spcPts val="0"/>
              </a:spcAft>
              <a:buClr>
                <a:schemeClr val="dk2"/>
              </a:buClr>
              <a:buSzPts val="1100"/>
              <a:buFont typeface="Arial"/>
              <a:buNone/>
            </a:pPr>
            <a:r>
              <a:rPr lang="en" sz="1500">
                <a:solidFill>
                  <a:schemeClr val="dk2"/>
                </a:solidFill>
                <a:latin typeface="Arial"/>
                <a:ea typeface="Arial"/>
                <a:cs typeface="Arial"/>
                <a:sym typeface="Arial"/>
              </a:rPr>
              <a:t>Mestenhauser, J. (1976). Learning with Foreign Students. </a:t>
            </a:r>
            <a:r>
              <a:rPr lang="en" sz="1500" i="1">
                <a:solidFill>
                  <a:schemeClr val="dk2"/>
                </a:solidFill>
                <a:latin typeface="Arial"/>
                <a:ea typeface="Arial"/>
                <a:cs typeface="Arial"/>
                <a:sym typeface="Arial"/>
              </a:rPr>
              <a:t>A  Handbook for Student on How to Enrich Their Learning in International Studies, in International Education and Other Social and Behavioral Sciences Through Foreign Students</a:t>
            </a:r>
            <a:r>
              <a:rPr lang="en" sz="1500">
                <a:solidFill>
                  <a:schemeClr val="dk2"/>
                </a:solidFill>
                <a:latin typeface="Arial"/>
                <a:ea typeface="Arial"/>
                <a:cs typeface="Arial"/>
                <a:sym typeface="Arial"/>
              </a:rPr>
              <a:t>. International Student Adviser's Office, University of Minnesota.</a:t>
            </a:r>
            <a:endParaRPr sz="1500">
              <a:solidFill>
                <a:schemeClr val="dk2"/>
              </a:solidFill>
              <a:latin typeface="Arial"/>
              <a:ea typeface="Arial"/>
              <a:cs typeface="Arial"/>
              <a:sym typeface="Arial"/>
            </a:endParaRPr>
          </a:p>
          <a:p>
            <a:pPr marL="0" lvl="0" indent="0" algn="l" rtl="0">
              <a:spcBef>
                <a:spcPts val="700"/>
              </a:spcBef>
              <a:spcAft>
                <a:spcPts val="0"/>
              </a:spcAft>
              <a:buClr>
                <a:schemeClr val="dk2"/>
              </a:buClr>
              <a:buSzPts val="1100"/>
              <a:buFont typeface="Arial"/>
              <a:buNone/>
            </a:pPr>
            <a:r>
              <a:rPr lang="en" sz="1500">
                <a:solidFill>
                  <a:schemeClr val="dk2"/>
                </a:solidFill>
                <a:latin typeface="Arial"/>
                <a:ea typeface="Arial"/>
                <a:cs typeface="Arial"/>
                <a:sym typeface="Arial"/>
              </a:rPr>
              <a:t>Xi, Y., Isensee, B., Kappler Mikk, B (2016). </a:t>
            </a:r>
            <a:r>
              <a:rPr lang="en" sz="1500" i="1">
                <a:solidFill>
                  <a:schemeClr val="dk2"/>
                </a:solidFill>
                <a:latin typeface="Arial"/>
                <a:ea typeface="Arial"/>
                <a:cs typeface="Arial"/>
                <a:sym typeface="Arial"/>
              </a:rPr>
              <a:t>Using Data Wisely to Improve International Student	Satisfaction: Insights Gained from International Student Barometer</a:t>
            </a:r>
            <a:r>
              <a:rPr lang="en" sz="1500">
                <a:solidFill>
                  <a:schemeClr val="dk2"/>
                </a:solidFill>
                <a:latin typeface="Arial"/>
                <a:ea typeface="Arial"/>
                <a:cs typeface="Arial"/>
                <a:sym typeface="Arial"/>
              </a:rPr>
              <a:t>. In Bista, K. and Foster, C. (Eds.) Exploring the Social and Academic Experiences of International Students in Higher Education Institutions, (pp.212-232). Hershey, PA: IGI Global.</a:t>
            </a:r>
            <a:endParaRPr sz="1500">
              <a:solidFill>
                <a:schemeClr val="dk2"/>
              </a:solidFill>
              <a:latin typeface="Arial"/>
              <a:ea typeface="Arial"/>
              <a:cs typeface="Arial"/>
              <a:sym typeface="Arial"/>
            </a:endParaRPr>
          </a:p>
          <a:p>
            <a:pPr marL="0" lvl="0" indent="0" algn="l" rtl="0">
              <a:spcBef>
                <a:spcPts val="0"/>
              </a:spcBef>
              <a:spcAft>
                <a:spcPts val="0"/>
              </a:spcAft>
              <a:buNone/>
            </a:pPr>
            <a:endParaRPr sz="1500">
              <a:solidFill>
                <a:schemeClr val="dk2"/>
              </a:solidFill>
              <a:latin typeface="Arial"/>
              <a:ea typeface="Arial"/>
              <a:cs typeface="Arial"/>
              <a:sym typeface="Arial"/>
            </a:endParaRPr>
          </a:p>
          <a:p>
            <a:pPr marL="0" lvl="0" indent="0" algn="l" rtl="0">
              <a:spcBef>
                <a:spcPts val="0"/>
              </a:spcBef>
              <a:spcAft>
                <a:spcPts val="0"/>
              </a:spcAft>
              <a:buNone/>
            </a:pPr>
            <a:r>
              <a:rPr lang="en" sz="1500">
                <a:solidFill>
                  <a:schemeClr val="dk2"/>
                </a:solidFill>
                <a:latin typeface="Arial"/>
                <a:ea typeface="Arial"/>
                <a:cs typeface="Arial"/>
                <a:sym typeface="Arial"/>
              </a:rPr>
              <a:t>University of Minnesota’s Conceptual Framework for Internationalizing the Campus: </a:t>
            </a:r>
            <a:r>
              <a:rPr lang="en" sz="1500" u="sng">
                <a:solidFill>
                  <a:srgbClr val="009999"/>
                </a:solidFill>
                <a:latin typeface="Arial"/>
                <a:ea typeface="Arial"/>
                <a:cs typeface="Arial"/>
                <a:sym typeface="Arial"/>
              </a:rPr>
              <a:t>http://global.umn.edu/icc/documents/icc_conceptual_framework.pdf</a:t>
            </a:r>
            <a:endParaRPr sz="1500" u="sng">
              <a:solidFill>
                <a:srgbClr val="009999"/>
              </a:solidFill>
              <a:latin typeface="Arial"/>
              <a:ea typeface="Arial"/>
              <a:cs typeface="Arial"/>
              <a:sym typeface="Arial"/>
            </a:endParaRPr>
          </a:p>
          <a:p>
            <a:pPr marL="0" lvl="0" indent="0" algn="l" rtl="0">
              <a:spcBef>
                <a:spcPts val="700"/>
              </a:spcBef>
              <a:spcAft>
                <a:spcPts val="0"/>
              </a:spcAft>
              <a:buClr>
                <a:schemeClr val="dk2"/>
              </a:buClr>
              <a:buSzPts val="1100"/>
              <a:buFont typeface="Arial"/>
              <a:buNone/>
            </a:pPr>
            <a:endParaRPr sz="1500">
              <a:solidFill>
                <a:schemeClr val="dk2"/>
              </a:solidFill>
              <a:latin typeface="Times New Roman"/>
              <a:ea typeface="Times New Roman"/>
              <a:cs typeface="Times New Roman"/>
              <a:sym typeface="Times New Roman"/>
            </a:endParaRPr>
          </a:p>
          <a:p>
            <a:pPr marL="0" lvl="0" indent="0" algn="l" rtl="0">
              <a:spcBef>
                <a:spcPts val="0"/>
              </a:spcBef>
              <a:spcAft>
                <a:spcPts val="1600"/>
              </a:spcAft>
              <a:buNone/>
            </a:pPr>
            <a:endParaRPr sz="1200">
              <a:latin typeface="Times New Roman"/>
              <a:ea typeface="Times New Roman"/>
              <a:cs typeface="Times New Roman"/>
              <a:sym typeface="Times New Roman"/>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sp>
        <p:nvSpPr>
          <p:cNvPr id="318" name="Google Shape;318;p50"/>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2"/>
              </a:buClr>
              <a:buSzPts val="1100"/>
              <a:buFont typeface="Arial"/>
              <a:buNone/>
            </a:pPr>
            <a:r>
              <a:rPr lang="en" sz="2500"/>
              <a:t>Selected References (Intercultural Learning)</a:t>
            </a:r>
            <a:endParaRPr/>
          </a:p>
        </p:txBody>
      </p:sp>
      <p:sp>
        <p:nvSpPr>
          <p:cNvPr id="319" name="Google Shape;319;p50"/>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500">
                <a:solidFill>
                  <a:srgbClr val="000000"/>
                </a:solidFill>
              </a:rPr>
              <a:t>American Association of Colleges &amp; Universities.  (2009).  </a:t>
            </a:r>
            <a:r>
              <a:rPr lang="en" sz="1500" i="1">
                <a:solidFill>
                  <a:srgbClr val="000000"/>
                </a:solidFill>
              </a:rPr>
              <a:t>Intercultural Knowledge and Competence VALUE Rubric.  </a:t>
            </a:r>
            <a:r>
              <a:rPr lang="en" sz="1500">
                <a:solidFill>
                  <a:srgbClr val="000000"/>
                </a:solidFill>
              </a:rPr>
              <a:t>Retrieved from </a:t>
            </a:r>
            <a:r>
              <a:rPr lang="en" sz="1500" u="sng">
                <a:solidFill>
                  <a:srgbClr val="000000"/>
                </a:solidFill>
                <a:hlinkClick r:id="rId3"/>
              </a:rPr>
              <a:t>https://www.aacu.org/value/rubrics/intercultural-knowledge</a:t>
            </a:r>
            <a:r>
              <a:rPr lang="en" sz="1500">
                <a:solidFill>
                  <a:srgbClr val="000000"/>
                </a:solidFill>
              </a:rPr>
              <a:t>.</a:t>
            </a:r>
            <a:endParaRPr sz="1500">
              <a:solidFill>
                <a:srgbClr val="000000"/>
              </a:solidFill>
            </a:endParaRPr>
          </a:p>
          <a:p>
            <a:pPr marL="0" lvl="0" indent="0" algn="l" rtl="0">
              <a:spcBef>
                <a:spcPts val="1600"/>
              </a:spcBef>
              <a:spcAft>
                <a:spcPts val="0"/>
              </a:spcAft>
              <a:buClr>
                <a:schemeClr val="dk2"/>
              </a:buClr>
              <a:buSzPts val="1100"/>
              <a:buFont typeface="Arial"/>
              <a:buNone/>
            </a:pPr>
            <a:r>
              <a:rPr lang="en" sz="1500">
                <a:solidFill>
                  <a:srgbClr val="000000"/>
                </a:solidFill>
              </a:rPr>
              <a:t>Thiagarajan, S., &amp; van den Bergh, S.  (2017).  Jolts! Brief activities to explore </a:t>
            </a:r>
            <a:endParaRPr sz="1500">
              <a:solidFill>
                <a:srgbClr val="000000"/>
              </a:solidFill>
            </a:endParaRPr>
          </a:p>
          <a:p>
            <a:pPr marL="0" lvl="0" indent="0" algn="l" rtl="0">
              <a:spcBef>
                <a:spcPts val="0"/>
              </a:spcBef>
              <a:spcAft>
                <a:spcPts val="0"/>
              </a:spcAft>
              <a:buNone/>
            </a:pPr>
            <a:r>
              <a:rPr lang="en" sz="1500">
                <a:solidFill>
                  <a:srgbClr val="000000"/>
                </a:solidFill>
              </a:rPr>
              <a:t>diversity and inclusion. Bloomington, IN:  Workshops by Thiagi.</a:t>
            </a:r>
            <a:endParaRPr sz="1500">
              <a:solidFill>
                <a:srgbClr val="000000"/>
              </a:solidFill>
            </a:endParaRPr>
          </a:p>
          <a:p>
            <a:pPr marL="0" lvl="0" indent="0" algn="l" rtl="0">
              <a:spcBef>
                <a:spcPts val="0"/>
              </a:spcBef>
              <a:spcAft>
                <a:spcPts val="0"/>
              </a:spcAft>
              <a:buClr>
                <a:schemeClr val="dk2"/>
              </a:buClr>
              <a:buSzPts val="1100"/>
              <a:buFont typeface="Arial"/>
              <a:buNone/>
            </a:pPr>
            <a:endParaRPr sz="1500">
              <a:solidFill>
                <a:srgbClr val="000000"/>
              </a:solidFill>
            </a:endParaRPr>
          </a:p>
          <a:p>
            <a:pPr marL="0" lvl="0" indent="0" algn="l" rtl="0">
              <a:spcBef>
                <a:spcPts val="0"/>
              </a:spcBef>
              <a:spcAft>
                <a:spcPts val="0"/>
              </a:spcAft>
              <a:buNone/>
            </a:pPr>
            <a:r>
              <a:rPr lang="en" sz="1500">
                <a:solidFill>
                  <a:srgbClr val="000000"/>
                </a:solidFill>
                <a:highlight>
                  <a:srgbClr val="FFFFFF"/>
                </a:highlight>
                <a:latin typeface="Arial"/>
                <a:ea typeface="Arial"/>
                <a:cs typeface="Arial"/>
                <a:sym typeface="Arial"/>
              </a:rPr>
              <a:t>Vande Berg, M. (2016, February).Workshop 1: Intercultural learning &amp; teaching program. Workshop presented at Purdue University, West Lafayette, IN.</a:t>
            </a:r>
            <a:endParaRPr sz="1500">
              <a:solidFill>
                <a:srgbClr val="000000"/>
              </a:solidFill>
            </a:endParaRPr>
          </a:p>
          <a:p>
            <a:pPr marL="0" lvl="0" indent="0" algn="l" rtl="0">
              <a:spcBef>
                <a:spcPts val="1600"/>
              </a:spcBef>
              <a:spcAft>
                <a:spcPts val="1600"/>
              </a:spcAft>
              <a:buClr>
                <a:srgbClr val="000000"/>
              </a:buClr>
              <a:buSzPts val="1100"/>
              <a:buFont typeface="Arial"/>
              <a:buNone/>
            </a:pPr>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4" name="Google Shape;324;p5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lnSpc>
                <a:spcPct val="100000"/>
              </a:lnSpc>
              <a:spcBef>
                <a:spcPts val="640"/>
              </a:spcBef>
              <a:spcAft>
                <a:spcPts val="0"/>
              </a:spcAft>
              <a:buClr>
                <a:schemeClr val="dk2"/>
              </a:buClr>
              <a:buSzPts val="1100"/>
              <a:buFont typeface="Arial"/>
              <a:buNone/>
            </a:pPr>
            <a:r>
              <a:rPr lang="en" sz="1600">
                <a:solidFill>
                  <a:schemeClr val="dk2"/>
                </a:solidFill>
                <a:latin typeface="Arial"/>
                <a:ea typeface="Arial"/>
                <a:cs typeface="Arial"/>
                <a:sym typeface="Arial"/>
              </a:rPr>
              <a:t>AAC&amp;U Panel.  (2009).  AAC&amp;U VALUE Rubric for Intercultural Knowledge &amp; Competence.  American Association of Colleges and Universities.</a:t>
            </a:r>
            <a:endParaRPr sz="1600">
              <a:solidFill>
                <a:schemeClr val="dk2"/>
              </a:solidFill>
              <a:latin typeface="Arial"/>
              <a:ea typeface="Arial"/>
              <a:cs typeface="Arial"/>
              <a:sym typeface="Arial"/>
            </a:endParaRPr>
          </a:p>
          <a:p>
            <a:pPr marL="0" lvl="0" indent="0" algn="l" rtl="0">
              <a:lnSpc>
                <a:spcPct val="100000"/>
              </a:lnSpc>
              <a:spcBef>
                <a:spcPts val="640"/>
              </a:spcBef>
              <a:spcAft>
                <a:spcPts val="0"/>
              </a:spcAft>
              <a:buClr>
                <a:schemeClr val="dk2"/>
              </a:buClr>
              <a:buSzPts val="1100"/>
              <a:buFont typeface="Arial"/>
              <a:buNone/>
            </a:pPr>
            <a:r>
              <a:rPr lang="en" sz="1600">
                <a:solidFill>
                  <a:schemeClr val="dk2"/>
                </a:solidFill>
                <a:latin typeface="Arial"/>
                <a:ea typeface="Arial"/>
                <a:cs typeface="Arial"/>
                <a:sym typeface="Arial"/>
              </a:rPr>
              <a:t>Casey, M. E. &amp; Robinson, S. M. (2017). </a:t>
            </a:r>
            <a:r>
              <a:rPr lang="en" sz="1600" i="1">
                <a:solidFill>
                  <a:schemeClr val="dk2"/>
                </a:solidFill>
                <a:latin typeface="Arial"/>
                <a:ea typeface="Arial"/>
                <a:cs typeface="Arial"/>
                <a:sym typeface="Arial"/>
              </a:rPr>
              <a:t>Neuroscience of inclusion: New skills for new times</a:t>
            </a:r>
            <a:r>
              <a:rPr lang="en" sz="1600">
                <a:solidFill>
                  <a:schemeClr val="dk2"/>
                </a:solidFill>
                <a:latin typeface="Arial"/>
                <a:ea typeface="Arial"/>
                <a:cs typeface="Arial"/>
                <a:sym typeface="Arial"/>
              </a:rPr>
              <a:t>, Outskirts Press.</a:t>
            </a:r>
            <a:endParaRPr sz="1600">
              <a:solidFill>
                <a:schemeClr val="dk2"/>
              </a:solidFill>
              <a:latin typeface="Arial"/>
              <a:ea typeface="Arial"/>
              <a:cs typeface="Arial"/>
              <a:sym typeface="Arial"/>
            </a:endParaRPr>
          </a:p>
          <a:p>
            <a:pPr marL="0" lvl="0" indent="0" algn="l" rtl="0">
              <a:lnSpc>
                <a:spcPct val="100000"/>
              </a:lnSpc>
              <a:spcBef>
                <a:spcPts val="640"/>
              </a:spcBef>
              <a:spcAft>
                <a:spcPts val="0"/>
              </a:spcAft>
              <a:buClr>
                <a:schemeClr val="dk2"/>
              </a:buClr>
              <a:buSzPts val="1100"/>
              <a:buFont typeface="Arial"/>
              <a:buNone/>
            </a:pPr>
            <a:r>
              <a:rPr lang="en" sz="1600">
                <a:solidFill>
                  <a:schemeClr val="dk2"/>
                </a:solidFill>
                <a:latin typeface="Arial"/>
                <a:ea typeface="Arial"/>
                <a:cs typeface="Arial"/>
                <a:sym typeface="Arial"/>
              </a:rPr>
              <a:t>Chiao, J. Y. (2009). Cultural neuroscience: a once and future discipline. </a:t>
            </a:r>
            <a:r>
              <a:rPr lang="en" sz="1600" i="1">
                <a:solidFill>
                  <a:schemeClr val="dk2"/>
                </a:solidFill>
                <a:latin typeface="Arial"/>
                <a:ea typeface="Arial"/>
                <a:cs typeface="Arial"/>
                <a:sym typeface="Arial"/>
              </a:rPr>
              <a:t>Progress in Brain Research</a:t>
            </a:r>
            <a:r>
              <a:rPr lang="en" sz="1600">
                <a:solidFill>
                  <a:schemeClr val="dk2"/>
                </a:solidFill>
                <a:latin typeface="Arial"/>
                <a:ea typeface="Arial"/>
                <a:cs typeface="Arial"/>
                <a:sym typeface="Arial"/>
              </a:rPr>
              <a:t>, (</a:t>
            </a:r>
            <a:r>
              <a:rPr lang="en" sz="1600" i="1">
                <a:solidFill>
                  <a:schemeClr val="dk2"/>
                </a:solidFill>
                <a:latin typeface="Arial"/>
                <a:ea typeface="Arial"/>
                <a:cs typeface="Arial"/>
                <a:sym typeface="Arial"/>
              </a:rPr>
              <a:t>178</a:t>
            </a:r>
            <a:r>
              <a:rPr lang="en" sz="1600">
                <a:solidFill>
                  <a:schemeClr val="dk2"/>
                </a:solidFill>
                <a:latin typeface="Arial"/>
                <a:ea typeface="Arial"/>
                <a:cs typeface="Arial"/>
                <a:sym typeface="Arial"/>
              </a:rPr>
              <a:t>), 287-304. </a:t>
            </a:r>
            <a:endParaRPr sz="1600">
              <a:solidFill>
                <a:schemeClr val="dk2"/>
              </a:solidFill>
              <a:latin typeface="Arial"/>
              <a:ea typeface="Arial"/>
              <a:cs typeface="Arial"/>
              <a:sym typeface="Arial"/>
            </a:endParaRPr>
          </a:p>
          <a:p>
            <a:pPr marL="0" lvl="0" indent="0" algn="l" rtl="0">
              <a:lnSpc>
                <a:spcPct val="100000"/>
              </a:lnSpc>
              <a:spcBef>
                <a:spcPts val="640"/>
              </a:spcBef>
              <a:spcAft>
                <a:spcPts val="0"/>
              </a:spcAft>
              <a:buClr>
                <a:schemeClr val="dk2"/>
              </a:buClr>
              <a:buSzPts val="1100"/>
              <a:buFont typeface="Arial"/>
              <a:buNone/>
            </a:pPr>
            <a:r>
              <a:rPr lang="en" sz="1600">
                <a:solidFill>
                  <a:schemeClr val="dk2"/>
                </a:solidFill>
                <a:latin typeface="Arial"/>
                <a:ea typeface="Arial"/>
                <a:cs typeface="Arial"/>
                <a:sym typeface="Arial"/>
              </a:rPr>
              <a:t>Duhigg, C. (2016). What Google learned from its quest to build the perfect team. </a:t>
            </a:r>
            <a:r>
              <a:rPr lang="en" sz="1600" i="1">
                <a:solidFill>
                  <a:schemeClr val="dk2"/>
                </a:solidFill>
                <a:latin typeface="Arial"/>
                <a:ea typeface="Arial"/>
                <a:cs typeface="Arial"/>
                <a:sym typeface="Arial"/>
              </a:rPr>
              <a:t>The New York Times Magazine</a:t>
            </a:r>
            <a:r>
              <a:rPr lang="en" sz="1600">
                <a:solidFill>
                  <a:schemeClr val="dk2"/>
                </a:solidFill>
                <a:latin typeface="Arial"/>
                <a:ea typeface="Arial"/>
                <a:cs typeface="Arial"/>
                <a:sym typeface="Arial"/>
              </a:rPr>
              <a:t>, Retrieved from https://www.nytimes.com/2016/02/28/magazine/what-google-learned-from-its-quest-to-build-the-perfect-team.html</a:t>
            </a:r>
            <a:endParaRPr sz="1600">
              <a:solidFill>
                <a:schemeClr val="dk2"/>
              </a:solidFill>
              <a:latin typeface="Arial"/>
              <a:ea typeface="Arial"/>
              <a:cs typeface="Arial"/>
              <a:sym typeface="Arial"/>
            </a:endParaRPr>
          </a:p>
          <a:p>
            <a:pPr marL="0" lvl="0" indent="0" algn="l" rtl="0">
              <a:lnSpc>
                <a:spcPct val="100000"/>
              </a:lnSpc>
              <a:spcBef>
                <a:spcPts val="640"/>
              </a:spcBef>
              <a:spcAft>
                <a:spcPts val="0"/>
              </a:spcAft>
              <a:buNone/>
            </a:pPr>
            <a:r>
              <a:rPr lang="en" sz="1600">
                <a:solidFill>
                  <a:schemeClr val="dk2"/>
                </a:solidFill>
                <a:latin typeface="Arial"/>
                <a:ea typeface="Arial"/>
                <a:cs typeface="Arial"/>
                <a:sym typeface="Arial"/>
              </a:rPr>
              <a:t>Jensen, E. (2008). </a:t>
            </a:r>
            <a:r>
              <a:rPr lang="en" sz="1600" i="1">
                <a:solidFill>
                  <a:schemeClr val="dk2"/>
                </a:solidFill>
                <a:latin typeface="Arial"/>
                <a:ea typeface="Arial"/>
                <a:cs typeface="Arial"/>
                <a:sym typeface="Arial"/>
              </a:rPr>
              <a:t>Teaching with the brain in mind</a:t>
            </a:r>
            <a:r>
              <a:rPr lang="en" sz="1600">
                <a:solidFill>
                  <a:schemeClr val="dk2"/>
                </a:solidFill>
                <a:latin typeface="Arial"/>
                <a:ea typeface="Arial"/>
                <a:cs typeface="Arial"/>
                <a:sym typeface="Arial"/>
              </a:rPr>
              <a:t>. Alexandria, VA: Association for Supervision and Curriculum Development.</a:t>
            </a:r>
            <a:endParaRPr sz="1600">
              <a:solidFill>
                <a:schemeClr val="dk2"/>
              </a:solidFill>
              <a:latin typeface="Arial"/>
              <a:ea typeface="Arial"/>
              <a:cs typeface="Arial"/>
              <a:sym typeface="Arial"/>
            </a:endParaRPr>
          </a:p>
          <a:p>
            <a:pPr marL="0" lvl="0" indent="0" algn="l" rtl="0">
              <a:lnSpc>
                <a:spcPct val="100000"/>
              </a:lnSpc>
              <a:spcBef>
                <a:spcPts val="640"/>
              </a:spcBef>
              <a:spcAft>
                <a:spcPts val="0"/>
              </a:spcAft>
              <a:buNone/>
            </a:pPr>
            <a:endParaRPr sz="1600">
              <a:solidFill>
                <a:schemeClr val="dk2"/>
              </a:solidFill>
              <a:latin typeface="Arial"/>
              <a:ea typeface="Arial"/>
              <a:cs typeface="Arial"/>
              <a:sym typeface="Arial"/>
            </a:endParaRPr>
          </a:p>
          <a:p>
            <a:pPr marL="0" lvl="0" indent="0" algn="l" rtl="0">
              <a:spcBef>
                <a:spcPts val="0"/>
              </a:spcBef>
              <a:spcAft>
                <a:spcPts val="1600"/>
              </a:spcAft>
              <a:buNone/>
            </a:pPr>
            <a:endParaRPr sz="1400">
              <a:highlight>
                <a:srgbClr val="00FF00"/>
              </a:highlight>
            </a:endParaRPr>
          </a:p>
        </p:txBody>
      </p:sp>
      <p:sp>
        <p:nvSpPr>
          <p:cNvPr id="325" name="Google Shape;325;p51"/>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Selected References (Neuroscience)</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sp>
        <p:nvSpPr>
          <p:cNvPr id="330" name="Google Shape;330;p52"/>
          <p:cNvSpPr txBox="1">
            <a:spLocks noGrp="1"/>
          </p:cNvSpPr>
          <p:nvPr>
            <p:ph type="body" idx="1"/>
          </p:nvPr>
        </p:nvSpPr>
        <p:spPr>
          <a:xfrm>
            <a:off x="311700" y="688225"/>
            <a:ext cx="8520600" cy="3880800"/>
          </a:xfrm>
          <a:prstGeom prst="rect">
            <a:avLst/>
          </a:prstGeom>
        </p:spPr>
        <p:txBody>
          <a:bodyPr spcFirstLastPara="1" wrap="square" lIns="91425" tIns="91425" rIns="91425" bIns="91425" anchor="t" anchorCtr="0">
            <a:noAutofit/>
          </a:bodyPr>
          <a:lstStyle/>
          <a:p>
            <a:pPr marL="0" lvl="0" indent="0" algn="l" rtl="0">
              <a:lnSpc>
                <a:spcPct val="100000"/>
              </a:lnSpc>
              <a:spcBef>
                <a:spcPts val="640"/>
              </a:spcBef>
              <a:spcAft>
                <a:spcPts val="0"/>
              </a:spcAft>
              <a:buClr>
                <a:schemeClr val="dk2"/>
              </a:buClr>
              <a:buSzPts val="1100"/>
              <a:buFont typeface="Arial"/>
              <a:buNone/>
            </a:pPr>
            <a:r>
              <a:rPr lang="en" sz="1600">
                <a:solidFill>
                  <a:schemeClr val="dk2"/>
                </a:solidFill>
                <a:latin typeface="Arial"/>
                <a:ea typeface="Arial"/>
                <a:cs typeface="Arial"/>
                <a:sym typeface="Arial"/>
              </a:rPr>
              <a:t>Kartoshkina, Y. (2017). Neuroscience behind intercultural learning. In B. Kappler Mikk &amp; I.E. Steglitz (Eds.), </a:t>
            </a:r>
            <a:r>
              <a:rPr lang="en" sz="1600" i="1">
                <a:solidFill>
                  <a:schemeClr val="dk2"/>
                </a:solidFill>
                <a:latin typeface="Arial"/>
                <a:ea typeface="Arial"/>
                <a:cs typeface="Arial"/>
                <a:sym typeface="Arial"/>
              </a:rPr>
              <a:t>Learning across cultures: Locally and globally (3rd ed)</a:t>
            </a:r>
            <a:r>
              <a:rPr lang="en" sz="1600">
                <a:solidFill>
                  <a:schemeClr val="dk2"/>
                </a:solidFill>
                <a:latin typeface="Arial"/>
                <a:ea typeface="Arial"/>
                <a:cs typeface="Arial"/>
                <a:sym typeface="Arial"/>
              </a:rPr>
              <a:t>, (87-108). Washington, D.C.: NAFSA: Association of International Educators.</a:t>
            </a:r>
            <a:endParaRPr sz="1600">
              <a:solidFill>
                <a:schemeClr val="dk2"/>
              </a:solidFill>
              <a:latin typeface="Arial"/>
              <a:ea typeface="Arial"/>
              <a:cs typeface="Arial"/>
              <a:sym typeface="Arial"/>
            </a:endParaRPr>
          </a:p>
          <a:p>
            <a:pPr marL="0" lvl="0" indent="0" algn="l" rtl="0">
              <a:lnSpc>
                <a:spcPct val="100000"/>
              </a:lnSpc>
              <a:spcBef>
                <a:spcPts val="640"/>
              </a:spcBef>
              <a:spcAft>
                <a:spcPts val="0"/>
              </a:spcAft>
              <a:buClr>
                <a:schemeClr val="dk2"/>
              </a:buClr>
              <a:buSzPts val="1100"/>
              <a:buFont typeface="Arial"/>
              <a:buNone/>
            </a:pPr>
            <a:r>
              <a:rPr lang="en" sz="1600">
                <a:solidFill>
                  <a:schemeClr val="dk2"/>
                </a:solidFill>
                <a:latin typeface="Arial"/>
                <a:ea typeface="Arial"/>
                <a:cs typeface="Arial"/>
                <a:sym typeface="Arial"/>
              </a:rPr>
              <a:t>Tokuhama-Espinosa, T. (2010). </a:t>
            </a:r>
            <a:r>
              <a:rPr lang="en" sz="1600" i="1">
                <a:solidFill>
                  <a:schemeClr val="dk2"/>
                </a:solidFill>
                <a:latin typeface="Arial"/>
                <a:ea typeface="Arial"/>
                <a:cs typeface="Arial"/>
                <a:sym typeface="Arial"/>
              </a:rPr>
              <a:t>The New Science of Teaching and Learning: Using the Best of Mind, Brain, and Education Science in the Classroom.</a:t>
            </a:r>
            <a:r>
              <a:rPr lang="en" sz="1600">
                <a:solidFill>
                  <a:schemeClr val="dk2"/>
                </a:solidFill>
                <a:latin typeface="Arial"/>
                <a:ea typeface="Arial"/>
                <a:cs typeface="Arial"/>
                <a:sym typeface="Arial"/>
              </a:rPr>
              <a:t> New York, NY: Columbia University Teachers College Press.</a:t>
            </a:r>
            <a:endParaRPr sz="1600">
              <a:solidFill>
                <a:schemeClr val="dk2"/>
              </a:solidFill>
              <a:latin typeface="Arial"/>
              <a:ea typeface="Arial"/>
              <a:cs typeface="Arial"/>
              <a:sym typeface="Arial"/>
            </a:endParaRPr>
          </a:p>
          <a:p>
            <a:pPr marL="0" lvl="0" indent="0" algn="l" rtl="0">
              <a:lnSpc>
                <a:spcPct val="100000"/>
              </a:lnSpc>
              <a:spcBef>
                <a:spcPts val="640"/>
              </a:spcBef>
              <a:spcAft>
                <a:spcPts val="0"/>
              </a:spcAft>
              <a:buClr>
                <a:schemeClr val="dk2"/>
              </a:buClr>
              <a:buSzPts val="1100"/>
              <a:buFont typeface="Arial"/>
              <a:buNone/>
            </a:pPr>
            <a:r>
              <a:rPr lang="en" sz="1600">
                <a:solidFill>
                  <a:schemeClr val="dk2"/>
                </a:solidFill>
                <a:latin typeface="Arial"/>
                <a:ea typeface="Arial"/>
                <a:cs typeface="Arial"/>
                <a:sym typeface="Arial"/>
              </a:rPr>
              <a:t>Sousa, D. A. (2011). Mind, Brain, and Education: The Impact of Educational Neuroscience on the Science of Teaching. In</a:t>
            </a:r>
            <a:r>
              <a:rPr lang="en" sz="1600" i="1">
                <a:solidFill>
                  <a:schemeClr val="dk2"/>
                </a:solidFill>
                <a:latin typeface="Arial"/>
                <a:ea typeface="Arial"/>
                <a:cs typeface="Arial"/>
                <a:sym typeface="Arial"/>
              </a:rPr>
              <a:t> Learning Landscapes: Mind, Brain, and Education: Implications for Teachers (5</a:t>
            </a:r>
            <a:r>
              <a:rPr lang="en" sz="1600">
                <a:solidFill>
                  <a:schemeClr val="dk2"/>
                </a:solidFill>
                <a:latin typeface="Arial"/>
                <a:ea typeface="Arial"/>
                <a:cs typeface="Arial"/>
                <a:sym typeface="Arial"/>
              </a:rPr>
              <a:t>), 37–43.</a:t>
            </a:r>
            <a:endParaRPr sz="1600">
              <a:solidFill>
                <a:schemeClr val="dk2"/>
              </a:solidFill>
              <a:latin typeface="Arial"/>
              <a:ea typeface="Arial"/>
              <a:cs typeface="Arial"/>
              <a:sym typeface="Arial"/>
            </a:endParaRPr>
          </a:p>
          <a:p>
            <a:pPr marL="0" lvl="0" indent="0" algn="l" rtl="0">
              <a:lnSpc>
                <a:spcPct val="100000"/>
              </a:lnSpc>
              <a:spcBef>
                <a:spcPts val="640"/>
              </a:spcBef>
              <a:spcAft>
                <a:spcPts val="0"/>
              </a:spcAft>
              <a:buClr>
                <a:schemeClr val="dk2"/>
              </a:buClr>
              <a:buSzPts val="1100"/>
              <a:buFont typeface="Arial"/>
              <a:buNone/>
            </a:pPr>
            <a:endParaRPr sz="1400">
              <a:solidFill>
                <a:schemeClr val="dk2"/>
              </a:solidFill>
              <a:latin typeface="Arial"/>
              <a:ea typeface="Arial"/>
              <a:cs typeface="Arial"/>
              <a:sym typeface="Arial"/>
            </a:endParaRPr>
          </a:p>
          <a:p>
            <a:pPr marL="0" lvl="0" indent="0" algn="l" rtl="0">
              <a:spcBef>
                <a:spcPts val="0"/>
              </a:spcBef>
              <a:spcAft>
                <a:spcPts val="1600"/>
              </a:spcAft>
              <a:buNone/>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pic>
        <p:nvPicPr>
          <p:cNvPr id="80" name="Google Shape;80;p17"/>
          <p:cNvPicPr preferRelativeResize="0"/>
          <p:nvPr/>
        </p:nvPicPr>
        <p:blipFill>
          <a:blip r:embed="rId3">
            <a:alphaModFix/>
          </a:blip>
          <a:stretch>
            <a:fillRect/>
          </a:stretch>
        </p:blipFill>
        <p:spPr>
          <a:xfrm>
            <a:off x="5865200" y="2755150"/>
            <a:ext cx="2967101" cy="2195350"/>
          </a:xfrm>
          <a:prstGeom prst="rect">
            <a:avLst/>
          </a:prstGeom>
          <a:noFill/>
          <a:ln>
            <a:noFill/>
          </a:ln>
          <a:effectLst>
            <a:outerShdw blurRad="57150" dist="19050" dir="5400000" algn="bl" rotWithShape="0">
              <a:srgbClr val="000000">
                <a:alpha val="50000"/>
              </a:srgbClr>
            </a:outerShdw>
          </a:effectLst>
        </p:spPr>
      </p:pic>
      <p:sp>
        <p:nvSpPr>
          <p:cNvPr id="81" name="Google Shape;81;p17"/>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Educational Neuroscience</a:t>
            </a:r>
            <a:endParaRPr/>
          </a:p>
        </p:txBody>
      </p:sp>
      <p:sp>
        <p:nvSpPr>
          <p:cNvPr id="82" name="Google Shape;82;p17"/>
          <p:cNvSpPr txBox="1">
            <a:spLocks noGrp="1"/>
          </p:cNvSpPr>
          <p:nvPr>
            <p:ph type="body" idx="1"/>
          </p:nvPr>
        </p:nvSpPr>
        <p:spPr>
          <a:xfrm>
            <a:off x="311700" y="1068425"/>
            <a:ext cx="8520600" cy="2253600"/>
          </a:xfrm>
          <a:prstGeom prst="rect">
            <a:avLst/>
          </a:prstGeom>
        </p:spPr>
        <p:txBody>
          <a:bodyPr spcFirstLastPara="1" wrap="square" lIns="91425" tIns="91425" rIns="91425" bIns="91425" anchor="t" anchorCtr="0">
            <a:noAutofit/>
          </a:bodyPr>
          <a:lstStyle/>
          <a:p>
            <a:pPr marL="457200" lvl="0" indent="-342900" algn="l" rtl="0">
              <a:spcBef>
                <a:spcPts val="1000"/>
              </a:spcBef>
              <a:spcAft>
                <a:spcPts val="0"/>
              </a:spcAft>
              <a:buClr>
                <a:srgbClr val="000000"/>
              </a:buClr>
              <a:buSzPts val="1800"/>
              <a:buFont typeface="Arial"/>
              <a:buChar char="-"/>
            </a:pPr>
            <a:r>
              <a:rPr lang="en" sz="2200">
                <a:solidFill>
                  <a:srgbClr val="000000"/>
                </a:solidFill>
                <a:latin typeface="Arial"/>
                <a:ea typeface="Arial"/>
                <a:cs typeface="Arial"/>
                <a:sym typeface="Arial"/>
              </a:rPr>
              <a:t>Interdisciplinary field that combines findings from cognitive neuroscience, educational psychology, and education.</a:t>
            </a:r>
            <a:endParaRPr sz="2200">
              <a:solidFill>
                <a:srgbClr val="000000"/>
              </a:solidFill>
              <a:latin typeface="Arial"/>
              <a:ea typeface="Arial"/>
              <a:cs typeface="Arial"/>
              <a:sym typeface="Arial"/>
            </a:endParaRPr>
          </a:p>
          <a:p>
            <a:pPr marL="457200" lvl="0" indent="-368300" algn="l" rtl="0">
              <a:spcBef>
                <a:spcPts val="1600"/>
              </a:spcBef>
              <a:spcAft>
                <a:spcPts val="0"/>
              </a:spcAft>
              <a:buClr>
                <a:srgbClr val="000000"/>
              </a:buClr>
              <a:buSzPts val="2200"/>
              <a:buFont typeface="Arial"/>
              <a:buChar char="-"/>
            </a:pPr>
            <a:r>
              <a:rPr lang="en" sz="2200">
                <a:solidFill>
                  <a:srgbClr val="000000"/>
                </a:solidFill>
                <a:latin typeface="Arial"/>
                <a:ea typeface="Arial"/>
                <a:cs typeface="Arial"/>
                <a:sym typeface="Arial"/>
              </a:rPr>
              <a:t>Explores the brain mechanisms in learning and develops principles to enhance teaching and                                     learning practices.</a:t>
            </a:r>
            <a:endParaRPr sz="2200">
              <a:solidFill>
                <a:srgbClr val="000000"/>
              </a:solidFill>
              <a:latin typeface="Arial"/>
              <a:ea typeface="Arial"/>
              <a:cs typeface="Arial"/>
              <a:sym typeface="Arial"/>
            </a:endParaRPr>
          </a:p>
          <a:p>
            <a:pPr marL="457200" lvl="0" indent="0" algn="l" rtl="0">
              <a:spcBef>
                <a:spcPts val="1600"/>
              </a:spcBef>
              <a:spcAft>
                <a:spcPts val="0"/>
              </a:spcAft>
              <a:buNone/>
            </a:pPr>
            <a:r>
              <a:rPr lang="en" sz="2200">
                <a:solidFill>
                  <a:srgbClr val="000000"/>
                </a:solidFill>
                <a:latin typeface="Arial"/>
                <a:ea typeface="Arial"/>
                <a:cs typeface="Arial"/>
                <a:sym typeface="Arial"/>
              </a:rPr>
              <a:t>(Tokuhama- Espinosa, 2010)</a:t>
            </a:r>
            <a:endParaRPr sz="2200">
              <a:solidFill>
                <a:srgbClr val="000000"/>
              </a:solidFill>
              <a:latin typeface="Arial"/>
              <a:ea typeface="Arial"/>
              <a:cs typeface="Arial"/>
              <a:sym typeface="Arial"/>
            </a:endParaRPr>
          </a:p>
          <a:p>
            <a:pPr marL="0" lvl="0" indent="0" algn="l" rtl="0">
              <a:spcBef>
                <a:spcPts val="1600"/>
              </a:spcBef>
              <a:spcAft>
                <a:spcPts val="0"/>
              </a:spcAft>
              <a:buNone/>
            </a:pPr>
            <a:endParaRPr sz="2200">
              <a:solidFill>
                <a:srgbClr val="000000"/>
              </a:solidFill>
              <a:latin typeface="Arial"/>
              <a:ea typeface="Arial"/>
              <a:cs typeface="Arial"/>
              <a:sym typeface="Arial"/>
            </a:endParaRPr>
          </a:p>
          <a:p>
            <a:pPr marL="457200" lvl="0" indent="0" algn="l" rtl="0">
              <a:spcBef>
                <a:spcPts val="1600"/>
              </a:spcBef>
              <a:spcAft>
                <a:spcPts val="0"/>
              </a:spcAft>
              <a:buNone/>
            </a:pPr>
            <a:endParaRPr sz="2200">
              <a:solidFill>
                <a:srgbClr val="000000"/>
              </a:solidFill>
              <a:highlight>
                <a:srgbClr val="00FF00"/>
              </a:highlight>
              <a:latin typeface="Arial"/>
              <a:ea typeface="Arial"/>
              <a:cs typeface="Arial"/>
              <a:sym typeface="Arial"/>
            </a:endParaRPr>
          </a:p>
          <a:p>
            <a:pPr marL="0" lvl="0" indent="0" algn="l" rtl="0">
              <a:spcBef>
                <a:spcPts val="1600"/>
              </a:spcBef>
              <a:spcAft>
                <a:spcPts val="1600"/>
              </a:spcAft>
              <a:buNone/>
            </a:pPr>
            <a:endParaRPr>
              <a:solidFill>
                <a:srgbClr val="000000"/>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pic>
        <p:nvPicPr>
          <p:cNvPr id="87" name="Google Shape;87;p18"/>
          <p:cNvPicPr preferRelativeResize="0"/>
          <p:nvPr/>
        </p:nvPicPr>
        <p:blipFill>
          <a:blip r:embed="rId3">
            <a:alphaModFix/>
          </a:blip>
          <a:stretch>
            <a:fillRect/>
          </a:stretch>
        </p:blipFill>
        <p:spPr>
          <a:xfrm>
            <a:off x="1473175" y="1363425"/>
            <a:ext cx="6130300" cy="3538225"/>
          </a:xfrm>
          <a:prstGeom prst="rect">
            <a:avLst/>
          </a:prstGeom>
          <a:noFill/>
          <a:ln>
            <a:noFill/>
          </a:ln>
        </p:spPr>
      </p:pic>
      <p:sp>
        <p:nvSpPr>
          <p:cNvPr id="88" name="Google Shape;88;p18"/>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Learning and Emotions</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9"/>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Emotions and Learning: Perspective from Neuroscience</a:t>
            </a:r>
            <a:endParaRPr/>
          </a:p>
        </p:txBody>
      </p:sp>
      <p:sp>
        <p:nvSpPr>
          <p:cNvPr id="94" name="Google Shape;94;p19"/>
          <p:cNvSpPr txBox="1">
            <a:spLocks noGrp="1"/>
          </p:cNvSpPr>
          <p:nvPr>
            <p:ph type="body" idx="1"/>
          </p:nvPr>
        </p:nvSpPr>
        <p:spPr>
          <a:xfrm>
            <a:off x="311700" y="1577350"/>
            <a:ext cx="8520600" cy="2991300"/>
          </a:xfrm>
          <a:prstGeom prst="rect">
            <a:avLst/>
          </a:prstGeom>
        </p:spPr>
        <p:txBody>
          <a:bodyPr spcFirstLastPara="1" wrap="square" lIns="91425" tIns="91425" rIns="91425" bIns="91425" anchor="t" anchorCtr="0">
            <a:noAutofit/>
          </a:bodyPr>
          <a:lstStyle/>
          <a:p>
            <a:pPr marL="457200" lvl="0" indent="-368300" algn="l" rtl="0">
              <a:spcBef>
                <a:spcPts val="0"/>
              </a:spcBef>
              <a:spcAft>
                <a:spcPts val="0"/>
              </a:spcAft>
              <a:buClr>
                <a:schemeClr val="dk2"/>
              </a:buClr>
              <a:buSzPts val="2200"/>
              <a:buChar char="-"/>
            </a:pPr>
            <a:r>
              <a:rPr lang="en" sz="2200">
                <a:solidFill>
                  <a:schemeClr val="dk2"/>
                </a:solidFill>
              </a:rPr>
              <a:t>The “emotional brain” (the limbic system) has the power to open or close access to learning, memory, and the ability to make novel connections (Jensen, 2008).</a:t>
            </a:r>
            <a:endParaRPr sz="2200">
              <a:solidFill>
                <a:schemeClr val="dk2"/>
              </a:solidFill>
            </a:endParaRPr>
          </a:p>
          <a:p>
            <a:pPr marL="457200" lvl="0" indent="-368300" algn="l" rtl="0">
              <a:spcBef>
                <a:spcPts val="0"/>
              </a:spcBef>
              <a:spcAft>
                <a:spcPts val="0"/>
              </a:spcAft>
              <a:buClr>
                <a:schemeClr val="dk2"/>
              </a:buClr>
              <a:buSzPts val="2200"/>
              <a:buChar char="-"/>
            </a:pPr>
            <a:r>
              <a:rPr lang="en" sz="2200">
                <a:solidFill>
                  <a:schemeClr val="dk2"/>
                </a:solidFill>
              </a:rPr>
              <a:t>We tend to lose access to our frontal lobe when we are “in danger”- feeling fear, worry, or anxiety. </a:t>
            </a:r>
            <a:endParaRPr sz="2200">
              <a:solidFill>
                <a:schemeClr val="dk2"/>
              </a:solidFill>
            </a:endParaRPr>
          </a:p>
          <a:p>
            <a:pPr marL="457200" lvl="0" indent="-368300" algn="l" rtl="0">
              <a:spcBef>
                <a:spcPts val="0"/>
              </a:spcBef>
              <a:spcAft>
                <a:spcPts val="0"/>
              </a:spcAft>
              <a:buClr>
                <a:schemeClr val="dk2"/>
              </a:buClr>
              <a:buSzPts val="2200"/>
              <a:buChar char="-"/>
            </a:pPr>
            <a:r>
              <a:rPr lang="en" sz="2200">
                <a:solidFill>
                  <a:schemeClr val="dk2"/>
                </a:solidFill>
              </a:rPr>
              <a:t>Importance of awareness and realization that you can calm down your emotions and regain access to the frontal lobe. </a:t>
            </a:r>
            <a:endParaRPr sz="2200">
              <a:solidFill>
                <a:schemeClr val="dk2"/>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20"/>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Cultural Neuroscience</a:t>
            </a:r>
            <a:endParaRPr/>
          </a:p>
        </p:txBody>
      </p:sp>
      <p:sp>
        <p:nvSpPr>
          <p:cNvPr id="100" name="Google Shape;100;p20"/>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68300" algn="l" rtl="0">
              <a:lnSpc>
                <a:spcPct val="115000"/>
              </a:lnSpc>
              <a:spcBef>
                <a:spcPts val="1200"/>
              </a:spcBef>
              <a:spcAft>
                <a:spcPts val="0"/>
              </a:spcAft>
              <a:buClr>
                <a:schemeClr val="dk2"/>
              </a:buClr>
              <a:buSzPts val="2200"/>
              <a:buFont typeface="Arial"/>
              <a:buChar char="-"/>
            </a:pPr>
            <a:r>
              <a:rPr lang="en" sz="2200">
                <a:solidFill>
                  <a:schemeClr val="dk2"/>
                </a:solidFill>
                <a:latin typeface="Arial"/>
                <a:ea typeface="Arial"/>
                <a:cs typeface="Arial"/>
                <a:sym typeface="Arial"/>
              </a:rPr>
              <a:t>Integrates theories and methods from various fields, with cultural psychology, neuroscience, and neurogenetics being most prominent (Chiao, 2009).</a:t>
            </a:r>
            <a:endParaRPr sz="2200">
              <a:solidFill>
                <a:schemeClr val="dk2"/>
              </a:solidFill>
              <a:latin typeface="Arial"/>
              <a:ea typeface="Arial"/>
              <a:cs typeface="Arial"/>
              <a:sym typeface="Arial"/>
            </a:endParaRPr>
          </a:p>
          <a:p>
            <a:pPr marL="457200" lvl="0" indent="-368300" algn="l" rtl="0">
              <a:lnSpc>
                <a:spcPct val="115000"/>
              </a:lnSpc>
              <a:spcBef>
                <a:spcPts val="0"/>
              </a:spcBef>
              <a:spcAft>
                <a:spcPts val="0"/>
              </a:spcAft>
              <a:buClr>
                <a:schemeClr val="dk2"/>
              </a:buClr>
              <a:buSzPts val="2200"/>
              <a:buFont typeface="Arial"/>
              <a:buChar char="-"/>
            </a:pPr>
            <a:r>
              <a:rPr lang="en" sz="2200">
                <a:solidFill>
                  <a:schemeClr val="dk2"/>
                </a:solidFill>
                <a:latin typeface="Arial"/>
                <a:ea typeface="Arial"/>
                <a:cs typeface="Arial"/>
                <a:sym typeface="Arial"/>
              </a:rPr>
              <a:t>Seeks to understand how the human brain is capable of learning cultural elements (e.g., values, practices, and beliefs), and how these cultural elements in turn shape the human brain and its functions. </a:t>
            </a:r>
            <a:endParaRPr sz="2200">
              <a:highlight>
                <a:srgbClr val="00FF00"/>
              </a:highlight>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pic>
        <p:nvPicPr>
          <p:cNvPr id="105" name="Google Shape;105;p21"/>
          <p:cNvPicPr preferRelativeResize="0"/>
          <p:nvPr/>
        </p:nvPicPr>
        <p:blipFill>
          <a:blip r:embed="rId3">
            <a:alphaModFix/>
          </a:blip>
          <a:stretch>
            <a:fillRect/>
          </a:stretch>
        </p:blipFill>
        <p:spPr>
          <a:xfrm>
            <a:off x="6415225" y="3543925"/>
            <a:ext cx="2604701" cy="1514574"/>
          </a:xfrm>
          <a:prstGeom prst="rect">
            <a:avLst/>
          </a:prstGeom>
          <a:noFill/>
          <a:ln>
            <a:noFill/>
          </a:ln>
        </p:spPr>
      </p:pic>
      <p:sp>
        <p:nvSpPr>
          <p:cNvPr id="106" name="Google Shape;106;p2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68300" algn="l" rtl="0">
              <a:spcBef>
                <a:spcPts val="0"/>
              </a:spcBef>
              <a:spcAft>
                <a:spcPts val="0"/>
              </a:spcAft>
              <a:buClr>
                <a:srgbClr val="000000"/>
              </a:buClr>
              <a:buSzPts val="2200"/>
              <a:buChar char="-"/>
            </a:pPr>
            <a:r>
              <a:rPr lang="en" sz="2200">
                <a:solidFill>
                  <a:srgbClr val="000000"/>
                </a:solidFill>
              </a:rPr>
              <a:t>People from a shared cultural background not only acquire similar patterns of thinking and behavior, but also develop similar neural patterns in their brains. </a:t>
            </a:r>
            <a:endParaRPr sz="2200">
              <a:solidFill>
                <a:srgbClr val="000000"/>
              </a:solidFill>
            </a:endParaRPr>
          </a:p>
          <a:p>
            <a:pPr marL="457200" lvl="0" indent="-368300" algn="l" rtl="0">
              <a:spcBef>
                <a:spcPts val="0"/>
              </a:spcBef>
              <a:spcAft>
                <a:spcPts val="0"/>
              </a:spcAft>
              <a:buClr>
                <a:srgbClr val="000000"/>
              </a:buClr>
              <a:buSzPts val="2200"/>
              <a:buChar char="-"/>
            </a:pPr>
            <a:r>
              <a:rPr lang="en" sz="2200">
                <a:solidFill>
                  <a:srgbClr val="000000"/>
                </a:solidFill>
              </a:rPr>
              <a:t>No “right” or “wrong” wiring- just wiring that helped adjust to a specific cultural environment.</a:t>
            </a:r>
            <a:endParaRPr sz="2200">
              <a:solidFill>
                <a:srgbClr val="000000"/>
              </a:solidFill>
            </a:endParaRPr>
          </a:p>
          <a:p>
            <a:pPr marL="457200" lvl="0" indent="-368300" algn="l" rtl="0">
              <a:spcBef>
                <a:spcPts val="0"/>
              </a:spcBef>
              <a:spcAft>
                <a:spcPts val="0"/>
              </a:spcAft>
              <a:buClr>
                <a:srgbClr val="000000"/>
              </a:buClr>
              <a:buSzPts val="2200"/>
              <a:buChar char="-"/>
            </a:pPr>
            <a:r>
              <a:rPr lang="en" sz="2200">
                <a:solidFill>
                  <a:srgbClr val="000000"/>
                </a:solidFill>
              </a:rPr>
              <a:t>Differences in perceiving self, emotions, performing different tasks (Casey &amp; Robinson, 2017; Chiao, 2008).</a:t>
            </a:r>
            <a:endParaRPr sz="2200">
              <a:solidFill>
                <a:srgbClr val="000000"/>
              </a:solidFill>
            </a:endParaRPr>
          </a:p>
        </p:txBody>
      </p:sp>
      <p:sp>
        <p:nvSpPr>
          <p:cNvPr id="107" name="Google Shape;107;p21"/>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Cultural patterning of the brain</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22"/>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process of Facilitation: Perspective from Neuroscience</a:t>
            </a:r>
            <a:endParaRPr/>
          </a:p>
        </p:txBody>
      </p:sp>
      <p:sp>
        <p:nvSpPr>
          <p:cNvPr id="113" name="Google Shape;113;p22"/>
          <p:cNvSpPr txBox="1">
            <a:spLocks noGrp="1"/>
          </p:cNvSpPr>
          <p:nvPr>
            <p:ph type="body" idx="4294967295"/>
          </p:nvPr>
        </p:nvSpPr>
        <p:spPr>
          <a:xfrm>
            <a:off x="311700" y="1634500"/>
            <a:ext cx="8520600" cy="2934300"/>
          </a:xfrm>
          <a:prstGeom prst="rect">
            <a:avLst/>
          </a:prstGeom>
        </p:spPr>
        <p:txBody>
          <a:bodyPr spcFirstLastPara="1" wrap="square" lIns="91425" tIns="91425" rIns="91425" bIns="91425" anchor="t" anchorCtr="0">
            <a:noAutofit/>
          </a:bodyPr>
          <a:lstStyle/>
          <a:p>
            <a:pPr marL="457200" lvl="0" indent="-355600" algn="l" rtl="0">
              <a:spcBef>
                <a:spcPts val="0"/>
              </a:spcBef>
              <a:spcAft>
                <a:spcPts val="0"/>
              </a:spcAft>
              <a:buClr>
                <a:srgbClr val="000000"/>
              </a:buClr>
              <a:buSzPts val="2000"/>
              <a:buChar char="-"/>
            </a:pPr>
            <a:r>
              <a:rPr lang="en" sz="2000" u="sng">
                <a:solidFill>
                  <a:srgbClr val="000000"/>
                </a:solidFill>
              </a:rPr>
              <a:t>Create psychological safety </a:t>
            </a:r>
            <a:r>
              <a:rPr lang="en" sz="2000">
                <a:solidFill>
                  <a:srgbClr val="000000"/>
                </a:solidFill>
              </a:rPr>
              <a:t>for yourself and especially for your participants so people have access to the frontal lobe (icebreakers are cruitual).</a:t>
            </a:r>
            <a:endParaRPr sz="2000">
              <a:solidFill>
                <a:srgbClr val="000000"/>
              </a:solidFill>
            </a:endParaRPr>
          </a:p>
          <a:p>
            <a:pPr marL="457200" lvl="0" indent="-355600" algn="l" rtl="0">
              <a:spcBef>
                <a:spcPts val="0"/>
              </a:spcBef>
              <a:spcAft>
                <a:spcPts val="0"/>
              </a:spcAft>
              <a:buClr>
                <a:srgbClr val="000000"/>
              </a:buClr>
              <a:buSzPts val="2000"/>
              <a:buChar char="-"/>
            </a:pPr>
            <a:r>
              <a:rPr lang="en" sz="2000" u="sng">
                <a:solidFill>
                  <a:srgbClr val="000000"/>
                </a:solidFill>
              </a:rPr>
              <a:t>Connect to a person’s unique neural wiring </a:t>
            </a:r>
            <a:r>
              <a:rPr lang="en" sz="2000">
                <a:solidFill>
                  <a:srgbClr val="000000"/>
                </a:solidFill>
              </a:rPr>
              <a:t>(help them expand the existing neural networks).</a:t>
            </a:r>
            <a:endParaRPr sz="2000">
              <a:solidFill>
                <a:srgbClr val="000000"/>
              </a:solidFill>
            </a:endParaRPr>
          </a:p>
          <a:p>
            <a:pPr marL="457200" lvl="0" indent="-355600" algn="l" rtl="0">
              <a:spcBef>
                <a:spcPts val="0"/>
              </a:spcBef>
              <a:spcAft>
                <a:spcPts val="0"/>
              </a:spcAft>
              <a:buClr>
                <a:schemeClr val="dk2"/>
              </a:buClr>
              <a:buSzPts val="2000"/>
              <a:buChar char="-"/>
            </a:pPr>
            <a:r>
              <a:rPr lang="en" sz="2000" u="sng">
                <a:solidFill>
                  <a:schemeClr val="dk2"/>
                </a:solidFill>
              </a:rPr>
              <a:t>Keep in mind that it takes time, repetition, and personal motivation</a:t>
            </a:r>
            <a:r>
              <a:rPr lang="en" sz="2000">
                <a:solidFill>
                  <a:schemeClr val="dk2"/>
                </a:solidFill>
              </a:rPr>
              <a:t> for the brain to “re-wire.”</a:t>
            </a:r>
            <a:endParaRPr sz="2000">
              <a:solidFill>
                <a:schemeClr val="dk2"/>
              </a:solidFill>
            </a:endParaRPr>
          </a:p>
          <a:p>
            <a:pPr marL="457200" lvl="0" indent="0" algn="l" rtl="0">
              <a:spcBef>
                <a:spcPts val="1600"/>
              </a:spcBef>
              <a:spcAft>
                <a:spcPts val="0"/>
              </a:spcAft>
              <a:buNone/>
            </a:pPr>
            <a:endParaRPr sz="2000">
              <a:solidFill>
                <a:srgbClr val="000000"/>
              </a:solidFill>
            </a:endParaRPr>
          </a:p>
          <a:p>
            <a:pPr marL="0" lvl="0" indent="0" algn="l" rtl="0">
              <a:spcBef>
                <a:spcPts val="1600"/>
              </a:spcBef>
              <a:spcAft>
                <a:spcPts val="1600"/>
              </a:spcAft>
              <a:buNone/>
            </a:pPr>
            <a:endParaRPr sz="2200">
              <a:solidFill>
                <a:srgbClr val="000000"/>
              </a:solidFill>
            </a:endParaRPr>
          </a:p>
        </p:txBody>
      </p:sp>
    </p:spTree>
  </p:cSld>
  <p:clrMapOvr>
    <a:masterClrMapping/>
  </p:clrMapOvr>
</p:sld>
</file>

<file path=ppt/theme/theme1.xml><?xml version="1.0" encoding="utf-8"?>
<a:theme xmlns:a="http://schemas.openxmlformats.org/drawingml/2006/main" name="Plum">
  <a:themeElements>
    <a:clrScheme name="Plum">
      <a:dk1>
        <a:srgbClr val="611BB8"/>
      </a:dk1>
      <a:lt1>
        <a:srgbClr val="FFFFFF"/>
      </a:lt1>
      <a:dk2>
        <a:srgbClr val="000000"/>
      </a:dk2>
      <a:lt2>
        <a:srgbClr val="7F7F7F"/>
      </a:lt2>
      <a:accent1>
        <a:srgbClr val="333333"/>
      </a:accent1>
      <a:accent2>
        <a:srgbClr val="5E2B97"/>
      </a:accent2>
      <a:accent3>
        <a:srgbClr val="7E57C2"/>
      </a:accent3>
      <a:accent4>
        <a:srgbClr val="C77025"/>
      </a:accent4>
      <a:accent5>
        <a:srgbClr val="009688"/>
      </a:accent5>
      <a:accent6>
        <a:srgbClr val="FFD600"/>
      </a:accent6>
      <a:hlink>
        <a:srgbClr val="009688"/>
      </a:hlink>
      <a:folHlink>
        <a:srgbClr val="00968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TotalTime>
  <Words>2174</Words>
  <Application>Microsoft Office PowerPoint</Application>
  <PresentationFormat>On-screen Show (16:9)</PresentationFormat>
  <Paragraphs>252</Paragraphs>
  <Slides>39</Slides>
  <Notes>39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39</vt:i4>
      </vt:variant>
    </vt:vector>
  </HeadingPairs>
  <TitlesOfParts>
    <vt:vector size="46" baseType="lpstr">
      <vt:lpstr>Arial</vt:lpstr>
      <vt:lpstr>Times New Roman</vt:lpstr>
      <vt:lpstr>Source Sans Pro</vt:lpstr>
      <vt:lpstr>Noto Sans Symbols</vt:lpstr>
      <vt:lpstr>Roboto</vt:lpstr>
      <vt:lpstr>Raleway</vt:lpstr>
      <vt:lpstr>Plum</vt:lpstr>
      <vt:lpstr> </vt:lpstr>
      <vt:lpstr>During this session, together we will...</vt:lpstr>
      <vt:lpstr>Neuroscience  Behind Intercultural Learning</vt:lpstr>
      <vt:lpstr>Educational Neuroscience</vt:lpstr>
      <vt:lpstr>Learning and Emotions</vt:lpstr>
      <vt:lpstr>Emotions and Learning: Perspective from Neuroscience</vt:lpstr>
      <vt:lpstr>Cultural Neuroscience</vt:lpstr>
      <vt:lpstr>Cultural patterning of the brain</vt:lpstr>
      <vt:lpstr>The process of Facilitation: Perspective from Neuroscience</vt:lpstr>
      <vt:lpstr>The Art of  Intercultural Facilitation</vt:lpstr>
      <vt:lpstr>Facilitation </vt:lpstr>
      <vt:lpstr>Keep in mind ...</vt:lpstr>
      <vt:lpstr>Intercultural Facilitation</vt:lpstr>
      <vt:lpstr>PowerPoint Presentation</vt:lpstr>
      <vt:lpstr>Intercultural Facilitator </vt:lpstr>
      <vt:lpstr>Three options when facilitating</vt:lpstr>
      <vt:lpstr>What would you do? </vt:lpstr>
      <vt:lpstr>Theories &amp; Frameworks </vt:lpstr>
      <vt:lpstr>PowerPoint Presentation</vt:lpstr>
      <vt:lpstr>PowerPoint Presentation</vt:lpstr>
      <vt:lpstr>PowerPoint Presentation</vt:lpstr>
      <vt:lpstr>Things to consider</vt:lpstr>
      <vt:lpstr>PowerPoint Presentation</vt:lpstr>
      <vt:lpstr>www.hubicl.org/toolbox/tools/</vt:lpstr>
      <vt:lpstr>Choosing tools that flow</vt:lpstr>
      <vt:lpstr>PowerPoint Presentation</vt:lpstr>
      <vt:lpstr>PowerPoint Presentation</vt:lpstr>
      <vt:lpstr>PowerPoint Presentation</vt:lpstr>
      <vt:lpstr>PowerPoint Presentation</vt:lpstr>
      <vt:lpstr>PowerPoint Presentation</vt:lpstr>
      <vt:lpstr>Preparing to Facilitate </vt:lpstr>
      <vt:lpstr>Three options when facilitating</vt:lpstr>
      <vt:lpstr>PowerPoint Presentation</vt:lpstr>
      <vt:lpstr>Advanced Tools</vt:lpstr>
      <vt:lpstr>Selected References (Intercultural Facilitation)</vt:lpstr>
      <vt:lpstr>PowerPoint Presentation</vt:lpstr>
      <vt:lpstr>Selected References (Intercultural Learning)</vt:lpstr>
      <vt:lpstr>Selected References (Neuroscience)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Benson, Annette K.</dc:creator>
  <cp:lastModifiedBy>Benson, Annette K.</cp:lastModifiedBy>
  <cp:revision>1</cp:revision>
  <dcterms:modified xsi:type="dcterms:W3CDTF">2018-10-25T17:06:44Z</dcterms:modified>
</cp:coreProperties>
</file>