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7" r:id="rId3"/>
    <p:sldId id="258" r:id="rId4"/>
    <p:sldId id="259" r:id="rId5"/>
    <p:sldId id="278" r:id="rId6"/>
    <p:sldId id="275" r:id="rId7"/>
    <p:sldId id="272" r:id="rId8"/>
    <p:sldId id="273" r:id="rId9"/>
    <p:sldId id="274" r:id="rId10"/>
    <p:sldId id="276" r:id="rId11"/>
    <p:sldId id="277" r:id="rId12"/>
    <p:sldId id="268" r:id="rId13"/>
    <p:sldId id="26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A615"/>
    <a:srgbClr val="C8E0F5"/>
    <a:srgbClr val="B53E96"/>
    <a:srgbClr val="DDB011"/>
    <a:srgbClr val="63ADCF"/>
    <a:srgbClr val="66C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372" autoAdjust="0"/>
  </p:normalViewPr>
  <p:slideViewPr>
    <p:cSldViewPr snapToGrid="0">
      <p:cViewPr varScale="1">
        <p:scale>
          <a:sx n="92" d="100"/>
          <a:sy n="92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4A3ED-32B9-4008-9C95-627E4602F9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A0DCA-3A8D-4A91-A0D8-1945FE107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4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create a new slide: right</a:t>
            </a:r>
            <a:r>
              <a:rPr lang="en-US" baseline="0" dirty="0" smtClean="0"/>
              <a:t> click and select “Duplicate Slide.”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0DCA-3A8D-4A91-A0D8-1945FE107E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7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Participants can address</a:t>
            </a:r>
            <a:r>
              <a:rPr lang="en-US" baseline="0" dirty="0" smtClean="0"/>
              <a:t> as many or as few of these as they wish.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0DCA-3A8D-4A91-A0D8-1945FE107E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61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Participants can address</a:t>
            </a:r>
            <a:r>
              <a:rPr lang="en-US" baseline="0" dirty="0" smtClean="0"/>
              <a:t> as many or as few of these as they wish.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0DCA-3A8D-4A91-A0D8-1945FE107E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27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1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87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02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85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99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79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24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84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85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6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58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77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84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9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7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9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8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tile tx="0" ty="0" sx="91000" sy="9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15F9-A6EC-4BD9-9382-DA6209EAC072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3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tile tx="0" ty="0" sx="91000" sy="9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9737-2DF0-461D-9A59-793E25D72C3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4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cjones@purdue.edu" TargetMode="External"/><Relationship Id="rId7" Type="http://schemas.openxmlformats.org/officeDocument/2006/relationships/hyperlink" Target="mailto:barajase@purdue.ed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mclugh@purdue.edu" TargetMode="External"/><Relationship Id="rId5" Type="http://schemas.openxmlformats.org/officeDocument/2006/relationships/hyperlink" Target="mailto:sparks36@purdue.edu" TargetMode="External"/><Relationship Id="rId4" Type="http://schemas.openxmlformats.org/officeDocument/2006/relationships/hyperlink" Target="mailto:shouston@purdue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riendship@purdue.edu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mailto:haglerm@purdue.edu" TargetMode="External"/><Relationship Id="rId4" Type="http://schemas.openxmlformats.org/officeDocument/2006/relationships/hyperlink" Target="mailto:hdady@purdue.ed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248025" y="1693718"/>
            <a:ext cx="8735319" cy="3812303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iLEAD WORKSHOP SERIES</a:t>
            </a:r>
            <a:r>
              <a:rPr lang="en-US" sz="1600" b="1" dirty="0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1600" b="1" dirty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FOR VISITING SCHOLARS #2</a:t>
            </a:r>
            <a:b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Provided by:</a:t>
            </a:r>
            <a:b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>
                <a:solidFill>
                  <a:srgbClr val="4A5358"/>
                </a:solidFill>
                <a:latin typeface="Myriad Pro" panose="020B0503030403020204" pitchFamily="34" charset="0"/>
              </a:rPr>
              <a:t>Purdue Polytechnic </a:t>
            </a: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Institute</a:t>
            </a:r>
            <a:b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The Office of International Students and Scholars</a:t>
            </a:r>
            <a:b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>
                <a:solidFill>
                  <a:srgbClr val="4A5358"/>
                </a:solidFill>
                <a:latin typeface="Myriad Pro" panose="020B0503030403020204" pitchFamily="34" charset="0"/>
              </a:rPr>
              <a:t>T</a:t>
            </a: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he Center for Intercultural Learning, Mentorship, Assessment and Research</a:t>
            </a:r>
            <a:b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2000" b="1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smtClean="0">
                <a:solidFill>
                  <a:srgbClr val="4A5358"/>
                </a:solidFill>
                <a:latin typeface="Myriad Pro" panose="020B0503030403020204" pitchFamily="34" charset="0"/>
              </a:rPr>
              <a:t>Presenter: </a:t>
            </a: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Dr. Daniel Jones</a:t>
            </a:r>
            <a:endParaRPr lang="en-US" sz="4400" b="1" dirty="0">
              <a:solidFill>
                <a:srgbClr val="4A5358"/>
              </a:solidFill>
              <a:latin typeface="Myriad Pro" panose="020B0503030403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22" y="4570265"/>
            <a:ext cx="2743203" cy="20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87336" y="388568"/>
            <a:ext cx="899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Myriad Pro" panose="020B0503030403020204" pitchFamily="34" charset="0"/>
                <a:ea typeface="Impact" charset="0"/>
                <a:cs typeface="Impact" charset="0"/>
              </a:rPr>
              <a:t>Emotional Resilience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0087" y="2169734"/>
            <a:ext cx="50903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4B5459"/>
                </a:solidFill>
                <a:latin typeface="Myriad Pro" panose="020B0503030403020204" pitchFamily="34" charset="0"/>
              </a:rPr>
              <a:t>How do we stay in the Learning Zone as long as possible?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B5459"/>
                </a:solidFill>
                <a:latin typeface="Myriad Pro" panose="020B0503030403020204" pitchFamily="34" charset="0"/>
              </a:rPr>
              <a:t>Resources for help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B5459"/>
                </a:solidFill>
                <a:latin typeface="Myriad Pro" panose="020B0503030403020204" pitchFamily="34" charset="0"/>
              </a:rPr>
              <a:t>Talking out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B5459"/>
                </a:solidFill>
                <a:latin typeface="Myriad Pro" panose="020B0503030403020204" pitchFamily="34" charset="0"/>
              </a:rPr>
              <a:t>Prayer, meditation and reflection</a:t>
            </a:r>
          </a:p>
          <a:p>
            <a:endParaRPr lang="en-US" sz="2400" dirty="0">
              <a:solidFill>
                <a:srgbClr val="4B5459"/>
              </a:solidFill>
              <a:latin typeface="Myriad Pro" panose="020B0503030403020204" pitchFamily="34" charset="0"/>
            </a:endParaRPr>
          </a:p>
          <a:p>
            <a:r>
              <a:rPr lang="en-US" sz="2400" dirty="0">
                <a:solidFill>
                  <a:srgbClr val="4B5459"/>
                </a:solidFill>
                <a:latin typeface="Myriad Pro" panose="020B0503030403020204" pitchFamily="34" charset="0"/>
              </a:rPr>
              <a:t>What are your goals while in the U.S.?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77681" y="1608642"/>
            <a:ext cx="3907767" cy="3930996"/>
            <a:chOff x="7506727" y="2241058"/>
            <a:chExt cx="3907767" cy="3930996"/>
          </a:xfrm>
        </p:grpSpPr>
        <p:sp>
          <p:nvSpPr>
            <p:cNvPr id="8" name="Flowchart: Connector 7"/>
            <p:cNvSpPr/>
            <p:nvPr/>
          </p:nvSpPr>
          <p:spPr>
            <a:xfrm>
              <a:off x="7506727" y="2241058"/>
              <a:ext cx="3907767" cy="3930996"/>
            </a:xfrm>
            <a:prstGeom prst="flowChartConnector">
              <a:avLst/>
            </a:prstGeom>
            <a:solidFill>
              <a:srgbClr val="B53E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8148209" y="2854099"/>
              <a:ext cx="2645115" cy="2704914"/>
            </a:xfrm>
            <a:prstGeom prst="flowChartConnector">
              <a:avLst/>
            </a:prstGeom>
            <a:solidFill>
              <a:srgbClr val="DDB0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8746147" y="3479739"/>
              <a:ext cx="1449239" cy="1453633"/>
            </a:xfrm>
            <a:prstGeom prst="flowChartConnector">
              <a:avLst/>
            </a:prstGeom>
            <a:solidFill>
              <a:srgbClr val="63AD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47623" y="3914167"/>
              <a:ext cx="10462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Myriad Pro" panose="020B0503030403020204" pitchFamily="34" charset="0"/>
                </a:rPr>
                <a:t>Comfort Zone</a:t>
              </a:r>
              <a:endParaRPr lang="en-US" sz="1600" dirty="0">
                <a:solidFill>
                  <a:schemeClr val="bg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7579" y="3093248"/>
              <a:ext cx="19663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Myriad Pro" panose="020B0503030403020204" pitchFamily="34" charset="0"/>
                </a:rPr>
                <a:t>Learning Zone</a:t>
              </a:r>
              <a:endParaRPr lang="en-US" sz="1600" dirty="0">
                <a:solidFill>
                  <a:schemeClr val="bg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477424" y="2463596"/>
              <a:ext cx="19663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Myriad Pro" panose="020B0503030403020204" pitchFamily="34" charset="0"/>
                </a:rPr>
                <a:t>Panic Zone</a:t>
              </a:r>
              <a:endParaRPr lang="en-US" sz="1600" dirty="0">
                <a:solidFill>
                  <a:schemeClr val="bg1"/>
                </a:solidFill>
                <a:latin typeface="Myriad Pro" panose="020B0503030403020204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911739" y="6316324"/>
            <a:ext cx="8052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Myriad Pro" panose="020B0503030403020204" pitchFamily="34" charset="0"/>
              </a:rPr>
              <a:t>Senninger, T. (2000). </a:t>
            </a:r>
            <a:r>
              <a:rPr lang="de-DE" sz="1050" i="1" dirty="0">
                <a:latin typeface="Myriad Pro" panose="020B0503030403020204" pitchFamily="34" charset="0"/>
              </a:rPr>
              <a:t>Abenteuer leiten-in Abenteuern lernen: Methodenset zur Planung und Leitung kooperativer Lerngemeinschaften für Training und Teamentwicklung in Schule, Jugendarbeit und Betrieb</a:t>
            </a:r>
            <a:r>
              <a:rPr lang="de-DE" sz="1050" dirty="0">
                <a:latin typeface="Myriad Pro" panose="020B0503030403020204" pitchFamily="34" charset="0"/>
              </a:rPr>
              <a:t>. Ökotopia Verlag.</a:t>
            </a:r>
            <a:endParaRPr lang="en-US" sz="1050" dirty="0">
              <a:latin typeface="Myriad Pro" panose="020B0503030403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77681" y="5808169"/>
            <a:ext cx="390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Myriad Pro" panose="020B0503030403020204" pitchFamily="34" charset="0"/>
              </a:rPr>
              <a:t>Senninger‘s Learning Zone Model</a:t>
            </a:r>
            <a:endParaRPr lang="en-US" sz="1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0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0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80163" y="1267690"/>
            <a:ext cx="4031673" cy="40316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80956" y="2980113"/>
            <a:ext cx="3830089" cy="89777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yriad Pro" panose="020B0503030403020204" pitchFamily="34" charset="0"/>
                <a:ea typeface="+mj-ea"/>
                <a:cs typeface="+mj-cs"/>
              </a:rPr>
              <a:t>Homework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yriad Pro" panose="020B0503030403020204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0684" y="5101464"/>
            <a:ext cx="2671316" cy="1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517525"/>
            <a:ext cx="7798377" cy="835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Pro" panose="020B0503030403020204" pitchFamily="34" charset="0"/>
              </a:rPr>
              <a:t>Writing Prompt</a:t>
            </a:r>
            <a:endParaRPr lang="en-US" dirty="0">
              <a:latin typeface="Myriad Pro" panose="020B0503030403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6460" y="5332283"/>
            <a:ext cx="2185540" cy="1073854"/>
          </a:xfrm>
        </p:spPr>
      </p:pic>
      <p:sp>
        <p:nvSpPr>
          <p:cNvPr id="4" name="Rectangle 3"/>
          <p:cNvSpPr/>
          <p:nvPr/>
        </p:nvSpPr>
        <p:spPr>
          <a:xfrm>
            <a:off x="2914650" y="1716870"/>
            <a:ext cx="7590559" cy="342662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Who is your support network at home?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Who is your support network at Purdue/in the Greater Lafayette area?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How will you expand your local support network?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0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180956" y="2980113"/>
            <a:ext cx="3830089" cy="89777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A61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yriad Pro" panose="020B0503030403020204" pitchFamily="34" charset="0"/>
                <a:ea typeface="+mj-ea"/>
                <a:cs typeface="+mj-cs"/>
              </a:rPr>
              <a:t>Thank You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CCA61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yriad Pro" panose="020B0503030403020204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0684" y="5111855"/>
            <a:ext cx="2671316" cy="13125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0604" y="4873336"/>
            <a:ext cx="7590559" cy="17560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dirty="0" smtClean="0">
                <a:latin typeface="Myriad Pro" panose="020B0503030403020204" pitchFamily="34" charset="0"/>
              </a:rPr>
              <a:t>Contact info:</a:t>
            </a:r>
          </a:p>
          <a:p>
            <a:r>
              <a:rPr lang="en-US" dirty="0" smtClean="0">
                <a:latin typeface="Myriad Pro" panose="020B0503030403020204" pitchFamily="34" charset="0"/>
                <a:hlinkClick r:id="rId3"/>
              </a:rPr>
              <a:t>dcjones@purdue.edu</a:t>
            </a:r>
            <a:endParaRPr lang="en-US" dirty="0">
              <a:latin typeface="Myriad Pro" panose="020B0503030403020204" pitchFamily="34" charset="0"/>
            </a:endParaRPr>
          </a:p>
          <a:p>
            <a:r>
              <a:rPr lang="en-US" dirty="0" smtClean="0">
                <a:latin typeface="Myriad Pro" panose="020B0503030403020204" pitchFamily="34" charset="0"/>
                <a:hlinkClick r:id="rId4"/>
              </a:rPr>
              <a:t>shouston@purdue.edu</a:t>
            </a:r>
            <a:endParaRPr lang="en-US" dirty="0">
              <a:latin typeface="Myriad Pro" panose="020B0503030403020204" pitchFamily="34" charset="0"/>
            </a:endParaRPr>
          </a:p>
          <a:p>
            <a:r>
              <a:rPr lang="en-US" dirty="0" smtClean="0">
                <a:latin typeface="Myriad Pro" panose="020B0503030403020204" pitchFamily="34" charset="0"/>
                <a:hlinkClick r:id="rId5"/>
              </a:rPr>
              <a:t>sparks36@purdue.edu</a:t>
            </a:r>
            <a:endParaRPr lang="en-US" dirty="0">
              <a:latin typeface="Myriad Pro" panose="020B0503030403020204" pitchFamily="34" charset="0"/>
            </a:endParaRPr>
          </a:p>
          <a:p>
            <a:r>
              <a:rPr lang="en-US" dirty="0" smtClean="0">
                <a:latin typeface="Myriad Pro" panose="020B0503030403020204" pitchFamily="34" charset="0"/>
                <a:hlinkClick r:id="rId6"/>
              </a:rPr>
              <a:t>mclugh@purdue.edu</a:t>
            </a:r>
            <a:endParaRPr lang="en-US" dirty="0">
              <a:latin typeface="Myriad Pro" panose="020B0503030403020204" pitchFamily="34" charset="0"/>
            </a:endParaRPr>
          </a:p>
          <a:p>
            <a:r>
              <a:rPr lang="en-US" dirty="0" err="1" smtClean="0">
                <a:latin typeface="Myriad Pro" panose="020B0503030403020204" pitchFamily="34" charset="0"/>
                <a:hlinkClick r:id="rId7"/>
              </a:rPr>
              <a:t>barajase@purdue.ed</a:t>
            </a:r>
            <a:r>
              <a:rPr lang="en-US" dirty="0" smtClean="0">
                <a:latin typeface="Myriad Pro" panose="020B0503030403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1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517525"/>
            <a:ext cx="7725641" cy="1446357"/>
          </a:xfrm>
        </p:spPr>
        <p:txBody>
          <a:bodyPr>
            <a:normAutofit/>
          </a:bodyPr>
          <a:lstStyle/>
          <a:p>
            <a:r>
              <a:rPr lang="en-US" smtClean="0">
                <a:latin typeface="Myriad Pro" panose="020B0503030403020204" pitchFamily="34" charset="0"/>
              </a:rPr>
              <a:t>Workshop #2:</a:t>
            </a:r>
            <a:r>
              <a:rPr lang="en-US" dirty="0">
                <a:latin typeface="Myriad Pro" panose="020B0503030403020204" pitchFamily="34" charset="0"/>
              </a:rPr>
              <a:t/>
            </a:r>
            <a:br>
              <a:rPr lang="en-US" dirty="0">
                <a:latin typeface="Myriad Pro" panose="020B0503030403020204" pitchFamily="34" charset="0"/>
              </a:rPr>
            </a:br>
            <a:r>
              <a:rPr lang="en-US" dirty="0" smtClean="0">
                <a:latin typeface="Myriad Pro" panose="020B0503030403020204" pitchFamily="34" charset="0"/>
              </a:rPr>
              <a:t>Cultural Differences &amp; Stresses</a:t>
            </a:r>
            <a:endParaRPr lang="en-US" dirty="0">
              <a:latin typeface="Myriad Pro" panose="020B0503030403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6460" y="5332283"/>
            <a:ext cx="2185540" cy="1073854"/>
          </a:xfrm>
        </p:spPr>
      </p:pic>
      <p:sp>
        <p:nvSpPr>
          <p:cNvPr id="3" name="Rectangle 2"/>
          <p:cNvSpPr/>
          <p:nvPr/>
        </p:nvSpPr>
        <p:spPr>
          <a:xfrm>
            <a:off x="2914650" y="1716870"/>
            <a:ext cx="7590559" cy="421633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Myriad Pro" panose="020B0503030403020204" pitchFamily="34" charset="0"/>
              </a:rPr>
              <a:t>Agenda: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Myriad Pro" panose="020B0503030403020204" pitchFamily="34" charset="0"/>
              </a:rPr>
              <a:t>Share Amazing Race location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Myriad Pro" panose="020B0503030403020204" pitchFamily="34" charset="0"/>
              </a:rPr>
              <a:t>Selecting a community event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latin typeface="Myriad Pro" panose="020B0503030403020204" pitchFamily="34" charset="0"/>
              </a:rPr>
              <a:t>Senninger’s</a:t>
            </a:r>
            <a:r>
              <a:rPr lang="en-US" sz="2000" dirty="0" smtClean="0">
                <a:latin typeface="Myriad Pro" panose="020B0503030403020204" pitchFamily="34" charset="0"/>
              </a:rPr>
              <a:t> Learning Zone Model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Myriad Pro" panose="020B0503030403020204" pitchFamily="34" charset="0"/>
              </a:rPr>
              <a:t>What is emotional resilience?</a:t>
            </a:r>
          </a:p>
          <a:p>
            <a:pPr marL="13716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latin typeface="Myriad Pro" panose="020B0503030403020204" pitchFamily="34" charset="0"/>
              </a:rPr>
              <a:t>Critical incidences</a:t>
            </a:r>
          </a:p>
          <a:p>
            <a:pPr marL="13716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latin typeface="Myriad Pro" panose="020B0503030403020204" pitchFamily="34" charset="0"/>
              </a:rPr>
              <a:t>Stressors and triggers</a:t>
            </a:r>
          </a:p>
          <a:p>
            <a:pPr marL="13716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latin typeface="Myriad Pro" panose="020B0503030403020204" pitchFamily="34" charset="0"/>
              </a:rPr>
              <a:t>Coping strategies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Myriad Pro" panose="020B0503030403020204" pitchFamily="34" charset="0"/>
              </a:rPr>
              <a:t>Writing Prompt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1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517525"/>
            <a:ext cx="7871114" cy="835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yriad Pro" panose="020B0503030403020204" pitchFamily="34" charset="0"/>
              </a:rPr>
              <a:t>Share your Amazing Race location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6556" y="1610591"/>
            <a:ext cx="6089072" cy="3941651"/>
          </a:xfrm>
          <a:prstGeom prst="rect">
            <a:avLst/>
          </a:prstGeom>
        </p:spPr>
        <p:txBody>
          <a:bodyPr wrap="square">
            <a:normAutofit fontScale="85000" lnSpcReduction="1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Which location did you choose to research and why?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Where is it located?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What did you learn that surprised you?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What insights if any did it give you into U.S., Indiana, Greater Lafayette area, Purdue culture?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Does this cultural artifact remind you of anything back home?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Will you explore this further?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Myriad Pro" panose="020B05030304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79654" y="1610590"/>
            <a:ext cx="2956239" cy="394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517525"/>
            <a:ext cx="7871114" cy="835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Pro" panose="020B0503030403020204" pitchFamily="34" charset="0"/>
              </a:rPr>
              <a:t>Helpful Organizations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6555" y="1610591"/>
            <a:ext cx="8458199" cy="394165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International Friendship Program (IFP) </a:t>
            </a:r>
            <a:r>
              <a:rPr lang="en-US" sz="2400" dirty="0" smtClean="0">
                <a:latin typeface="Myriad Pro" panose="020B0503030403020204" pitchFamily="34" charset="0"/>
                <a:hlinkClick r:id="rId3"/>
              </a:rPr>
              <a:t>friendship@purdue.edu</a:t>
            </a:r>
            <a:r>
              <a:rPr lang="en-US" sz="2400" dirty="0" smtClean="0">
                <a:latin typeface="Myriad Pro" panose="020B0503030403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Culture Catalysts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yriad Pro" panose="020B0503030403020204" pitchFamily="34" charset="0"/>
              </a:rPr>
              <a:t>Primary Advisor: Hailey Dady </a:t>
            </a:r>
            <a:r>
              <a:rPr lang="en-US" sz="2000" dirty="0" smtClean="0">
                <a:latin typeface="Myriad Pro" panose="020B0503030403020204" pitchFamily="34" charset="0"/>
                <a:hlinkClick r:id="rId4"/>
              </a:rPr>
              <a:t>hdady@purdue.edu</a:t>
            </a:r>
            <a:r>
              <a:rPr lang="en-US" sz="2000" dirty="0" smtClean="0">
                <a:latin typeface="Myriad Pro" panose="020B0503030403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yriad Pro" panose="020B0503030403020204" pitchFamily="34" charset="0"/>
              </a:rPr>
              <a:t>Club President: </a:t>
            </a:r>
            <a:r>
              <a:rPr lang="en-US" sz="2000" dirty="0">
                <a:latin typeface="Myriad Pro" panose="020B0503030403020204" pitchFamily="34" charset="0"/>
              </a:rPr>
              <a:t>Michaela Hagler </a:t>
            </a:r>
            <a:r>
              <a:rPr lang="en-US" sz="2000" dirty="0" smtClean="0">
                <a:latin typeface="Myriad Pro" panose="020B0503030403020204" pitchFamily="34" charset="0"/>
                <a:hlinkClick r:id="rId5"/>
              </a:rPr>
              <a:t>haglerm@purdue.edu</a:t>
            </a:r>
            <a:r>
              <a:rPr lang="en-US" sz="2000" dirty="0" smtClean="0">
                <a:latin typeface="Myriad Pro" panose="020B0503030403020204" pitchFamily="34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0283" y="4230864"/>
            <a:ext cx="2226252" cy="2226252"/>
          </a:xfrm>
          <a:prstGeom prst="rect">
            <a:avLst/>
          </a:prstGeom>
          <a:ln>
            <a:solidFill>
              <a:srgbClr val="CCA615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9856" y="4230864"/>
            <a:ext cx="2226252" cy="2226252"/>
          </a:xfrm>
          <a:prstGeom prst="rect">
            <a:avLst/>
          </a:prstGeom>
          <a:solidFill>
            <a:srgbClr val="CCA615"/>
          </a:solidFill>
          <a:ln>
            <a:solidFill>
              <a:srgbClr val="CCA615"/>
            </a:solidFill>
          </a:ln>
        </p:spPr>
      </p:pic>
    </p:spTree>
    <p:extLst>
      <p:ext uri="{BB962C8B-B14F-4D97-AF65-F5344CB8AC3E}">
        <p14:creationId xmlns:p14="http://schemas.microsoft.com/office/powerpoint/2010/main" val="41545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0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80163" y="1267690"/>
            <a:ext cx="4031673" cy="40316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80956" y="2980113"/>
            <a:ext cx="3830089" cy="89777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yriad Pro" panose="020B0503030403020204" pitchFamily="34" charset="0"/>
                <a:ea typeface="+mj-ea"/>
                <a:cs typeface="+mj-cs"/>
              </a:rPr>
              <a:t>Emotional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yriad Pro" panose="020B0503030403020204" pitchFamily="34" charset="0"/>
                <a:ea typeface="+mj-ea"/>
                <a:cs typeface="+mj-cs"/>
              </a:rPr>
              <a:t> Resilience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yriad Pro" panose="020B0503030403020204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0684" y="5101464"/>
            <a:ext cx="2671316" cy="1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7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95154" y="388568"/>
            <a:ext cx="8790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yriad Pro" panose="020B0503030403020204" pitchFamily="34" charset="0"/>
                <a:ea typeface="Impact" charset="0"/>
                <a:cs typeface="Impact" charset="0"/>
              </a:rPr>
              <a:t>Emotional Resilience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9491472" y="5292898"/>
            <a:ext cx="2167128" cy="1144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24287" y="1496693"/>
            <a:ext cx="8671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anose="020B0503030403020204" pitchFamily="34" charset="0"/>
                <a:ea typeface="Arial" charset="0"/>
                <a:cs typeface="Arial" charset="0"/>
              </a:rPr>
              <a:t>What is emotional resilience?</a:t>
            </a:r>
          </a:p>
          <a:p>
            <a:r>
              <a:rPr lang="en-US" sz="2400" dirty="0" smtClean="0">
                <a:latin typeface="Myriad Pro" panose="020B0503030403020204" pitchFamily="34" charset="0"/>
                <a:ea typeface="Arial" charset="0"/>
                <a:cs typeface="Arial" charset="0"/>
              </a:rPr>
              <a:t>Why is emotional resilience important for you as a visiting scholar?</a:t>
            </a:r>
          </a:p>
        </p:txBody>
      </p:sp>
      <p:sp>
        <p:nvSpPr>
          <p:cNvPr id="7" name="Rectangle 6"/>
          <p:cNvSpPr/>
          <p:nvPr/>
        </p:nvSpPr>
        <p:spPr>
          <a:xfrm>
            <a:off x="2088901" y="5380387"/>
            <a:ext cx="4902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Myriad Pro" panose="020B0503030403020204" pitchFamily="34" charset="0"/>
              </a:rPr>
              <a:t>How to Deal With Loneliness When Living Abroad		</a:t>
            </a:r>
            <a:endParaRPr lang="en-US" sz="2400" dirty="0">
              <a:solidFill>
                <a:prstClr val="black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621" y="5381701"/>
            <a:ext cx="340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Myriad Pro" panose="020B0503030403020204" pitchFamily="34" charset="0"/>
              </a:rPr>
              <a:t>Balancing Challenge and Support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0242" y="3656708"/>
            <a:ext cx="3306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https://youtu.be/tLzHPM9muwQ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18725" y="3686891"/>
            <a:ext cx="3170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This video has been removed for proprietary reasons.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87336" y="388568"/>
            <a:ext cx="899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Myriad Pro" panose="020B0503030403020204" pitchFamily="34" charset="0"/>
                <a:ea typeface="Impact" charset="0"/>
                <a:cs typeface="Impact" charset="0"/>
              </a:rPr>
              <a:t>Emotional Resilience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87336" y="1608642"/>
            <a:ext cx="48888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anose="020B0503030403020204" pitchFamily="34" charset="0"/>
                <a:ea typeface="Arial" charset="0"/>
                <a:cs typeface="Arial" charset="0"/>
              </a:rPr>
              <a:t>Let’s Debrief!</a:t>
            </a:r>
            <a:endParaRPr lang="en-US" sz="2400" dirty="0"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Clr>
                <a:srgbClr val="3A5681"/>
              </a:buClr>
              <a:buFont typeface="Arial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  <a:ea typeface="Arial" charset="0"/>
                <a:cs typeface="Arial" charset="0"/>
              </a:rPr>
              <a:t>What do the zones look like?</a:t>
            </a:r>
          </a:p>
          <a:p>
            <a:pPr marL="800100" lvl="1" indent="-342900">
              <a:buClr>
                <a:srgbClr val="3A5681"/>
              </a:buClr>
              <a:buFont typeface="Arial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  <a:ea typeface="Arial" charset="0"/>
                <a:cs typeface="Arial" charset="0"/>
              </a:rPr>
              <a:t>Comfort zone</a:t>
            </a:r>
          </a:p>
          <a:p>
            <a:pPr marL="800100" lvl="1" indent="-342900">
              <a:buClr>
                <a:srgbClr val="3A5681"/>
              </a:buClr>
              <a:buFont typeface="Arial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  <a:ea typeface="Arial" charset="0"/>
                <a:cs typeface="Arial" charset="0"/>
              </a:rPr>
              <a:t>Learning zone</a:t>
            </a:r>
          </a:p>
          <a:p>
            <a:pPr marL="800100" lvl="1" indent="-342900">
              <a:buClr>
                <a:srgbClr val="3A5681"/>
              </a:buClr>
              <a:buFont typeface="Arial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  <a:ea typeface="Arial" charset="0"/>
                <a:cs typeface="Arial" charset="0"/>
              </a:rPr>
              <a:t>Panic zone</a:t>
            </a:r>
          </a:p>
          <a:p>
            <a:pPr marL="800100" lvl="1" indent="-342900">
              <a:buClr>
                <a:srgbClr val="3A5681"/>
              </a:buClr>
              <a:buFont typeface="Arial" charset="0"/>
              <a:buChar char="•"/>
            </a:pPr>
            <a:endParaRPr lang="en-US" sz="2400" dirty="0"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Clr>
                <a:srgbClr val="3A5681"/>
              </a:buClr>
              <a:buFont typeface="Arial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  <a:ea typeface="Arial" charset="0"/>
                <a:cs typeface="Arial" charset="0"/>
              </a:rPr>
              <a:t>Critical Incidences?</a:t>
            </a:r>
          </a:p>
          <a:p>
            <a:pPr marL="800100" lvl="1" indent="-342900">
              <a:buClr>
                <a:srgbClr val="3A5681"/>
              </a:buClr>
              <a:buFont typeface="Arial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  <a:ea typeface="Arial" charset="0"/>
                <a:cs typeface="Arial" charset="0"/>
              </a:rPr>
              <a:t>What have you experienced?</a:t>
            </a:r>
          </a:p>
          <a:p>
            <a:pPr marL="800100" lvl="1" indent="-342900">
              <a:buClr>
                <a:srgbClr val="3A5681"/>
              </a:buClr>
              <a:buFont typeface="Arial" charset="0"/>
              <a:buChar char="•"/>
            </a:pPr>
            <a:endParaRPr lang="en-US" sz="2400" dirty="0"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77681" y="1608642"/>
            <a:ext cx="3907767" cy="3930996"/>
            <a:chOff x="7506727" y="2241058"/>
            <a:chExt cx="3907767" cy="3930996"/>
          </a:xfrm>
        </p:grpSpPr>
        <p:sp>
          <p:nvSpPr>
            <p:cNvPr id="8" name="Flowchart: Connector 7"/>
            <p:cNvSpPr/>
            <p:nvPr/>
          </p:nvSpPr>
          <p:spPr>
            <a:xfrm>
              <a:off x="7506727" y="2241058"/>
              <a:ext cx="3907767" cy="3930996"/>
            </a:xfrm>
            <a:prstGeom prst="flowChartConnector">
              <a:avLst/>
            </a:prstGeom>
            <a:solidFill>
              <a:srgbClr val="B53E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8148209" y="2854099"/>
              <a:ext cx="2645115" cy="2704914"/>
            </a:xfrm>
            <a:prstGeom prst="flowChartConnector">
              <a:avLst/>
            </a:prstGeom>
            <a:solidFill>
              <a:srgbClr val="DDB0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8746147" y="3479739"/>
              <a:ext cx="1449239" cy="1453633"/>
            </a:xfrm>
            <a:prstGeom prst="flowChartConnector">
              <a:avLst/>
            </a:prstGeom>
            <a:solidFill>
              <a:srgbClr val="63AD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47623" y="3914167"/>
              <a:ext cx="10462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Myriad Pro" panose="020B0503030403020204" pitchFamily="34" charset="0"/>
                </a:rPr>
                <a:t>Comfort Zone</a:t>
              </a:r>
              <a:endParaRPr lang="en-US" sz="1600" dirty="0">
                <a:solidFill>
                  <a:schemeClr val="bg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7579" y="3093248"/>
              <a:ext cx="19663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Myriad Pro" panose="020B0503030403020204" pitchFamily="34" charset="0"/>
                </a:rPr>
                <a:t>Learning Zone</a:t>
              </a:r>
              <a:endParaRPr lang="en-US" sz="1600" dirty="0">
                <a:solidFill>
                  <a:schemeClr val="bg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477424" y="2463596"/>
              <a:ext cx="19663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Myriad Pro" panose="020B0503030403020204" pitchFamily="34" charset="0"/>
                </a:rPr>
                <a:t>Panic Zone</a:t>
              </a:r>
              <a:endParaRPr lang="en-US" sz="1600" dirty="0">
                <a:solidFill>
                  <a:schemeClr val="bg1"/>
                </a:solidFill>
                <a:latin typeface="Myriad Pro" panose="020B0503030403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911739" y="6316324"/>
            <a:ext cx="8052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Myriad Pro" panose="020B0503030403020204" pitchFamily="34" charset="0"/>
              </a:rPr>
              <a:t>Senninger, T. (2000). </a:t>
            </a:r>
            <a:r>
              <a:rPr lang="de-DE" sz="1050" i="1" dirty="0">
                <a:latin typeface="Myriad Pro" panose="020B0503030403020204" pitchFamily="34" charset="0"/>
              </a:rPr>
              <a:t>Abenteuer leiten-in Abenteuern lernen: Methodenset zur Planung und Leitung kooperativer Lerngemeinschaften für Training und Teamentwicklung in Schule, Jugendarbeit und Betrieb</a:t>
            </a:r>
            <a:r>
              <a:rPr lang="de-DE" sz="1050" dirty="0">
                <a:latin typeface="Myriad Pro" panose="020B0503030403020204" pitchFamily="34" charset="0"/>
              </a:rPr>
              <a:t>. Ökotopia Verlag.</a:t>
            </a:r>
            <a:endParaRPr lang="en-US" sz="1050" dirty="0">
              <a:latin typeface="Myriad Pro" panose="020B05030304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77681" y="5808169"/>
            <a:ext cx="390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Myriad Pro" panose="020B0503030403020204" pitchFamily="34" charset="0"/>
              </a:rPr>
              <a:t>Senninger‘s Learning Zone Model</a:t>
            </a:r>
            <a:endParaRPr lang="en-US" sz="1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2418" y="388568"/>
            <a:ext cx="8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Myriad Pro" panose="020B0503030403020204" pitchFamily="34" charset="0"/>
                <a:ea typeface="Impact" charset="0"/>
                <a:cs typeface="Impact" charset="0"/>
              </a:rPr>
              <a:t>Emotional Resilience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2419" y="1516371"/>
            <a:ext cx="38182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A5681"/>
              </a:buClr>
            </a:pPr>
            <a:r>
              <a:rPr lang="en-US" sz="2400" dirty="0">
                <a:latin typeface="Myriad Pro" panose="020B0503030403020204" pitchFamily="34" charset="0"/>
                <a:ea typeface="Arial" charset="0"/>
                <a:cs typeface="Arial" charset="0"/>
              </a:rPr>
              <a:t>Work with a partner to fill out the </a:t>
            </a:r>
            <a:r>
              <a:rPr lang="en-US" sz="2400" b="1" dirty="0">
                <a:latin typeface="Myriad Pro" panose="020B0503030403020204" pitchFamily="34" charset="0"/>
                <a:ea typeface="Arial" charset="0"/>
                <a:cs typeface="Arial" charset="0"/>
              </a:rPr>
              <a:t>Emotional Resilience Handout</a:t>
            </a:r>
          </a:p>
          <a:p>
            <a:pPr marL="342900" indent="-342900">
              <a:buClr>
                <a:srgbClr val="3A568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" panose="020B0503030403020204" pitchFamily="34" charset="0"/>
                <a:ea typeface="Arial" charset="0"/>
                <a:cs typeface="Arial" charset="0"/>
              </a:rPr>
              <a:t>Stress Points and Triggers</a:t>
            </a:r>
          </a:p>
          <a:p>
            <a:pPr marL="342900" indent="-342900">
              <a:buClr>
                <a:srgbClr val="3A568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" panose="020B0503030403020204" pitchFamily="34" charset="0"/>
                <a:ea typeface="Arial" charset="0"/>
                <a:cs typeface="Arial" charset="0"/>
              </a:rPr>
              <a:t>Coping Strategies</a:t>
            </a:r>
          </a:p>
          <a:p>
            <a:pPr marL="342900" indent="-342900">
              <a:buClr>
                <a:srgbClr val="3A568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" panose="020B0503030403020204" pitchFamily="34" charset="0"/>
                <a:ea typeface="Arial" charset="0"/>
                <a:cs typeface="Arial" charset="0"/>
              </a:rPr>
              <a:t>Helping Others</a:t>
            </a:r>
          </a:p>
          <a:p>
            <a:endParaRPr lang="en-US" sz="2400" dirty="0" smtClean="0"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Myriad Pro" panose="020B0503030403020204" pitchFamily="34" charset="0"/>
                <a:ea typeface="Arial" charset="0"/>
                <a:cs typeface="Arial" charset="0"/>
              </a:rPr>
              <a:t>What resources do you have available to help you cope?</a:t>
            </a:r>
          </a:p>
          <a:p>
            <a:pPr marL="342900" lvl="0" indent="-342900">
              <a:buClr>
                <a:srgbClr val="3A568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Myriad Pro" panose="020B0503030403020204" pitchFamily="34" charset="0"/>
                <a:ea typeface="Arial" charset="0"/>
                <a:cs typeface="Arial" charset="0"/>
              </a:rPr>
              <a:t>Resources Handout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3708" y="4445370"/>
            <a:ext cx="3713018" cy="20458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3933" y="1516371"/>
            <a:ext cx="3972568" cy="264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84" y="365125"/>
            <a:ext cx="8555516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4B5459"/>
                </a:solidFill>
                <a:latin typeface="Myriad Pro" panose="020B0503030403020204" pitchFamily="34" charset="0"/>
              </a:rPr>
              <a:t>COPING STRATEGIES</a:t>
            </a:r>
            <a:endParaRPr lang="en-US" sz="4800" b="1" dirty="0">
              <a:solidFill>
                <a:srgbClr val="4B5459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284" y="1825625"/>
            <a:ext cx="8555516" cy="4351338"/>
          </a:xfrm>
        </p:spPr>
        <p:txBody>
          <a:bodyPr/>
          <a:lstStyle/>
          <a:p>
            <a:r>
              <a:rPr lang="en-US" dirty="0" smtClean="0">
                <a:solidFill>
                  <a:srgbClr val="4B5459"/>
                </a:solidFill>
                <a:latin typeface="Myriad Pro" panose="020B0503030403020204" pitchFamily="34" charset="0"/>
              </a:rPr>
              <a:t>What helps you manage how you feel?</a:t>
            </a:r>
          </a:p>
          <a:p>
            <a:r>
              <a:rPr lang="en-US" dirty="0" smtClean="0">
                <a:solidFill>
                  <a:srgbClr val="4B5459"/>
                </a:solidFill>
                <a:latin typeface="Myriad Pro" panose="020B0503030403020204" pitchFamily="34" charset="0"/>
              </a:rPr>
              <a:t>Come up with 3-5 strategies for managing emotions.</a:t>
            </a:r>
          </a:p>
          <a:p>
            <a:r>
              <a:rPr lang="en-US" dirty="0">
                <a:solidFill>
                  <a:srgbClr val="4B5459"/>
                </a:solidFill>
                <a:latin typeface="Myriad Pro" panose="020B0503030403020204" pitchFamily="34" charset="0"/>
              </a:rPr>
              <a:t>Discuss in groups of 3-4 for 5-7 minutes</a:t>
            </a:r>
          </a:p>
          <a:p>
            <a:r>
              <a:rPr lang="en-US" dirty="0">
                <a:solidFill>
                  <a:srgbClr val="4B5459"/>
                </a:solidFill>
                <a:latin typeface="Myriad Pro" panose="020B0503030403020204" pitchFamily="34" charset="0"/>
              </a:rPr>
              <a:t>Share your list of </a:t>
            </a:r>
            <a:r>
              <a:rPr lang="en-US" dirty="0" smtClean="0">
                <a:solidFill>
                  <a:srgbClr val="4B5459"/>
                </a:solidFill>
                <a:latin typeface="Myriad Pro" panose="020B0503030403020204" pitchFamily="34" charset="0"/>
              </a:rPr>
              <a:t>coping strategies</a:t>
            </a:r>
            <a:endParaRPr lang="en-US" dirty="0">
              <a:solidFill>
                <a:srgbClr val="4B5459"/>
              </a:solidFill>
              <a:latin typeface="Myriad Pro" panose="020B0503030403020204" pitchFamily="34" charset="0"/>
            </a:endParaRPr>
          </a:p>
          <a:p>
            <a:endParaRPr lang="en-US" dirty="0">
              <a:solidFill>
                <a:srgbClr val="4B5459"/>
              </a:solidFill>
              <a:latin typeface="Myriad Pro" panose="020B0503030403020204" pitchFamily="34" charset="0"/>
            </a:endParaRPr>
          </a:p>
          <a:p>
            <a:r>
              <a:rPr lang="en-US" dirty="0">
                <a:solidFill>
                  <a:srgbClr val="4B5459"/>
                </a:solidFill>
                <a:latin typeface="Myriad Pro" panose="020B0503030403020204" pitchFamily="34" charset="0"/>
              </a:rPr>
              <a:t>Let’s discuss.</a:t>
            </a:r>
          </a:p>
          <a:p>
            <a:endParaRPr lang="en-US" dirty="0">
              <a:solidFill>
                <a:srgbClr val="4B5459"/>
              </a:solidFill>
              <a:latin typeface="Myriad Pro" panose="020B05030304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3485" y="3859212"/>
            <a:ext cx="40957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28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472</Words>
  <Application>Microsoft Office PowerPoint</Application>
  <PresentationFormat>Widescreen</PresentationFormat>
  <Paragraphs>90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Impact</vt:lpstr>
      <vt:lpstr>Myriad Pro</vt:lpstr>
      <vt:lpstr>Office Theme</vt:lpstr>
      <vt:lpstr>1_Office Theme</vt:lpstr>
      <vt:lpstr>iLEAD WORKSHOP SERIES FOR VISITING SCHOLARS #2  Provided by: Purdue Polytechnic Institute The Office of International Students and Scholars The Center for Intercultural Learning, Mentorship, Assessment and Research   Presenter: Dr. Daniel Jones</vt:lpstr>
      <vt:lpstr>Workshop #2: Cultural Differences &amp; Stresses</vt:lpstr>
      <vt:lpstr>Share your Amazing Race location</vt:lpstr>
      <vt:lpstr>Helpful Organizations</vt:lpstr>
      <vt:lpstr>PowerPoint Presentation</vt:lpstr>
      <vt:lpstr>PowerPoint Presentation</vt:lpstr>
      <vt:lpstr>PowerPoint Presentation</vt:lpstr>
      <vt:lpstr>PowerPoint Presentation</vt:lpstr>
      <vt:lpstr>COPING STRATEGIES</vt:lpstr>
      <vt:lpstr>PowerPoint Presentation</vt:lpstr>
      <vt:lpstr>PowerPoint Presentation</vt:lpstr>
      <vt:lpstr>Writing Prompt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iLEAD WORKSHOP SERIES FOR VISITING SCHOLARS  Sponsored by the Office of International Students and Scholars, the Cent</dc:title>
  <dc:creator>Jones, Daniel C</dc:creator>
  <cp:lastModifiedBy>Jones, Daniel C</cp:lastModifiedBy>
  <cp:revision>53</cp:revision>
  <dcterms:created xsi:type="dcterms:W3CDTF">2019-08-02T18:39:17Z</dcterms:created>
  <dcterms:modified xsi:type="dcterms:W3CDTF">2019-11-08T21:41:06Z</dcterms:modified>
</cp:coreProperties>
</file>