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24"/>
  </p:notesMasterIdLst>
  <p:sldIdLst>
    <p:sldId id="256" r:id="rId2"/>
    <p:sldId id="271" r:id="rId3"/>
    <p:sldId id="284" r:id="rId4"/>
    <p:sldId id="293" r:id="rId5"/>
    <p:sldId id="282" r:id="rId6"/>
    <p:sldId id="294" r:id="rId7"/>
    <p:sldId id="296" r:id="rId8"/>
    <p:sldId id="302" r:id="rId9"/>
    <p:sldId id="290" r:id="rId10"/>
    <p:sldId id="292" r:id="rId11"/>
    <p:sldId id="307" r:id="rId12"/>
    <p:sldId id="304" r:id="rId13"/>
    <p:sldId id="308" r:id="rId14"/>
    <p:sldId id="289" r:id="rId15"/>
    <p:sldId id="283" r:id="rId16"/>
    <p:sldId id="297" r:id="rId17"/>
    <p:sldId id="298" r:id="rId18"/>
    <p:sldId id="295" r:id="rId19"/>
    <p:sldId id="309" r:id="rId20"/>
    <p:sldId id="305" r:id="rId21"/>
    <p:sldId id="288" r:id="rId22"/>
    <p:sldId id="30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5459"/>
    <a:srgbClr val="F2DEAB"/>
    <a:srgbClr val="C3CAD4"/>
    <a:srgbClr val="3F5869"/>
    <a:srgbClr val="42606D"/>
    <a:srgbClr val="3A5681"/>
    <a:srgbClr val="003C6B"/>
    <a:srgbClr val="4D4038"/>
    <a:srgbClr val="30476A"/>
    <a:srgbClr val="034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88" autoAdjust="0"/>
  </p:normalViewPr>
  <p:slideViewPr>
    <p:cSldViewPr snapToGrid="0" snapToObjects="1">
      <p:cViewPr varScale="1">
        <p:scale>
          <a:sx n="95" d="100"/>
          <a:sy n="95" d="100"/>
        </p:scale>
        <p:origin x="69" y="22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E3B6A-161D-4153-A7AD-C2926D33584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7EE0-95D9-4F83-8606-DCDF8E4E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http://lizhem.weebly.com/the-idi.html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F7EE0-95D9-4F83-8606-DCDF8E4EA6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3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http://lizhem.weebly.com/the-idi.html</a:t>
            </a:r>
          </a:p>
          <a:p>
            <a:endParaRPr lang="en-US" dirty="0" smtClean="0"/>
          </a:p>
          <a:p>
            <a:r>
              <a:rPr lang="en-US" dirty="0" smtClean="0"/>
              <a:t>Paradigm shift—Mick’s 3 stories</a:t>
            </a:r>
          </a:p>
          <a:p>
            <a:endParaRPr lang="en-US" dirty="0" smtClean="0"/>
          </a:p>
          <a:p>
            <a:r>
              <a:rPr lang="en-US" dirty="0" smtClean="0"/>
              <a:t>Reflection</a:t>
            </a:r>
            <a:r>
              <a:rPr lang="en-US" baseline="0" dirty="0" smtClean="0"/>
              <a:t> before, during, and after</a:t>
            </a:r>
          </a:p>
          <a:p>
            <a:r>
              <a:rPr lang="en-US" baseline="0" dirty="0" smtClean="0"/>
              <a:t>Most effective guided by mentor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F7EE0-95D9-4F83-8606-DCDF8E4EA6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3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</a:t>
            </a:r>
            <a:r>
              <a:rPr lang="en-US" baseline="0" dirty="0" smtClean="0"/>
              <a:t> than 7 is not considered statistically significant, so 5.60 is not considered a change.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F7EE0-95D9-4F83-8606-DCDF8E4EA6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6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http://lizhem.weebly.com/the-idi.html</a:t>
            </a:r>
          </a:p>
          <a:p>
            <a:endParaRPr lang="en-US" dirty="0" smtClean="0"/>
          </a:p>
          <a:p>
            <a:r>
              <a:rPr lang="en-US" dirty="0" smtClean="0"/>
              <a:t>Give examples if there are questions.</a:t>
            </a:r>
          </a:p>
          <a:p>
            <a:r>
              <a:rPr lang="en-US" dirty="0" smtClean="0"/>
              <a:t>Some</a:t>
            </a:r>
            <a:r>
              <a:rPr lang="en-US" baseline="0" dirty="0" smtClean="0"/>
              <a:t> have a lot of education and skill in this area.</a:t>
            </a:r>
          </a:p>
          <a:p>
            <a:r>
              <a:rPr lang="en-US" baseline="0" dirty="0" smtClean="0"/>
              <a:t>The larger it gets, the more you need a strict management system.</a:t>
            </a:r>
          </a:p>
          <a:p>
            <a:r>
              <a:rPr lang="en-US" baseline="0" dirty="0" smtClean="0"/>
              <a:t>People are all around the world, so problems…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F7EE0-95D9-4F83-8606-DCDF8E4EA6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20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http://lizhem.weebly.com/the-idi.html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F7EE0-95D9-4F83-8606-DCDF8E4EA6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1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Worldview Frameworks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F7EE0-95D9-4F83-8606-DCDF8E4EA6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4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Worldview Frameworks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F7EE0-95D9-4F83-8606-DCDF8E4EA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39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85DD9-AFED-4803-BD23-8DE899A364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2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F3B2-B1BB-EF41-A26F-DC25E8ACF37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2120-412C-EE43-866A-09521D40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4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1152-5072-4D1D-B3E4-FCE5361933C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0B-13FA-482F-98DB-572B0390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7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1152-5072-4D1D-B3E4-FCE5361933C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0B-13FA-482F-98DB-572B0390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72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69CF73-3EF9-4AAE-B9DC-58AC1BFB309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1F4C42-2980-43DC-AA5A-CCE33585F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3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F3B2-B1BB-EF41-A26F-DC25E8ACF37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2120-412C-EE43-866A-09521D40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5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1152-5072-4D1D-B3E4-FCE5361933C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0B-13FA-482F-98DB-572B0390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1152-5072-4D1D-B3E4-FCE5361933C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0B-13FA-482F-98DB-572B0390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4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1152-5072-4D1D-B3E4-FCE5361933C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0B-13FA-482F-98DB-572B0390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1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1152-5072-4D1D-B3E4-FCE5361933C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0B-13FA-482F-98DB-572B0390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1152-5072-4D1D-B3E4-FCE5361933C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0B-13FA-482F-98DB-572B0390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5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1152-5072-4D1D-B3E4-FCE5361933C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0B-13FA-482F-98DB-572B0390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6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1152-5072-4D1D-B3E4-FCE5361933C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0B-13FA-482F-98DB-572B0390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7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F1152-5072-4D1D-B3E4-FCE5361933C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910B-13FA-482F-98DB-572B0390B4B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5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cu.org/value/rubrics/inquiry-analysi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IPPU/CILMAR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PurdueCILMAR/" TargetMode="External"/><Relationship Id="rId5" Type="http://schemas.openxmlformats.org/officeDocument/2006/relationships/hyperlink" Target="mailto:cilmar@purdue.edu" TargetMode="External"/><Relationship Id="rId4" Type="http://schemas.openxmlformats.org/officeDocument/2006/relationships/hyperlink" Target="https://hubicl.org/logi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1422" y="1425205"/>
            <a:ext cx="83146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4B5459"/>
                </a:solidFill>
                <a:latin typeface="Myriad Pro Cond" panose="020B0506030403020204" pitchFamily="34" charset="0"/>
              </a:rPr>
              <a:t>MOVING INTERCULTURAL </a:t>
            </a:r>
          </a:p>
          <a:p>
            <a:r>
              <a:rPr lang="en-US" sz="5400" b="1" dirty="0" smtClean="0">
                <a:solidFill>
                  <a:srgbClr val="4B5459"/>
                </a:solidFill>
                <a:latin typeface="Myriad Pro Cond" panose="020B0506030403020204" pitchFamily="34" charset="0"/>
              </a:rPr>
              <a:t>LEARNING FROM THE </a:t>
            </a:r>
          </a:p>
          <a:p>
            <a:r>
              <a:rPr lang="en-US" sz="5400" b="1" dirty="0" smtClean="0">
                <a:solidFill>
                  <a:srgbClr val="4B5459"/>
                </a:solidFill>
                <a:latin typeface="Myriad Pro Cond" panose="020B0506030403020204" pitchFamily="34" charset="0"/>
              </a:rPr>
              <a:t>EXTRA TO THE ESSENTIAL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6835" y="4417892"/>
            <a:ext cx="5866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B5459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Presenter: </a:t>
            </a:r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Dr. Daniel Jones, </a:t>
            </a:r>
            <a:r>
              <a:rPr lang="en-US" i="1" dirty="0" smtClean="0">
                <a:solidFill>
                  <a:srgbClr val="4B5459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Intercultural Learning Specialist</a:t>
            </a:r>
            <a:endParaRPr lang="en-US" b="1" dirty="0" smtClean="0">
              <a:solidFill>
                <a:srgbClr val="4B5459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4B5459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Chair: </a:t>
            </a:r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Annette Benson, </a:t>
            </a:r>
            <a:r>
              <a:rPr lang="en-US" i="1" dirty="0" smtClean="0">
                <a:solidFill>
                  <a:srgbClr val="4B5459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Communication Strategist</a:t>
            </a:r>
          </a:p>
          <a:p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		October 18, 2018</a:t>
            </a:r>
            <a:endParaRPr lang="en-US" dirty="0">
              <a:solidFill>
                <a:srgbClr val="4B5459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89" y="827325"/>
            <a:ext cx="1717869" cy="5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952" y="2487434"/>
            <a:ext cx="3767723" cy="4244742"/>
          </a:xfrm>
        </p:spPr>
        <p:txBody>
          <a:bodyPr>
            <a:normAutofit/>
          </a:bodyPr>
          <a:lstStyle/>
          <a:p>
            <a:pPr marL="461963" indent="-4619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Needs Analysis</a:t>
            </a:r>
          </a:p>
          <a:p>
            <a:pPr marL="461963" indent="-4619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Learner Outcomes</a:t>
            </a:r>
          </a:p>
          <a:p>
            <a:pPr marL="461963" indent="-4619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Backward Design</a:t>
            </a:r>
          </a:p>
          <a:p>
            <a:pPr marL="461963" indent="-4619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Embedding</a:t>
            </a:r>
          </a:p>
          <a:p>
            <a:pPr marL="461963" indent="-4619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Train-the-Trainer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0446" y="510023"/>
            <a:ext cx="7673064" cy="14077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INTERCULTURAL COMPETENCE AS EMBEDDED LEARNER OUTCOMES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47D0D-B3E5-43A3-92EC-2478C0106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206" y="2016227"/>
            <a:ext cx="3196270" cy="43688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05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047" y="5760687"/>
            <a:ext cx="1717869" cy="5130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1853" y="1852083"/>
            <a:ext cx="96558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5400" b="1" dirty="0" smtClean="0">
                <a:solidFill>
                  <a:srgbClr val="4B5459"/>
                </a:solidFill>
                <a:latin typeface="Myriad Pro Cond" panose="020B0506030403020204" pitchFamily="34" charset="0"/>
              </a:rPr>
              <a:t>How do you see yourself in the needs analysis process?</a:t>
            </a:r>
          </a:p>
          <a:p>
            <a:pPr marL="685800" lvl="0" indent="-6858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4B5459"/>
                </a:solidFill>
                <a:latin typeface="Myriad Pro Cond" panose="020B0506030403020204" pitchFamily="34" charset="0"/>
              </a:rPr>
              <a:t>An expert advising others?</a:t>
            </a:r>
          </a:p>
          <a:p>
            <a:pPr marL="685800" lvl="0" indent="-6858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4B5459"/>
                </a:solidFill>
                <a:latin typeface="Myriad Pro Cond" panose="020B0506030403020204" pitchFamily="34" charset="0"/>
              </a:rPr>
              <a:t>A curriculum/program designer seeking mentoring?</a:t>
            </a:r>
          </a:p>
          <a:p>
            <a:pPr marL="685800" lvl="0" indent="-6858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4B5459"/>
                </a:solidFill>
                <a:latin typeface="Myriad Pro Cond" panose="020B0506030403020204" pitchFamily="34" charset="0"/>
              </a:rPr>
              <a:t>Other?</a:t>
            </a:r>
            <a:endParaRPr lang="en-US" sz="3600" b="1" dirty="0">
              <a:solidFill>
                <a:srgbClr val="4B5459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42826" y="5041801"/>
            <a:ext cx="5863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HubICL.org &amp; The Digital Toolbox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7681" y="817418"/>
            <a:ext cx="379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New From CILMAR in 2018…</a:t>
            </a:r>
          </a:p>
        </p:txBody>
      </p:sp>
    </p:spTree>
    <p:extLst>
      <p:ext uri="{BB962C8B-B14F-4D97-AF65-F5344CB8AC3E}">
        <p14:creationId xmlns:p14="http://schemas.microsoft.com/office/powerpoint/2010/main" val="875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86"/>
            <a:ext cx="12493961" cy="61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0294" y="1299071"/>
            <a:ext cx="54230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4B5459"/>
                </a:solidFill>
                <a:latin typeface="Myriad Pro Cond" panose="020B0506030403020204" pitchFamily="34" charset="0"/>
              </a:rPr>
              <a:t>Intercultural Teamwork Certificate</a:t>
            </a:r>
          </a:p>
          <a:p>
            <a:pPr algn="ctr"/>
            <a:r>
              <a:rPr lang="en-US" sz="5400" b="1" dirty="0" smtClean="0">
                <a:solidFill>
                  <a:srgbClr val="4B5459"/>
                </a:solidFill>
                <a:latin typeface="Myriad Pro Cond" panose="020B0506030403020204" pitchFamily="34" charset="0"/>
              </a:rPr>
              <a:t>&amp; </a:t>
            </a:r>
          </a:p>
          <a:p>
            <a:pPr algn="ctr"/>
            <a:r>
              <a:rPr lang="en-US" sz="5400" b="1" dirty="0" smtClean="0">
                <a:solidFill>
                  <a:srgbClr val="4B5459"/>
                </a:solidFill>
                <a:latin typeface="Myriad Pro Cond" panose="020B0506030403020204" pitchFamily="34" charset="0"/>
              </a:rPr>
              <a:t>The </a:t>
            </a:r>
            <a:r>
              <a:rPr lang="en-US" sz="5400" b="1" dirty="0" err="1" smtClean="0">
                <a:solidFill>
                  <a:srgbClr val="4B5459"/>
                </a:solidFill>
                <a:latin typeface="Myriad Pro Cond" panose="020B0506030403020204" pitchFamily="34" charset="0"/>
              </a:rPr>
              <a:t>FrankenRubric</a:t>
            </a:r>
            <a:endParaRPr lang="en-US" sz="5400" b="1" dirty="0">
              <a:solidFill>
                <a:srgbClr val="4B5459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047" y="5760687"/>
            <a:ext cx="1717869" cy="5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1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6363" y="1924167"/>
            <a:ext cx="8056694" cy="43513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The Intercultural Teamwork Certificate </a:t>
            </a:r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piloted across multiple courses 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in Mechanical Engineering + ad hoc sessions outside of class time:</a:t>
            </a:r>
          </a:p>
          <a:p>
            <a:pPr lvl="1"/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ME 263</a:t>
            </a:r>
          </a:p>
          <a:p>
            <a:pPr lvl="1"/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ME 290</a:t>
            </a:r>
          </a:p>
          <a:p>
            <a:pPr lvl="1"/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ME 315</a:t>
            </a:r>
          </a:p>
          <a:p>
            <a:pPr lvl="1"/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ME 365</a:t>
            </a:r>
          </a:p>
          <a:p>
            <a:pPr lvl="1"/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ME 375</a:t>
            </a:r>
          </a:p>
          <a:p>
            <a:pPr lvl="1"/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ME 463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4B5459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ICT Certificate is comprised of 7 Badges</a:t>
            </a:r>
          </a:p>
          <a:p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Badges are based on the ICT Rubric</a:t>
            </a:r>
            <a:endParaRPr lang="en-US" sz="2000" dirty="0">
              <a:solidFill>
                <a:srgbClr val="4B5459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33" y="2590713"/>
            <a:ext cx="1081672" cy="1081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33" y="2590713"/>
            <a:ext cx="1081672" cy="1081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80" y="3595392"/>
            <a:ext cx="1081672" cy="1081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33" y="3623985"/>
            <a:ext cx="1081672" cy="1081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43" y="2590713"/>
            <a:ext cx="1081672" cy="1081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87" y="3595392"/>
            <a:ext cx="1081672" cy="1081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28" y="3131549"/>
            <a:ext cx="1033272" cy="1033272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2796363" y="931414"/>
            <a:ext cx="7673064" cy="723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CO-CORRICULAR PROGRAMS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047" y="5760687"/>
            <a:ext cx="1717869" cy="5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7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29768" y="1303283"/>
            <a:ext cx="11394370" cy="52446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 smtClean="0">
              <a:solidFill>
                <a:srgbClr val="0070C0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6363" y="2224778"/>
            <a:ext cx="6779655" cy="35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Advantages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A quick and easy way to add ICL to courses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Access to large populations of students</a:t>
            </a:r>
          </a:p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Disadvantages</a:t>
            </a:r>
            <a:endParaRPr lang="en-US" sz="2000" dirty="0">
              <a:solidFill>
                <a:srgbClr val="4B5459"/>
              </a:solidFill>
              <a:latin typeface="Myriad Pro" panose="020B0503030403020204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Varying </a:t>
            </a:r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</a:rPr>
              <a:t>levels 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commitment </a:t>
            </a:r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</a:rPr>
              <a:t>among 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partners</a:t>
            </a:r>
            <a:endParaRPr lang="en-US" sz="2000" dirty="0">
              <a:solidFill>
                <a:srgbClr val="4B5459"/>
              </a:solidFill>
              <a:latin typeface="Myriad Pro" panose="020B0503030403020204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Managing </a:t>
            </a:r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</a:rPr>
              <a:t>large numbers of 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student artifacts and data</a:t>
            </a:r>
            <a:endParaRPr lang="en-US" sz="2000" dirty="0">
              <a:solidFill>
                <a:srgbClr val="4B5459"/>
              </a:solidFill>
              <a:latin typeface="Myriad Pro" panose="020B0503030403020204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Technical </a:t>
            </a:r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</a:rPr>
              <a:t>issues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B5459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38" y="5900245"/>
            <a:ext cx="167640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495" y="5900245"/>
            <a:ext cx="1736587" cy="64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77" y="5900245"/>
            <a:ext cx="2587774" cy="647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796363" y="735317"/>
            <a:ext cx="7673064" cy="723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dirty="0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ADVANTAGES &amp; DISADVANTAGES OF </a:t>
            </a:r>
          </a:p>
          <a:p>
            <a:r>
              <a:rPr lang="en-US" sz="3600" b="1" dirty="0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CO-CURRICULAR PROGRAMS</a:t>
            </a:r>
          </a:p>
        </p:txBody>
      </p:sp>
    </p:spTree>
    <p:extLst>
      <p:ext uri="{BB962C8B-B14F-4D97-AF65-F5344CB8AC3E}">
        <p14:creationId xmlns:p14="http://schemas.microsoft.com/office/powerpoint/2010/main" val="21504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6363" y="2059919"/>
            <a:ext cx="9126837" cy="448777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Composite of multiple AAC&amp;U V.A.L.U.E Rubrics</a:t>
            </a:r>
          </a:p>
          <a:p>
            <a:pPr marL="0" indent="0">
              <a:buNone/>
            </a:pPr>
            <a:endParaRPr lang="en-US" sz="2000" dirty="0" smtClean="0">
              <a:solidFill>
                <a:srgbClr val="4B5459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Modified </a:t>
            </a:r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AAC&amp;U VALUE 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Rubrics: Association </a:t>
            </a:r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American Colleges and Universities. (2009). </a:t>
            </a:r>
            <a:r>
              <a:rPr lang="en-US" sz="2000" i="1" dirty="0">
                <a:solidFill>
                  <a:srgbClr val="FF000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Learning VALUE Rubric</a:t>
            </a:r>
            <a:r>
              <a:rPr lang="en-US" sz="2000" i="1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FFC00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Foundations and Skills for Lifelong Learning VALUE Rubric</a:t>
            </a:r>
            <a:r>
              <a:rPr lang="en-US" sz="2000" i="1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>
                <a:solidFill>
                  <a:srgbClr val="00B0F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Integrative Learning VALUE Rubric</a:t>
            </a:r>
            <a:r>
              <a:rPr lang="en-US" sz="2000" i="1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>
                <a:solidFill>
                  <a:srgbClr val="00B05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Intercultural Knowledge and Competence VALUE Rubric</a:t>
            </a:r>
            <a:r>
              <a:rPr lang="en-US" sz="2000" i="1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>
                <a:solidFill>
                  <a:srgbClr val="7030A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Teamwork VALUE Rubric</a:t>
            </a:r>
            <a:r>
              <a:rPr lang="en-US" sz="2000" i="1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Retrieved from </a:t>
            </a:r>
            <a:r>
              <a:rPr lang="en-US" sz="2000" u="sng" dirty="0">
                <a:solidFill>
                  <a:srgbClr val="0563C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u="sng" dirty="0" smtClean="0">
                <a:solidFill>
                  <a:srgbClr val="0563C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www.aacu.org/value/rubrics/inquiry-analysis</a:t>
            </a:r>
            <a:endParaRPr lang="en-US" sz="2000" u="sng" dirty="0" smtClean="0">
              <a:solidFill>
                <a:srgbClr val="0563C1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endParaRPr lang="en-US" sz="2000" u="sng" dirty="0">
              <a:solidFill>
                <a:srgbClr val="0563C1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Rubrics serve as theoretical framework of instruction as well as the assessment tool for student work.</a:t>
            </a:r>
            <a:endParaRPr lang="en-US" sz="2000" dirty="0">
              <a:solidFill>
                <a:srgbClr val="4B5459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6363" y="735317"/>
            <a:ext cx="7673064" cy="723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dirty="0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INTERCULTURAL TEAMWORK RUBRIC:</a:t>
            </a:r>
          </a:p>
          <a:p>
            <a:r>
              <a:rPr lang="en-US" sz="3600" b="1" dirty="0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The “</a:t>
            </a:r>
            <a:r>
              <a:rPr lang="en-US" sz="3600" b="1" dirty="0" err="1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FrankenRubric</a:t>
            </a:r>
            <a:r>
              <a:rPr lang="en-US" sz="3600" b="1" dirty="0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047" y="5760687"/>
            <a:ext cx="1717869" cy="5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62" y="1711703"/>
            <a:ext cx="4428936" cy="4810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109" y="1723010"/>
            <a:ext cx="4305909" cy="4791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6363" y="416340"/>
            <a:ext cx="7673064" cy="723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dirty="0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INTERCULTURAL TEAMWORK RUBRIC:</a:t>
            </a:r>
          </a:p>
          <a:p>
            <a:r>
              <a:rPr lang="en-US" sz="3600" b="1" dirty="0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The “</a:t>
            </a:r>
            <a:r>
              <a:rPr lang="en-US" sz="3600" b="1" dirty="0" err="1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FrankenRubric</a:t>
            </a:r>
            <a:r>
              <a:rPr lang="en-US" sz="3600" b="1" dirty="0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775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108" y="2018488"/>
            <a:ext cx="9861892" cy="3935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6363" y="416340"/>
            <a:ext cx="7673064" cy="723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 Cond" panose="020B0506030403020204" pitchFamily="34" charset="0"/>
                <a:ea typeface="Impact" charset="0"/>
                <a:cs typeface="Impact" charset="0"/>
              </a:rPr>
              <a:t>INTERCULTURAL TEAMWORK RUBRIC: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 Cond" panose="020B0506030403020204" pitchFamily="34" charset="0"/>
                <a:ea typeface="Impact" charset="0"/>
                <a:cs typeface="Impact" charset="0"/>
              </a:rPr>
              <a:t>The “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 Cond" panose="020B0506030403020204" pitchFamily="34" charset="0"/>
                <a:ea typeface="Impact" charset="0"/>
                <a:cs typeface="Impact" charset="0"/>
              </a:rPr>
              <a:t>FrankenRubric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 Cond" panose="020B0506030403020204" pitchFamily="34" charset="0"/>
                <a:ea typeface="Impact" charset="0"/>
                <a:cs typeface="Impact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750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6363" y="931414"/>
            <a:ext cx="7673064" cy="723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SESSION OBJECTIVES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796363" y="2111358"/>
            <a:ext cx="8165804" cy="34494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</a:rPr>
              <a:t>Upon completion, participant will be able to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...</a:t>
            </a:r>
            <a:endParaRPr lang="en-US" sz="2000" dirty="0">
              <a:solidFill>
                <a:srgbClr val="4B5459"/>
              </a:solidFill>
              <a:latin typeface="Myriad Pro" panose="020B0503030403020204" pitchFamily="34" charset="0"/>
            </a:endParaRPr>
          </a:p>
          <a:p>
            <a:pPr marL="461963" indent="-4619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</a:rPr>
              <a:t>Discuss the advantages and disadvantages of various types of on-line mentoring for study abroad students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.</a:t>
            </a:r>
          </a:p>
          <a:p>
            <a:pPr marL="461963" indent="-4619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Communicate the importance of and connection between intercultural learning efforts and the </a:t>
            </a:r>
            <a:r>
              <a:rPr lang="en-US" sz="2000" i="1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AAC&amp;U Intercultural Knowledge and Competence VALUE rubric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, as well as other rubrics, for assessment purposes.</a:t>
            </a:r>
          </a:p>
          <a:p>
            <a:pPr marL="461963" indent="-4619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Conduct </a:t>
            </a:r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</a:rPr>
              <a:t>a needs analysis for faculty or staff interested in 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embedding </a:t>
            </a:r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</a:rPr>
              <a:t>intercultural learning into their on-campus or study abroad 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curricula</a:t>
            </a:r>
            <a:endParaRPr lang="en-US" sz="2000" dirty="0">
              <a:solidFill>
                <a:srgbClr val="4B5459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047" y="5760687"/>
            <a:ext cx="1717869" cy="5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628" y="1888714"/>
            <a:ext cx="6136758" cy="339123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The Intercultural Teamwork Certificate Toolbox</a:t>
            </a:r>
          </a:p>
          <a:p>
            <a:pPr lvl="1"/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Available on the CILMAR website</a:t>
            </a:r>
          </a:p>
          <a:p>
            <a:pPr lvl="1"/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3"/>
              </a:rPr>
              <a:t>https://www.purdue.edu/IPPU/CILMAR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2000" dirty="0" smtClean="0">
              <a:solidFill>
                <a:srgbClr val="4B5459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4"/>
              </a:rPr>
              <a:t>hubicl.org/login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 </a:t>
            </a:r>
          </a:p>
          <a:p>
            <a:pPr lvl="1"/>
            <a:endParaRPr lang="en-US" sz="2000" dirty="0">
              <a:solidFill>
                <a:srgbClr val="4B5459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We’d love to hear from you!</a:t>
            </a:r>
          </a:p>
          <a:p>
            <a:pPr lvl="1"/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5"/>
              </a:rPr>
              <a:t>cilmar@purdue.edu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4B5459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3"/>
              </a:rPr>
              <a:t>https://www.purdue.edu/IPPU/CILMAR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4B5459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6"/>
              </a:rPr>
              <a:t>https://www.facebook.com/PurdueCILMAR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4B5459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rgbClr val="4B5459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846354"/>
            <a:ext cx="6795977" cy="825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Resources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4B5459"/>
              </a:solidFill>
              <a:effectLst/>
              <a:uLnTx/>
              <a:uFillTx/>
              <a:latin typeface="Myriad Pro Cond" panose="020B0506030403020204" pitchFamily="34" charset="0"/>
              <a:ea typeface="Impact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20897" y="996964"/>
            <a:ext cx="807115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spc="100" dirty="0">
                <a:solidFill>
                  <a:srgbClr val="4B5459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PLEASE EVALUATE THIS PRESENTATION.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0027" y="2332385"/>
            <a:ext cx="8417443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spc="100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Open the NAFSA Regional Conference App.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spc="100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Find this presentation’s record.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spc="100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Click the “Evaluation” icon at the bottom of the screen.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spc="100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Answer the questions that appear on the screen.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spc="100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Your response is complete!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047" y="5760687"/>
            <a:ext cx="1717869" cy="5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9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2311" r="52963" b="52350"/>
          <a:stretch/>
        </p:blipFill>
        <p:spPr>
          <a:xfrm>
            <a:off x="850977" y="252264"/>
            <a:ext cx="4742121" cy="6356147"/>
          </a:xfrm>
          <a:prstGeom prst="rect">
            <a:avLst/>
          </a:prstGeom>
          <a:ln w="57150">
            <a:solidFill>
              <a:srgbClr val="4B545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2339" r="51282" b="52238"/>
          <a:stretch/>
        </p:blipFill>
        <p:spPr>
          <a:xfrm>
            <a:off x="6390541" y="252265"/>
            <a:ext cx="4939952" cy="6356147"/>
          </a:xfrm>
          <a:prstGeom prst="rect">
            <a:avLst/>
          </a:prstGeom>
          <a:ln w="57150">
            <a:solidFill>
              <a:srgbClr val="4B5459"/>
            </a:solidFill>
          </a:ln>
        </p:spPr>
      </p:pic>
    </p:spTree>
    <p:extLst>
      <p:ext uri="{BB962C8B-B14F-4D97-AF65-F5344CB8AC3E}">
        <p14:creationId xmlns:p14="http://schemas.microsoft.com/office/powerpoint/2010/main" val="24245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958" y="2585732"/>
            <a:ext cx="10236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4B5459"/>
                </a:solidFill>
                <a:latin typeface="Myriad Pro Cond" panose="020B0506030403020204" pitchFamily="34" charset="0"/>
              </a:rPr>
              <a:t>Semester Abroad in Intercultural Learning (SAIL)</a:t>
            </a:r>
            <a:endParaRPr lang="en-US" sz="5400" b="1" dirty="0">
              <a:solidFill>
                <a:srgbClr val="4B5459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047" y="5760687"/>
            <a:ext cx="1717869" cy="5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6363" y="720352"/>
            <a:ext cx="7364720" cy="14486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rgbClr val="4B5459"/>
                </a:solidFill>
                <a:latin typeface="Myriad Pro Cond" panose="020B0506030403020204" pitchFamily="34" charset="0"/>
              </a:rPr>
              <a:t>ADVANTAGES OF </a:t>
            </a:r>
            <a:endParaRPr lang="en-US" sz="4400" b="1" dirty="0" smtClean="0">
              <a:solidFill>
                <a:srgbClr val="4B5459"/>
              </a:solidFill>
              <a:latin typeface="Myriad Pro Cond" panose="020B0506030403020204" pitchFamily="34" charset="0"/>
            </a:endParaRPr>
          </a:p>
          <a:p>
            <a:r>
              <a:rPr lang="en-US" sz="4400" b="1" dirty="0" smtClean="0">
                <a:solidFill>
                  <a:srgbClr val="4B5459"/>
                </a:solidFill>
                <a:latin typeface="Myriad Pro Cond" panose="020B0506030403020204" pitchFamily="34" charset="0"/>
              </a:rPr>
              <a:t>INTERCULTURAL </a:t>
            </a:r>
            <a:r>
              <a:rPr lang="en-US" sz="4400" b="1" dirty="0">
                <a:solidFill>
                  <a:srgbClr val="4B5459"/>
                </a:solidFill>
                <a:latin typeface="Myriad Pro Cond" panose="020B0506030403020204" pitchFamily="34" charset="0"/>
              </a:rPr>
              <a:t>INTERVENTIONS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796363" y="2477386"/>
            <a:ext cx="8208335" cy="31244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Supported by research:</a:t>
            </a:r>
            <a:endParaRPr lang="en-US" sz="1100" dirty="0" smtClean="0">
              <a:solidFill>
                <a:srgbClr val="4B5459"/>
              </a:solidFill>
              <a:latin typeface="Myriad Pro" panose="020B0503030403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Left on their own, students do not learn intercultural competencies through immersion alone. There needs to be guided intentional intervention.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solidFill>
                <a:srgbClr val="4B5459"/>
              </a:solidFill>
              <a:latin typeface="Myriad Pro" panose="020B0503030403020204" pitchFamily="34" charset="0"/>
            </a:endParaRPr>
          </a:p>
          <a:p>
            <a:pPr marL="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Vande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Berg, M., Connor-Linton, J. &amp; Paige, R.M. (2009). The Georgetown Consortium Project: Interventions for 	Student Learning Abroad, 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Frontiers: The Interdisciplinary Journal of Study Abroad, v18,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1-75.</a:t>
            </a:r>
          </a:p>
          <a:p>
            <a:pPr marL="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Vande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 Berg, M., Paige, R. M., &amp; Lou, K. H. (2012). 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Student Learning Abroad: What Our Students Are Learning, 	What They’re Not, and What We Can Do About It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. Stylus Publishing, LLC.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047" y="5760687"/>
            <a:ext cx="1717869" cy="5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6362" y="1953690"/>
            <a:ext cx="7958723" cy="347828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During Semester Abroad</a:t>
            </a:r>
          </a:p>
          <a:p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1 credit hour courses: </a:t>
            </a:r>
          </a:p>
          <a:p>
            <a:pPr lvl="1"/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1-1 mentored 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courses (entirely online in VLE- </a:t>
            </a:r>
            <a:r>
              <a:rPr lang="en-US" sz="2000" dirty="0" err="1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BlackBoard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Learn)</a:t>
            </a:r>
          </a:p>
          <a:p>
            <a:pPr lvl="2"/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College </a:t>
            </a:r>
            <a:r>
              <a:rPr lang="en-US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of Science (SCI </a:t>
            </a:r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39500)</a:t>
            </a:r>
          </a:p>
          <a:p>
            <a:pPr lvl="2"/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College of Engineering </a:t>
            </a:r>
            <a:r>
              <a:rPr lang="en-US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(ENGR 397) </a:t>
            </a:r>
            <a:endParaRPr lang="en-US" dirty="0" smtClean="0">
              <a:solidFill>
                <a:srgbClr val="4B5459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Group mentored course (hybrid course – online modules &amp; webinars)</a:t>
            </a:r>
            <a:endParaRPr lang="en-US" sz="2000" dirty="0">
              <a:solidFill>
                <a:srgbClr val="4B5459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Lamb School </a:t>
            </a:r>
            <a:r>
              <a:rPr lang="en-US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Communication </a:t>
            </a:r>
            <a:r>
              <a:rPr lang="en-US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(COM 30301</a:t>
            </a:r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Participation incentivized with a scholarship</a:t>
            </a:r>
          </a:p>
          <a:p>
            <a:endParaRPr lang="en-US" sz="2000" dirty="0">
              <a:solidFill>
                <a:srgbClr val="4B5459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73"/>
          <a:stretch/>
        </p:blipFill>
        <p:spPr>
          <a:xfrm>
            <a:off x="9068740" y="5342665"/>
            <a:ext cx="2801374" cy="1349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6363" y="931414"/>
            <a:ext cx="7673064" cy="723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SAIL COURSE OFFERINGS</a:t>
            </a:r>
          </a:p>
        </p:txBody>
      </p:sp>
    </p:spTree>
    <p:extLst>
      <p:ext uri="{BB962C8B-B14F-4D97-AF65-F5344CB8AC3E}">
        <p14:creationId xmlns:p14="http://schemas.microsoft.com/office/powerpoint/2010/main" val="370571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6363" y="1488020"/>
            <a:ext cx="7566837" cy="498635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Pre- and Post-IDI average gains</a:t>
            </a:r>
          </a:p>
          <a:p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One-to-one mentored course:</a:t>
            </a:r>
            <a:endParaRPr lang="en-US" sz="2000" dirty="0">
              <a:solidFill>
                <a:srgbClr val="4B5459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Spring 2017 </a:t>
            </a:r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=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+11.29</a:t>
            </a:r>
          </a:p>
          <a:p>
            <a:pPr lvl="1"/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Fall 2017 = +7.91</a:t>
            </a:r>
          </a:p>
          <a:p>
            <a:pPr lvl="1"/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Spring 2018 = </a:t>
            </a:r>
            <a:r>
              <a:rPr lang="en-US" sz="2000" b="1" dirty="0" smtClean="0">
                <a:solidFill>
                  <a:srgbClr val="FF000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+13.46</a:t>
            </a:r>
          </a:p>
          <a:p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Group </a:t>
            </a:r>
            <a:r>
              <a:rPr lang="en-US" sz="2000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mentored course</a:t>
            </a:r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Spring 2018 = </a:t>
            </a:r>
            <a:r>
              <a:rPr lang="en-US" sz="2000" b="1" dirty="0" smtClean="0">
                <a:solidFill>
                  <a:srgbClr val="FF000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+7.74</a:t>
            </a:r>
          </a:p>
          <a:p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Control Group (no formal mentoring)</a:t>
            </a:r>
            <a:endParaRPr lang="en-US" sz="2000" dirty="0">
              <a:solidFill>
                <a:srgbClr val="4B5459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Spring 2017 = +3.30 </a:t>
            </a:r>
          </a:p>
          <a:p>
            <a:pPr lvl="1"/>
            <a:r>
              <a:rPr lang="en-US" sz="20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Spring 2018 = +5.60</a:t>
            </a:r>
            <a:endParaRPr lang="en-US" sz="2000" dirty="0">
              <a:solidFill>
                <a:srgbClr val="4B5459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rgbClr val="4B5459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*Increases of &gt;7 points are considered statistically significant.</a:t>
            </a:r>
          </a:p>
        </p:txBody>
      </p:sp>
      <p:sp>
        <p:nvSpPr>
          <p:cNvPr id="2" name="Right Brace 1"/>
          <p:cNvSpPr/>
          <p:nvPr/>
        </p:nvSpPr>
        <p:spPr>
          <a:xfrm>
            <a:off x="7817163" y="2265208"/>
            <a:ext cx="146304" cy="1005840"/>
          </a:xfrm>
          <a:prstGeom prst="rightBrace">
            <a:avLst/>
          </a:prstGeom>
          <a:ln w="19050">
            <a:solidFill>
              <a:srgbClr val="4B5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41957" y="2583462"/>
            <a:ext cx="1447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Total N = 137</a:t>
            </a:r>
            <a:endParaRPr lang="en-US" dirty="0">
              <a:solidFill>
                <a:srgbClr val="4B5459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876474" y="4206025"/>
            <a:ext cx="146304" cy="767494"/>
          </a:xfrm>
          <a:prstGeom prst="rightBrace">
            <a:avLst/>
          </a:prstGeom>
          <a:ln w="19050">
            <a:solidFill>
              <a:srgbClr val="4B5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01268" y="4405106"/>
            <a:ext cx="1328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Total N = 52</a:t>
            </a:r>
            <a:endParaRPr lang="en-US" dirty="0">
              <a:solidFill>
                <a:srgbClr val="4B5459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830837" y="3753634"/>
            <a:ext cx="146304" cy="0"/>
          </a:xfrm>
          <a:prstGeom prst="line">
            <a:avLst/>
          </a:prstGeom>
          <a:ln w="19050">
            <a:solidFill>
              <a:srgbClr val="4B5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082645" y="3568968"/>
            <a:ext cx="1447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Total N = 137</a:t>
            </a:r>
            <a:endParaRPr lang="en-US" dirty="0">
              <a:solidFill>
                <a:srgbClr val="4B545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18" y="4758644"/>
            <a:ext cx="969572" cy="170213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796363" y="331027"/>
            <a:ext cx="7673064" cy="723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SAIL COURSE OFFERINGS</a:t>
            </a:r>
          </a:p>
        </p:txBody>
      </p:sp>
    </p:spTree>
    <p:extLst>
      <p:ext uri="{BB962C8B-B14F-4D97-AF65-F5344CB8AC3E}">
        <p14:creationId xmlns:p14="http://schemas.microsoft.com/office/powerpoint/2010/main" val="9183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29768" y="1303283"/>
            <a:ext cx="11394370" cy="52446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 smtClean="0">
              <a:solidFill>
                <a:srgbClr val="0070C0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5398" y="2680568"/>
            <a:ext cx="9056298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varying </a:t>
            </a:r>
            <a:r>
              <a:rPr lang="en-US" sz="2400" dirty="0">
                <a:solidFill>
                  <a:srgbClr val="4B5459"/>
                </a:solidFill>
                <a:latin typeface="Myriad Pro" panose="020B0503030403020204" pitchFamily="34" charset="0"/>
              </a:rPr>
              <a:t>levels of expertise and commitment among </a:t>
            </a: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mentors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managing </a:t>
            </a:r>
            <a:r>
              <a:rPr lang="en-US" sz="2400" dirty="0">
                <a:solidFill>
                  <a:srgbClr val="4B5459"/>
                </a:solidFill>
                <a:latin typeface="Myriad Pro" panose="020B0503030403020204" pitchFamily="34" charset="0"/>
              </a:rPr>
              <a:t>large numbers of mentors and </a:t>
            </a: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students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technical issues</a:t>
            </a:r>
            <a:endParaRPr lang="en-US" sz="2400" dirty="0">
              <a:solidFill>
                <a:srgbClr val="4B5459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10" y="5633668"/>
            <a:ext cx="2414657" cy="756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985" y="4608866"/>
            <a:ext cx="1014440" cy="178090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85" y="5633669"/>
            <a:ext cx="2469537" cy="756105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796363" y="947470"/>
            <a:ext cx="7673064" cy="723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CHALLENGES OF</a:t>
            </a:r>
          </a:p>
          <a:p>
            <a:r>
              <a:rPr lang="en-US" sz="4400" b="1" dirty="0" smtClean="0">
                <a:solidFill>
                  <a:srgbClr val="4B5459"/>
                </a:solidFill>
                <a:latin typeface="Myriad Pro Cond" panose="020B0506030403020204" pitchFamily="34" charset="0"/>
                <a:ea typeface="Impact" charset="0"/>
                <a:cs typeface="Impact" charset="0"/>
              </a:rPr>
              <a:t>INTERCULTURAL INTERVENTIONS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73"/>
          <a:stretch/>
        </p:blipFill>
        <p:spPr>
          <a:xfrm>
            <a:off x="8452355" y="5633669"/>
            <a:ext cx="2019341" cy="9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0060" y="2248785"/>
            <a:ext cx="9793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What are you doing at your institution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 to make intercultural learning essential to study abroad?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4B5459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047" y="5760687"/>
            <a:ext cx="1717869" cy="5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2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2787" y="2133225"/>
            <a:ext cx="5423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4B5459"/>
                </a:solidFill>
                <a:latin typeface="Myriad Pro Cond" panose="020B0506030403020204" pitchFamily="34" charset="0"/>
              </a:rPr>
              <a:t>NEEDS ANALYSIS</a:t>
            </a:r>
            <a:endParaRPr lang="en-US" sz="7200" b="1" dirty="0">
              <a:solidFill>
                <a:srgbClr val="4B5459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047" y="5760687"/>
            <a:ext cx="1717869" cy="5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3575</TotalTime>
  <Words>763</Words>
  <Application>Microsoft Office PowerPoint</Application>
  <PresentationFormat>Widescreen</PresentationFormat>
  <Paragraphs>140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Impact</vt:lpstr>
      <vt:lpstr>Myriad Pro</vt:lpstr>
      <vt:lpstr>Myriad Pro Cond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Benson, Annette K.</cp:lastModifiedBy>
  <cp:revision>98</cp:revision>
  <dcterms:created xsi:type="dcterms:W3CDTF">2017-05-11T14:22:28Z</dcterms:created>
  <dcterms:modified xsi:type="dcterms:W3CDTF">2018-10-23T18:16:14Z</dcterms:modified>
</cp:coreProperties>
</file>