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0.xml" ContentType="application/vnd.openxmlformats-officedocument.presentationml.notesSlide+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71" r:id="rId3"/>
    <p:sldMasterId id="2147483679" r:id="rId4"/>
  </p:sldMasterIdLst>
  <p:notesMasterIdLst>
    <p:notesMasterId r:id="rId43"/>
  </p:notesMasterIdLst>
  <p:sldIdLst>
    <p:sldId id="284" r:id="rId5"/>
    <p:sldId id="283" r:id="rId6"/>
    <p:sldId id="313" r:id="rId7"/>
    <p:sldId id="314" r:id="rId8"/>
    <p:sldId id="304" r:id="rId9"/>
    <p:sldId id="305" r:id="rId10"/>
    <p:sldId id="307" r:id="rId11"/>
    <p:sldId id="296" r:id="rId12"/>
    <p:sldId id="308" r:id="rId13"/>
    <p:sldId id="315" r:id="rId14"/>
    <p:sldId id="312" r:id="rId15"/>
    <p:sldId id="318" r:id="rId16"/>
    <p:sldId id="327" r:id="rId17"/>
    <p:sldId id="285" r:id="rId18"/>
    <p:sldId id="287" r:id="rId19"/>
    <p:sldId id="317" r:id="rId20"/>
    <p:sldId id="288" r:id="rId21"/>
    <p:sldId id="289" r:id="rId22"/>
    <p:sldId id="292" r:id="rId23"/>
    <p:sldId id="291" r:id="rId24"/>
    <p:sldId id="293" r:id="rId25"/>
    <p:sldId id="324" r:id="rId26"/>
    <p:sldId id="333" r:id="rId27"/>
    <p:sldId id="320" r:id="rId28"/>
    <p:sldId id="322" r:id="rId29"/>
    <p:sldId id="321" r:id="rId30"/>
    <p:sldId id="319" r:id="rId31"/>
    <p:sldId id="323" r:id="rId32"/>
    <p:sldId id="316" r:id="rId33"/>
    <p:sldId id="328" r:id="rId34"/>
    <p:sldId id="329" r:id="rId35"/>
    <p:sldId id="330" r:id="rId36"/>
    <p:sldId id="335" r:id="rId37"/>
    <p:sldId id="336" r:id="rId38"/>
    <p:sldId id="334" r:id="rId39"/>
    <p:sldId id="326" r:id="rId40"/>
    <p:sldId id="332" r:id="rId41"/>
    <p:sldId id="33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p15:clr>
            <a:srgbClr val="A4A3A4"/>
          </p15:clr>
        </p15:guide>
        <p15:guide id="2"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810B"/>
    <a:srgbClr val="D19B23"/>
    <a:srgbClr val="856024"/>
    <a:srgbClr val="A3792C"/>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52FE78-8764-3549-90E1-0EA26ACC1051}" v="3865" dt="2021-05-14T20:26:02.964"/>
    <p1510:client id="{A454CB98-7D67-6F59-6639-4B64E566414E}" v="1930" dt="2021-05-14T20:25:37.142"/>
    <p1510:client id="{BCAC4BCA-32BB-CC82-7DA5-7BB6DFEDB110}" v="4029" dt="2021-05-14T19:21:43.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13"/>
        <p:guide pos="287"/>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E9AF-5B02-A343-87BA-BF97CE0E58AE}" type="datetimeFigureOut">
              <a:rPr lang="en-US" smtClean="0"/>
              <a:t>5/14/2021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2</a:t>
            </a:fld>
            <a:endParaRPr lang="en-US"/>
          </a:p>
        </p:txBody>
      </p:sp>
    </p:spTree>
    <p:extLst>
      <p:ext uri="{BB962C8B-B14F-4D97-AF65-F5344CB8AC3E}">
        <p14:creationId xmlns:p14="http://schemas.microsoft.com/office/powerpoint/2010/main" val="352710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18</a:t>
            </a:fld>
            <a:endParaRPr lang="en-US"/>
          </a:p>
        </p:txBody>
      </p:sp>
    </p:spTree>
    <p:extLst>
      <p:ext uri="{BB962C8B-B14F-4D97-AF65-F5344CB8AC3E}">
        <p14:creationId xmlns:p14="http://schemas.microsoft.com/office/powerpoint/2010/main" val="2880025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19</a:t>
            </a:fld>
            <a:endParaRPr lang="en-US"/>
          </a:p>
        </p:txBody>
      </p:sp>
    </p:spTree>
    <p:extLst>
      <p:ext uri="{BB962C8B-B14F-4D97-AF65-F5344CB8AC3E}">
        <p14:creationId xmlns:p14="http://schemas.microsoft.com/office/powerpoint/2010/main" val="1658840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20</a:t>
            </a:fld>
            <a:endParaRPr lang="en-US"/>
          </a:p>
        </p:txBody>
      </p:sp>
    </p:spTree>
    <p:extLst>
      <p:ext uri="{BB962C8B-B14F-4D97-AF65-F5344CB8AC3E}">
        <p14:creationId xmlns:p14="http://schemas.microsoft.com/office/powerpoint/2010/main" val="374509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21</a:t>
            </a:fld>
            <a:endParaRPr lang="en-US"/>
          </a:p>
        </p:txBody>
      </p:sp>
    </p:spTree>
    <p:extLst>
      <p:ext uri="{BB962C8B-B14F-4D97-AF65-F5344CB8AC3E}">
        <p14:creationId xmlns:p14="http://schemas.microsoft.com/office/powerpoint/2010/main" val="2917481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22</a:t>
            </a:fld>
            <a:endParaRPr lang="en-US"/>
          </a:p>
        </p:txBody>
      </p:sp>
    </p:spTree>
    <p:extLst>
      <p:ext uri="{BB962C8B-B14F-4D97-AF65-F5344CB8AC3E}">
        <p14:creationId xmlns:p14="http://schemas.microsoft.com/office/powerpoint/2010/main" val="74974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23</a:t>
            </a:fld>
            <a:endParaRPr lang="en-US"/>
          </a:p>
        </p:txBody>
      </p:sp>
    </p:spTree>
    <p:extLst>
      <p:ext uri="{BB962C8B-B14F-4D97-AF65-F5344CB8AC3E}">
        <p14:creationId xmlns:p14="http://schemas.microsoft.com/office/powerpoint/2010/main" val="150436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25</a:t>
            </a:fld>
            <a:endParaRPr lang="en-US"/>
          </a:p>
        </p:txBody>
      </p:sp>
    </p:spTree>
    <p:extLst>
      <p:ext uri="{BB962C8B-B14F-4D97-AF65-F5344CB8AC3E}">
        <p14:creationId xmlns:p14="http://schemas.microsoft.com/office/powerpoint/2010/main" val="3476043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26</a:t>
            </a:fld>
            <a:endParaRPr lang="en-US"/>
          </a:p>
        </p:txBody>
      </p:sp>
    </p:spTree>
    <p:extLst>
      <p:ext uri="{BB962C8B-B14F-4D97-AF65-F5344CB8AC3E}">
        <p14:creationId xmlns:p14="http://schemas.microsoft.com/office/powerpoint/2010/main" val="422781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27</a:t>
            </a:fld>
            <a:endParaRPr lang="en-US"/>
          </a:p>
        </p:txBody>
      </p:sp>
    </p:spTree>
    <p:extLst>
      <p:ext uri="{BB962C8B-B14F-4D97-AF65-F5344CB8AC3E}">
        <p14:creationId xmlns:p14="http://schemas.microsoft.com/office/powerpoint/2010/main" val="86572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28</a:t>
            </a:fld>
            <a:endParaRPr lang="en-US"/>
          </a:p>
        </p:txBody>
      </p:sp>
    </p:spTree>
    <p:extLst>
      <p:ext uri="{BB962C8B-B14F-4D97-AF65-F5344CB8AC3E}">
        <p14:creationId xmlns:p14="http://schemas.microsoft.com/office/powerpoint/2010/main" val="313006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3</a:t>
            </a:fld>
            <a:endParaRPr lang="en-US"/>
          </a:p>
        </p:txBody>
      </p:sp>
    </p:spTree>
    <p:extLst>
      <p:ext uri="{BB962C8B-B14F-4D97-AF65-F5344CB8AC3E}">
        <p14:creationId xmlns:p14="http://schemas.microsoft.com/office/powerpoint/2010/main" val="1480377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35</a:t>
            </a:fld>
            <a:endParaRPr lang="en-US"/>
          </a:p>
        </p:txBody>
      </p:sp>
    </p:spTree>
    <p:extLst>
      <p:ext uri="{BB962C8B-B14F-4D97-AF65-F5344CB8AC3E}">
        <p14:creationId xmlns:p14="http://schemas.microsoft.com/office/powerpoint/2010/main" val="1438289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36</a:t>
            </a:fld>
            <a:endParaRPr lang="en-US"/>
          </a:p>
        </p:txBody>
      </p:sp>
    </p:spTree>
    <p:extLst>
      <p:ext uri="{BB962C8B-B14F-4D97-AF65-F5344CB8AC3E}">
        <p14:creationId xmlns:p14="http://schemas.microsoft.com/office/powerpoint/2010/main" val="383023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3515B5-1663-4AE0-B42B-5B467FDC04D8}" type="slidenum">
              <a:rPr lang="en-US" smtClean="0"/>
              <a:t>5</a:t>
            </a:fld>
            <a:endParaRPr lang="en-US"/>
          </a:p>
        </p:txBody>
      </p:sp>
    </p:spTree>
    <p:extLst>
      <p:ext uri="{BB962C8B-B14F-4D97-AF65-F5344CB8AC3E}">
        <p14:creationId xmlns:p14="http://schemas.microsoft.com/office/powerpoint/2010/main" val="380650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3515B5-1663-4AE0-B42B-5B467FDC04D8}" type="slidenum">
              <a:rPr lang="en-US" smtClean="0"/>
              <a:t>6</a:t>
            </a:fld>
            <a:endParaRPr lang="en-US"/>
          </a:p>
        </p:txBody>
      </p:sp>
    </p:spTree>
    <p:extLst>
      <p:ext uri="{BB962C8B-B14F-4D97-AF65-F5344CB8AC3E}">
        <p14:creationId xmlns:p14="http://schemas.microsoft.com/office/powerpoint/2010/main" val="124714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3515B5-1663-4AE0-B42B-5B467FDC04D8}" type="slidenum">
              <a:rPr lang="en-US" smtClean="0"/>
              <a:t>7</a:t>
            </a:fld>
            <a:endParaRPr lang="en-US"/>
          </a:p>
        </p:txBody>
      </p:sp>
    </p:spTree>
    <p:extLst>
      <p:ext uri="{BB962C8B-B14F-4D97-AF65-F5344CB8AC3E}">
        <p14:creationId xmlns:p14="http://schemas.microsoft.com/office/powerpoint/2010/main" val="1710528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3515B5-1663-4AE0-B42B-5B467FDC04D8}" type="slidenum">
              <a:rPr lang="en-US" smtClean="0"/>
              <a:t>8</a:t>
            </a:fld>
            <a:endParaRPr lang="en-US"/>
          </a:p>
        </p:txBody>
      </p:sp>
    </p:spTree>
    <p:extLst>
      <p:ext uri="{BB962C8B-B14F-4D97-AF65-F5344CB8AC3E}">
        <p14:creationId xmlns:p14="http://schemas.microsoft.com/office/powerpoint/2010/main" val="389124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14</a:t>
            </a:fld>
            <a:endParaRPr lang="en-US"/>
          </a:p>
        </p:txBody>
      </p:sp>
    </p:spTree>
    <p:extLst>
      <p:ext uri="{BB962C8B-B14F-4D97-AF65-F5344CB8AC3E}">
        <p14:creationId xmlns:p14="http://schemas.microsoft.com/office/powerpoint/2010/main" val="377244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15</a:t>
            </a:fld>
            <a:endParaRPr lang="en-US"/>
          </a:p>
        </p:txBody>
      </p:sp>
    </p:spTree>
    <p:extLst>
      <p:ext uri="{BB962C8B-B14F-4D97-AF65-F5344CB8AC3E}">
        <p14:creationId xmlns:p14="http://schemas.microsoft.com/office/powerpoint/2010/main" val="76306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96C59-4C62-F748-9189-0658811B1DC6}" type="slidenum">
              <a:rPr lang="en-US" smtClean="0"/>
              <a:t>17</a:t>
            </a:fld>
            <a:endParaRPr lang="en-US"/>
          </a:p>
        </p:txBody>
      </p:sp>
    </p:spTree>
    <p:extLst>
      <p:ext uri="{BB962C8B-B14F-4D97-AF65-F5344CB8AC3E}">
        <p14:creationId xmlns:p14="http://schemas.microsoft.com/office/powerpoint/2010/main" val="3114951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7183" y="6074953"/>
            <a:ext cx="1368555" cy="425699"/>
          </a:xfrm>
          <a:prstGeom prst="rect">
            <a:avLst/>
          </a:prstGeom>
        </p:spPr>
      </p:pic>
      <p:sp>
        <p:nvSpPr>
          <p:cNvPr id="14" name="Rectangle 13"/>
          <p:cNvSpPr/>
          <p:nvPr userDrawn="1"/>
        </p:nvSpPr>
        <p:spPr>
          <a:xfrm>
            <a:off x="0" y="157185"/>
            <a:ext cx="9144000" cy="11745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p:cNvPicPr>
          <p:nvPr userDrawn="1"/>
        </p:nvPicPr>
        <p:blipFill rotWithShape="1">
          <a:blip r:embed="rId3">
            <a:extLst>
              <a:ext uri="{BEBA8EAE-BF5A-486C-A8C5-ECC9F3942E4B}">
                <a14:imgProps xmlns:a14="http://schemas.microsoft.com/office/drawing/2010/main">
                  <a14:imgLayer r:embed="rId4">
                    <a14:imgEffect>
                      <a14:brightnessContrast bright="2000" contrast="35000"/>
                    </a14:imgEffect>
                  </a14:imgLayer>
                </a14:imgProps>
              </a:ext>
              <a:ext uri="{28A0092B-C50C-407E-A947-70E740481C1C}">
                <a14:useLocalDpi xmlns:a14="http://schemas.microsoft.com/office/drawing/2010/main" val="0"/>
              </a:ext>
            </a:extLst>
          </a:blip>
          <a:srcRect l="11029" t="3371" r="30736" b="30681"/>
          <a:stretch/>
        </p:blipFill>
        <p:spPr>
          <a:xfrm>
            <a:off x="5740247" y="3967105"/>
            <a:ext cx="3403753" cy="2890896"/>
          </a:xfrm>
          <a:prstGeom prst="rect">
            <a:avLst/>
          </a:prstGeom>
        </p:spPr>
      </p:pic>
      <p:sp>
        <p:nvSpPr>
          <p:cNvPr id="15" name="Title 14"/>
          <p:cNvSpPr>
            <a:spLocks noGrp="1"/>
          </p:cNvSpPr>
          <p:nvPr>
            <p:ph type="title" hasCustomPrompt="1"/>
          </p:nvPr>
        </p:nvSpPr>
        <p:spPr>
          <a:xfrm>
            <a:off x="1371603" y="1078552"/>
            <a:ext cx="7515071" cy="748782"/>
          </a:xfrm>
          <a:prstGeom prst="rect">
            <a:avLst/>
          </a:prstGeom>
        </p:spPr>
        <p:txBody>
          <a:bodyPr anchor="t">
            <a:noAutofit/>
          </a:bodyPr>
          <a:lstStyle>
            <a:lvl1pPr>
              <a:lnSpc>
                <a:spcPct val="90000"/>
              </a:lnSpc>
              <a:defRPr sz="5200" cap="none" baseline="0">
                <a:ln>
                  <a:noFill/>
                </a:ln>
                <a:solidFill>
                  <a:schemeClr val="tx1"/>
                </a:solidFill>
              </a:defRPr>
            </a:lvl1pPr>
          </a:lstStyle>
          <a:p>
            <a:r>
              <a:rPr lang="en-US"/>
              <a:t>Click to edit Master Title</a:t>
            </a:r>
          </a:p>
        </p:txBody>
      </p:sp>
      <p:sp>
        <p:nvSpPr>
          <p:cNvPr id="3" name="Subtitle 2"/>
          <p:cNvSpPr>
            <a:spLocks noGrp="1"/>
          </p:cNvSpPr>
          <p:nvPr>
            <p:ph type="subTitle" idx="1" hasCustomPrompt="1"/>
          </p:nvPr>
        </p:nvSpPr>
        <p:spPr>
          <a:xfrm>
            <a:off x="1371601" y="1786845"/>
            <a:ext cx="7515073" cy="1460826"/>
          </a:xfrm>
        </p:spPr>
        <p:txBody>
          <a:bodyPr anchor="t">
            <a:noAutofit/>
          </a:bodyPr>
          <a:lstStyle>
            <a:lvl1pPr marL="0" indent="0" algn="l">
              <a:lnSpc>
                <a:spcPct val="90000"/>
              </a:lnSpc>
              <a:spcBef>
                <a:spcPts val="0"/>
              </a:spcBef>
              <a:buNone/>
              <a:defRPr sz="5200" cap="none" baseline="0">
                <a:ln>
                  <a:noFill/>
                </a:ln>
                <a:solidFill>
                  <a:srgbClr val="B1810B"/>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 Line</a:t>
            </a:r>
            <a:br>
              <a:rPr lang="en-US"/>
            </a:br>
            <a:r>
              <a:rPr lang="en-US"/>
              <a:t>Third Line</a:t>
            </a:r>
          </a:p>
        </p:txBody>
      </p:sp>
      <p:sp>
        <p:nvSpPr>
          <p:cNvPr id="20" name="Text Placeholder 19"/>
          <p:cNvSpPr>
            <a:spLocks noGrp="1"/>
          </p:cNvSpPr>
          <p:nvPr>
            <p:ph type="body" sz="quarter" idx="14" hasCustomPrompt="1"/>
          </p:nvPr>
        </p:nvSpPr>
        <p:spPr>
          <a:xfrm>
            <a:off x="1371600" y="3625729"/>
            <a:ext cx="7514523" cy="311740"/>
          </a:xfrm>
        </p:spPr>
        <p:txBody>
          <a:bodyPr>
            <a:noAutofit/>
          </a:bodyPr>
          <a:lstStyle>
            <a:lvl1pPr>
              <a:defRPr sz="1800" b="1">
                <a:solidFill>
                  <a:schemeClr val="bg1">
                    <a:lumMod val="50000"/>
                  </a:schemeClr>
                </a:solidFill>
              </a:defRPr>
            </a:lvl1pPr>
          </a:lstStyle>
          <a:p>
            <a:pPr lvl="0"/>
            <a:r>
              <a:rPr lang="en-US"/>
              <a:t>Presenter Name</a:t>
            </a:r>
          </a:p>
        </p:txBody>
      </p:sp>
      <p:sp>
        <p:nvSpPr>
          <p:cNvPr id="22" name="Text Placeholder 21"/>
          <p:cNvSpPr>
            <a:spLocks noGrp="1"/>
          </p:cNvSpPr>
          <p:nvPr>
            <p:ph type="body" sz="quarter" idx="15" hasCustomPrompt="1"/>
          </p:nvPr>
        </p:nvSpPr>
        <p:spPr>
          <a:xfrm>
            <a:off x="1371600" y="3904451"/>
            <a:ext cx="7514524" cy="289256"/>
          </a:xfrm>
        </p:spPr>
        <p:txBody>
          <a:bodyPr anchor="t">
            <a:noAutofit/>
          </a:bodyPr>
          <a:lstStyle>
            <a:lvl1pPr>
              <a:lnSpc>
                <a:spcPct val="90000"/>
              </a:lnSpc>
              <a:defRPr sz="1300">
                <a:solidFill>
                  <a:schemeClr val="bg1">
                    <a:lumMod val="50000"/>
                  </a:schemeClr>
                </a:solidFill>
              </a:defRPr>
            </a:lvl1pPr>
          </a:lstStyle>
          <a:p>
            <a:pPr lvl="0"/>
            <a:r>
              <a:rPr lang="en-US"/>
              <a:t>Presenter title</a:t>
            </a:r>
          </a:p>
        </p:txBody>
      </p:sp>
      <p:sp>
        <p:nvSpPr>
          <p:cNvPr id="13" name="Text Placeholder 19"/>
          <p:cNvSpPr>
            <a:spLocks noGrp="1"/>
          </p:cNvSpPr>
          <p:nvPr>
            <p:ph type="body" sz="quarter" idx="16" hasCustomPrompt="1"/>
          </p:nvPr>
        </p:nvSpPr>
        <p:spPr>
          <a:xfrm>
            <a:off x="1371599" y="4587631"/>
            <a:ext cx="7514523" cy="311740"/>
          </a:xfrm>
        </p:spPr>
        <p:txBody>
          <a:bodyPr>
            <a:noAutofit/>
          </a:bodyPr>
          <a:lstStyle>
            <a:lvl1pPr>
              <a:defRPr sz="1800" b="1" baseline="0">
                <a:solidFill>
                  <a:schemeClr val="bg1">
                    <a:lumMod val="50000"/>
                  </a:schemeClr>
                </a:solidFill>
              </a:defRPr>
            </a:lvl1pPr>
          </a:lstStyle>
          <a:p>
            <a:pPr lvl="0"/>
            <a:r>
              <a:rPr lang="en-US"/>
              <a:t>Event Name, if applicable</a:t>
            </a:r>
          </a:p>
        </p:txBody>
      </p:sp>
      <p:sp>
        <p:nvSpPr>
          <p:cNvPr id="16" name="Text Placeholder 21"/>
          <p:cNvSpPr>
            <a:spLocks noGrp="1"/>
          </p:cNvSpPr>
          <p:nvPr>
            <p:ph type="body" sz="quarter" idx="17" hasCustomPrompt="1"/>
          </p:nvPr>
        </p:nvSpPr>
        <p:spPr>
          <a:xfrm>
            <a:off x="1371599" y="4866353"/>
            <a:ext cx="7514524" cy="283041"/>
          </a:xfrm>
        </p:spPr>
        <p:txBody>
          <a:bodyPr anchor="t">
            <a:noAutofit/>
          </a:bodyPr>
          <a:lstStyle>
            <a:lvl1pPr>
              <a:lnSpc>
                <a:spcPct val="90000"/>
              </a:lnSpc>
              <a:defRPr sz="1300" b="1" i="0" baseline="0">
                <a:solidFill>
                  <a:srgbClr val="B1810B"/>
                </a:solidFill>
              </a:defRPr>
            </a:lvl1pPr>
          </a:lstStyle>
          <a:p>
            <a:pPr lvl="0"/>
            <a:r>
              <a:rPr lang="en-US"/>
              <a:t>Month day, year</a:t>
            </a:r>
          </a:p>
        </p:txBody>
      </p:sp>
    </p:spTree>
    <p:extLst>
      <p:ext uri="{BB962C8B-B14F-4D97-AF65-F5344CB8AC3E}">
        <p14:creationId xmlns:p14="http://schemas.microsoft.com/office/powerpoint/2010/main" val="3330045191"/>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 Text Only">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367130" y="1608139"/>
            <a:ext cx="8326019" cy="445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9" name="Text Placeholder 18"/>
          <p:cNvSpPr>
            <a:spLocks noGrp="1"/>
          </p:cNvSpPr>
          <p:nvPr>
            <p:ph type="body" sz="quarter" idx="14"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3037692527"/>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Text &amp;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4671604" y="1600373"/>
            <a:ext cx="4015195" cy="4525790"/>
          </a:xfrm>
        </p:spPr>
        <p:txBody>
          <a:bodyPr/>
          <a:lstStyle/>
          <a:p>
            <a:endParaRPr lang="en-US"/>
          </a:p>
        </p:txBody>
      </p:sp>
      <p:sp>
        <p:nvSpPr>
          <p:cNvPr id="8"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0" name="Text Placeholder 18"/>
          <p:cNvSpPr>
            <a:spLocks noGrp="1"/>
          </p:cNvSpPr>
          <p:nvPr>
            <p:ph type="body" sz="quarter" idx="15"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228729872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0" name="Text Placeholder 18"/>
          <p:cNvSpPr>
            <a:spLocks noGrp="1"/>
          </p:cNvSpPr>
          <p:nvPr>
            <p:ph type="body" sz="quarter" idx="14"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2548416066"/>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9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900"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0" name="Text Placeholder 18"/>
          <p:cNvSpPr>
            <a:spLocks noGrp="1"/>
          </p:cNvSpPr>
          <p:nvPr>
            <p:ph type="body" sz="quarter" idx="14"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413673707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pPr defTabSz="257175"/>
            <a:fld id="{DAE40A96-3ACF-42DE-AC8D-BBCC109EBD69}" type="datetime1">
              <a:rPr lang="en-US" smtClean="0">
                <a:solidFill>
                  <a:prstClr val="black"/>
                </a:solidFill>
              </a:rPr>
              <a:pPr defTabSz="257175"/>
              <a:t>5/14/2021</a:t>
            </a:fld>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pPr defTabSz="257175"/>
            <a:r>
              <a:rPr lang="en-US">
                <a:solidFill>
                  <a:prstClr val="black"/>
                </a:solidFill>
              </a:rPr>
              <a:t>Robert F. Cox, PhD., Senior Associate Dean for Globalization,</a:t>
            </a: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pPr defTabSz="257175"/>
            <a:fld id="{553B185B-D044-D645-B1CD-6E7BDB4AC68B}" type="slidenum">
              <a:rPr lang="en-US" smtClean="0">
                <a:solidFill>
                  <a:prstClr val="black"/>
                </a:solidFill>
              </a:rPr>
              <a:pPr defTabSz="257175"/>
              <a:t>‹#›</a:t>
            </a:fld>
            <a:endParaRPr lang="en-US">
              <a:solidFill>
                <a:prstClr val="black"/>
              </a:solidFill>
            </a:endParaRPr>
          </a:p>
        </p:txBody>
      </p:sp>
    </p:spTree>
    <p:extLst>
      <p:ext uri="{BB962C8B-B14F-4D97-AF65-F5344CB8AC3E}">
        <p14:creationId xmlns:p14="http://schemas.microsoft.com/office/powerpoint/2010/main" val="4135267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SocialMedia">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367130" y="1608139"/>
            <a:ext cx="8326019" cy="445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9" name="Text Placeholder 18"/>
          <p:cNvSpPr>
            <a:spLocks noGrp="1"/>
          </p:cNvSpPr>
          <p:nvPr>
            <p:ph type="body" sz="quarter" idx="14"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407734897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Picture+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4671604" y="1600373"/>
            <a:ext cx="4015195" cy="4525790"/>
          </a:xfrm>
        </p:spPr>
        <p:txBody>
          <a:bodyPr/>
          <a:lstStyle/>
          <a:p>
            <a:endParaRPr lang="en-US"/>
          </a:p>
        </p:txBody>
      </p:sp>
      <p:sp>
        <p:nvSpPr>
          <p:cNvPr id="8"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0" name="Text Placeholder 18"/>
          <p:cNvSpPr>
            <a:spLocks noGrp="1"/>
          </p:cNvSpPr>
          <p:nvPr>
            <p:ph type="body" sz="quarter" idx="15"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3429917312"/>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0" name="Text Placeholder 18"/>
          <p:cNvSpPr>
            <a:spLocks noGrp="1"/>
          </p:cNvSpPr>
          <p:nvPr>
            <p:ph type="body" sz="quarter" idx="14"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2112828431"/>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SocialMedi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9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900"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0" name="Text Placeholder 18"/>
          <p:cNvSpPr>
            <a:spLocks noGrp="1"/>
          </p:cNvSpPr>
          <p:nvPr>
            <p:ph type="body" sz="quarter" idx="14"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2598563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SocialMedia">
    <p:spTree>
      <p:nvGrpSpPr>
        <p:cNvPr id="1" name=""/>
        <p:cNvGrpSpPr/>
        <p:nvPr/>
      </p:nvGrpSpPr>
      <p:grpSpPr>
        <a:xfrm>
          <a:off x="0" y="0"/>
          <a:ext cx="0" cy="0"/>
          <a:chOff x="0" y="0"/>
          <a:chExt cx="0" cy="0"/>
        </a:xfrm>
      </p:grpSpPr>
      <p:sp>
        <p:nvSpPr>
          <p:cNvPr id="6" name="Rectangle 5"/>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297597"/>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13"/>
          <p:cNvSpPr/>
          <p:nvPr userDrawn="1"/>
        </p:nvSpPr>
        <p:spPr>
          <a:xfrm>
            <a:off x="0" y="157185"/>
            <a:ext cx="9144000" cy="11745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p:cNvPicPr>
          <p:nvPr userDrawn="1"/>
        </p:nvPicPr>
        <p:blipFill rotWithShape="1">
          <a:blip r:embed="rId2">
            <a:extLst>
              <a:ext uri="{BEBA8EAE-BF5A-486C-A8C5-ECC9F3942E4B}">
                <a14:imgProps xmlns:a14="http://schemas.microsoft.com/office/drawing/2010/main">
                  <a14:imgLayer r:embed="rId3">
                    <a14:imgEffect>
                      <a14:brightnessContrast bright="2000" contrast="35000"/>
                    </a14:imgEffect>
                  </a14:imgLayer>
                </a14:imgProps>
              </a:ext>
              <a:ext uri="{28A0092B-C50C-407E-A947-70E740481C1C}">
                <a14:useLocalDpi xmlns:a14="http://schemas.microsoft.com/office/drawing/2010/main" val="0"/>
              </a:ext>
            </a:extLst>
          </a:blip>
          <a:srcRect l="11029" t="3371" r="30736" b="30681"/>
          <a:stretch/>
        </p:blipFill>
        <p:spPr>
          <a:xfrm>
            <a:off x="5740247" y="3967105"/>
            <a:ext cx="3403753" cy="2890896"/>
          </a:xfrm>
          <a:prstGeom prst="rect">
            <a:avLst/>
          </a:prstGeom>
        </p:spPr>
      </p:pic>
      <p:sp>
        <p:nvSpPr>
          <p:cNvPr id="15" name="Title 14"/>
          <p:cNvSpPr>
            <a:spLocks noGrp="1"/>
          </p:cNvSpPr>
          <p:nvPr>
            <p:ph type="title" hasCustomPrompt="1"/>
          </p:nvPr>
        </p:nvSpPr>
        <p:spPr>
          <a:xfrm>
            <a:off x="1362779" y="1286037"/>
            <a:ext cx="7515071" cy="748782"/>
          </a:xfrm>
          <a:prstGeom prst="rect">
            <a:avLst/>
          </a:prstGeom>
        </p:spPr>
        <p:txBody>
          <a:bodyPr anchor="t">
            <a:noAutofit/>
          </a:bodyPr>
          <a:lstStyle>
            <a:lvl1pPr>
              <a:lnSpc>
                <a:spcPct val="90000"/>
              </a:lnSpc>
              <a:defRPr sz="5200" cap="none" baseline="0">
                <a:ln>
                  <a:noFill/>
                </a:ln>
                <a:solidFill>
                  <a:srgbClr val="B1810B"/>
                </a:solidFill>
              </a:defRPr>
            </a:lvl1pPr>
          </a:lstStyle>
          <a:p>
            <a:r>
              <a:rPr lang="en-US"/>
              <a:t>Section Title</a:t>
            </a:r>
          </a:p>
        </p:txBody>
      </p:sp>
      <p:sp>
        <p:nvSpPr>
          <p:cNvPr id="3" name="Subtitle 2"/>
          <p:cNvSpPr>
            <a:spLocks noGrp="1"/>
          </p:cNvSpPr>
          <p:nvPr>
            <p:ph type="subTitle" idx="1" hasCustomPrompt="1"/>
          </p:nvPr>
        </p:nvSpPr>
        <p:spPr>
          <a:xfrm>
            <a:off x="1362777" y="1994330"/>
            <a:ext cx="7515073" cy="1460826"/>
          </a:xfrm>
        </p:spPr>
        <p:txBody>
          <a:bodyPr anchor="t">
            <a:noAutofit/>
          </a:bodyPr>
          <a:lstStyle>
            <a:lvl1pPr marL="0" indent="0" algn="l">
              <a:lnSpc>
                <a:spcPct val="90000"/>
              </a:lnSpc>
              <a:spcBef>
                <a:spcPts val="0"/>
              </a:spcBef>
              <a:buNone/>
              <a:defRPr sz="3200" cap="none" baseline="0">
                <a:ln>
                  <a:noFill/>
                </a:ln>
                <a:solidFill>
                  <a:schemeClr val="tx1"/>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Second Line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7183" y="6074953"/>
            <a:ext cx="1368555" cy="425699"/>
          </a:xfrm>
          <a:prstGeom prst="rect">
            <a:avLst/>
          </a:prstGeom>
        </p:spPr>
      </p:pic>
    </p:spTree>
    <p:extLst>
      <p:ext uri="{BB962C8B-B14F-4D97-AF65-F5344CB8AC3E}">
        <p14:creationId xmlns:p14="http://schemas.microsoft.com/office/powerpoint/2010/main" val="423837290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 Text Only+SocialMedia">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367130" y="1608139"/>
            <a:ext cx="8326019" cy="445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9" name="Text Placeholder 18"/>
          <p:cNvSpPr>
            <a:spLocks noGrp="1"/>
          </p:cNvSpPr>
          <p:nvPr>
            <p:ph type="body" sz="quarter" idx="14"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179659482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 Text &amp; Picture+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4671604" y="1600373"/>
            <a:ext cx="4015195" cy="4525790"/>
          </a:xfrm>
        </p:spPr>
        <p:txBody>
          <a:bodyPr/>
          <a:lstStyle/>
          <a:p>
            <a:endParaRPr lang="en-US"/>
          </a:p>
        </p:txBody>
      </p:sp>
      <p:sp>
        <p:nvSpPr>
          <p:cNvPr id="8"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0" name="Text Placeholder 18"/>
          <p:cNvSpPr>
            <a:spLocks noGrp="1"/>
          </p:cNvSpPr>
          <p:nvPr>
            <p:ph type="body" sz="quarter" idx="15"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4145792442"/>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 Two Content+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0" name="Text Placeholder 18"/>
          <p:cNvSpPr>
            <a:spLocks noGrp="1"/>
          </p:cNvSpPr>
          <p:nvPr>
            <p:ph type="body" sz="quarter" idx="14"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418843377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 Comparison+SocialMedi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9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900"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0" name="Text Placeholder 18"/>
          <p:cNvSpPr>
            <a:spLocks noGrp="1"/>
          </p:cNvSpPr>
          <p:nvPr>
            <p:ph type="body" sz="quarter" idx="14"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413117067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blank)">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367130" y="1608139"/>
            <a:ext cx="8326019" cy="445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9" name="Text Placeholder 18"/>
          <p:cNvSpPr>
            <a:spLocks noGrp="1"/>
          </p:cNvSpPr>
          <p:nvPr>
            <p:ph type="body" sz="quarter" idx="14"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146717002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4"/>
          </p:nvPr>
        </p:nvSpPr>
        <p:spPr>
          <a:xfrm>
            <a:off x="4671604" y="1600373"/>
            <a:ext cx="4015195" cy="4525790"/>
          </a:xfrm>
        </p:spPr>
        <p:txBody>
          <a:bodyPr/>
          <a:lstStyle/>
          <a:p>
            <a:endParaRPr lang="en-US"/>
          </a:p>
        </p:txBody>
      </p:sp>
      <p:sp>
        <p:nvSpPr>
          <p:cNvPr id="8"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0" name="Text Placeholder 18"/>
          <p:cNvSpPr>
            <a:spLocks noGrp="1"/>
          </p:cNvSpPr>
          <p:nvPr>
            <p:ph type="body" sz="quarter" idx="15"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288779334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0" name="Text Placeholder 18"/>
          <p:cNvSpPr>
            <a:spLocks noGrp="1"/>
          </p:cNvSpPr>
          <p:nvPr>
            <p:ph type="body" sz="quarter" idx="14"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408353557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9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900"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6"/>
          <p:cNvSpPr>
            <a:spLocks noGrp="1"/>
          </p:cNvSpPr>
          <p:nvPr>
            <p:ph type="body" sz="quarter" idx="13" hasCustomPrompt="1"/>
          </p:nvPr>
        </p:nvSpPr>
        <p:spPr>
          <a:xfrm>
            <a:off x="366713" y="188065"/>
            <a:ext cx="8326437" cy="692150"/>
          </a:xfrm>
        </p:spPr>
        <p:txBody>
          <a:bodyPr>
            <a:noAutofit/>
          </a:bodyPr>
          <a:lstStyle>
            <a:lvl1pPr>
              <a:defRPr sz="4400" cap="all" baseline="0">
                <a:ln>
                  <a:noFill/>
                </a:ln>
                <a:solidFill>
                  <a:schemeClr val="tx1"/>
                </a:solidFill>
                <a:latin typeface="Impact" panose="020B0806030902050204" pitchFamily="34" charset="0"/>
              </a:defRPr>
            </a:lvl1pPr>
          </a:lstStyle>
          <a:p>
            <a:pPr lvl="0"/>
            <a:r>
              <a:rPr lang="en-US"/>
              <a:t>Slide Title</a:t>
            </a:r>
          </a:p>
        </p:txBody>
      </p:sp>
      <p:sp>
        <p:nvSpPr>
          <p:cNvPr id="10" name="Text Placeholder 18"/>
          <p:cNvSpPr>
            <a:spLocks noGrp="1"/>
          </p:cNvSpPr>
          <p:nvPr>
            <p:ph type="body" sz="quarter" idx="14" hasCustomPrompt="1"/>
          </p:nvPr>
        </p:nvSpPr>
        <p:spPr>
          <a:xfrm>
            <a:off x="366713" y="879475"/>
            <a:ext cx="8326437" cy="438150"/>
          </a:xfrm>
        </p:spPr>
        <p:txBody>
          <a:bodyPr>
            <a:normAutofit/>
          </a:bodyPr>
          <a:lstStyle>
            <a:lvl1pPr>
              <a:defRPr sz="1800" b="1" i="0" cap="all" baseline="0">
                <a:ln>
                  <a:noFill/>
                </a:ln>
                <a:solidFill>
                  <a:schemeClr val="tx1">
                    <a:lumMod val="75000"/>
                    <a:lumOff val="25000"/>
                  </a:schemeClr>
                </a:solidFill>
                <a:latin typeface="Impact" panose="020B0806030902050204" pitchFamily="34" charset="0"/>
              </a:defRPr>
            </a:lvl1pPr>
          </a:lstStyle>
          <a:p>
            <a:pPr lvl="0"/>
            <a:r>
              <a:rPr lang="en-US"/>
              <a:t>Subtitle</a:t>
            </a:r>
          </a:p>
        </p:txBody>
      </p:sp>
    </p:spTree>
    <p:extLst>
      <p:ext uri="{BB962C8B-B14F-4D97-AF65-F5344CB8AC3E}">
        <p14:creationId xmlns:p14="http://schemas.microsoft.com/office/powerpoint/2010/main" val="192370077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 Nodes">
    <p:spTree>
      <p:nvGrpSpPr>
        <p:cNvPr id="1" name=""/>
        <p:cNvGrpSpPr/>
        <p:nvPr/>
      </p:nvGrpSpPr>
      <p:grpSpPr>
        <a:xfrm>
          <a:off x="0" y="0"/>
          <a:ext cx="0" cy="0"/>
          <a:chOff x="0" y="0"/>
          <a:chExt cx="0" cy="0"/>
        </a:xfrm>
      </p:grpSpPr>
      <p:sp>
        <p:nvSpPr>
          <p:cNvPr id="14" name="Rectangle 13"/>
          <p:cNvSpPr/>
          <p:nvPr userDrawn="1"/>
        </p:nvSpPr>
        <p:spPr>
          <a:xfrm>
            <a:off x="0" y="157185"/>
            <a:ext cx="9144000" cy="11745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llustration - no words-04.png"/>
          <p:cNvPicPr>
            <a:picLocks noChangeAspect="1"/>
          </p:cNvPicPr>
          <p:nvPr userDrawn="1"/>
        </p:nvPicPr>
        <p:blipFill rotWithShape="1">
          <a:blip r:embed="rId2" cstate="print">
            <a:alphaModFix amt="22000"/>
            <a:extLst>
              <a:ext uri="{28A0092B-C50C-407E-A947-70E740481C1C}">
                <a14:useLocalDpi xmlns:a14="http://schemas.microsoft.com/office/drawing/2010/main" val="0"/>
              </a:ext>
            </a:extLst>
          </a:blip>
          <a:srcRect t="30531" r="29138"/>
          <a:stretch/>
        </p:blipFill>
        <p:spPr>
          <a:xfrm>
            <a:off x="4702848" y="0"/>
            <a:ext cx="4441151" cy="3475719"/>
          </a:xfrm>
          <a:prstGeom prst="rect">
            <a:avLst/>
          </a:prstGeom>
        </p:spPr>
      </p:pic>
      <p:sp>
        <p:nvSpPr>
          <p:cNvPr id="9" name="Text Placeholder 6"/>
          <p:cNvSpPr>
            <a:spLocks noGrp="1"/>
          </p:cNvSpPr>
          <p:nvPr>
            <p:ph type="body" idx="12"/>
          </p:nvPr>
        </p:nvSpPr>
        <p:spPr>
          <a:xfrm>
            <a:off x="367130" y="1608139"/>
            <a:ext cx="8326019" cy="445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6"/>
          <p:cNvSpPr>
            <a:spLocks noGrp="1"/>
          </p:cNvSpPr>
          <p:nvPr>
            <p:ph type="body" sz="quarter" idx="13" hasCustomPrompt="1"/>
          </p:nvPr>
        </p:nvSpPr>
        <p:spPr>
          <a:xfrm>
            <a:off x="366713" y="188065"/>
            <a:ext cx="8326437" cy="692150"/>
          </a:xfrm>
        </p:spPr>
        <p:txBody>
          <a:bodyPr>
            <a:noAutofit/>
          </a:bodyPr>
          <a:lstStyle>
            <a:lvl1pPr>
              <a:defRPr sz="4400" cap="none" baseline="0">
                <a:ln>
                  <a:noFill/>
                </a:ln>
                <a:solidFill>
                  <a:schemeClr val="tx1"/>
                </a:solidFill>
                <a:latin typeface="+mn-lt"/>
              </a:defRPr>
            </a:lvl1pPr>
          </a:lstStyle>
          <a:p>
            <a:pPr lvl="0"/>
            <a:r>
              <a:rPr lang="en-US"/>
              <a:t>Slide Title</a:t>
            </a:r>
          </a:p>
        </p:txBody>
      </p:sp>
      <p:sp>
        <p:nvSpPr>
          <p:cNvPr id="12" name="Text Placeholder 18"/>
          <p:cNvSpPr>
            <a:spLocks noGrp="1"/>
          </p:cNvSpPr>
          <p:nvPr>
            <p:ph type="body" sz="quarter" idx="14" hasCustomPrompt="1"/>
          </p:nvPr>
        </p:nvSpPr>
        <p:spPr>
          <a:xfrm>
            <a:off x="366713" y="879475"/>
            <a:ext cx="8326437" cy="438150"/>
          </a:xfrm>
        </p:spPr>
        <p:txBody>
          <a:bodyPr>
            <a:normAutofit/>
          </a:bodyPr>
          <a:lstStyle>
            <a:lvl1pPr>
              <a:defRPr sz="1800" b="1" i="0" cap="none" baseline="0">
                <a:ln>
                  <a:noFill/>
                </a:ln>
                <a:solidFill>
                  <a:schemeClr val="tx1">
                    <a:lumMod val="75000"/>
                    <a:lumOff val="25000"/>
                  </a:schemeClr>
                </a:solidFill>
                <a:latin typeface="+mn-lt"/>
              </a:defRPr>
            </a:lvl1pPr>
          </a:lstStyle>
          <a:p>
            <a:pPr lvl="0"/>
            <a:r>
              <a:rPr lang="en-US"/>
              <a:t>Subtitle</a:t>
            </a:r>
          </a:p>
        </p:txBody>
      </p:sp>
    </p:spTree>
    <p:extLst>
      <p:ext uri="{BB962C8B-B14F-4D97-AF65-F5344CB8AC3E}">
        <p14:creationId xmlns:p14="http://schemas.microsoft.com/office/powerpoint/2010/main" val="562168762"/>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847792"/>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14" name="Rectangle 13"/>
          <p:cNvSpPr/>
          <p:nvPr userDrawn="1"/>
        </p:nvSpPr>
        <p:spPr>
          <a:xfrm>
            <a:off x="0" y="157185"/>
            <a:ext cx="9144000" cy="11745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p:cNvPicPr>
          <p:nvPr userDrawn="1"/>
        </p:nvPicPr>
        <p:blipFill rotWithShape="1">
          <a:blip r:embed="rId2">
            <a:extLst>
              <a:ext uri="{BEBA8EAE-BF5A-486C-A8C5-ECC9F3942E4B}">
                <a14:imgProps xmlns:a14="http://schemas.microsoft.com/office/drawing/2010/main">
                  <a14:imgLayer r:embed="rId3">
                    <a14:imgEffect>
                      <a14:brightnessContrast bright="2000" contrast="35000"/>
                    </a14:imgEffect>
                  </a14:imgLayer>
                </a14:imgProps>
              </a:ext>
              <a:ext uri="{28A0092B-C50C-407E-A947-70E740481C1C}">
                <a14:useLocalDpi xmlns:a14="http://schemas.microsoft.com/office/drawing/2010/main" val="0"/>
              </a:ext>
            </a:extLst>
          </a:blip>
          <a:srcRect l="11029" t="3371" r="30736" b="30681"/>
          <a:stretch/>
        </p:blipFill>
        <p:spPr>
          <a:xfrm>
            <a:off x="5740247" y="3967105"/>
            <a:ext cx="3403753" cy="2890896"/>
          </a:xfrm>
          <a:prstGeom prst="rect">
            <a:avLst/>
          </a:prstGeom>
        </p:spPr>
      </p:pic>
      <p:sp>
        <p:nvSpPr>
          <p:cNvPr id="20" name="Text Placeholder 19"/>
          <p:cNvSpPr>
            <a:spLocks noGrp="1"/>
          </p:cNvSpPr>
          <p:nvPr>
            <p:ph type="body" sz="quarter" idx="14" hasCustomPrompt="1"/>
          </p:nvPr>
        </p:nvSpPr>
        <p:spPr>
          <a:xfrm>
            <a:off x="1362777" y="1571854"/>
            <a:ext cx="7514523" cy="484131"/>
          </a:xfrm>
        </p:spPr>
        <p:txBody>
          <a:bodyPr>
            <a:noAutofit/>
          </a:bodyPr>
          <a:lstStyle>
            <a:lvl1pPr>
              <a:defRPr sz="1800" b="1">
                <a:solidFill>
                  <a:schemeClr val="bg1">
                    <a:lumMod val="50000"/>
                  </a:schemeClr>
                </a:solidFill>
              </a:defRPr>
            </a:lvl1pPr>
          </a:lstStyle>
          <a:p>
            <a:pPr lvl="0"/>
            <a:r>
              <a:rPr lang="en-US"/>
              <a:t>Your Name</a:t>
            </a:r>
          </a:p>
        </p:txBody>
      </p:sp>
      <p:sp>
        <p:nvSpPr>
          <p:cNvPr id="22" name="Text Placeholder 21"/>
          <p:cNvSpPr>
            <a:spLocks noGrp="1"/>
          </p:cNvSpPr>
          <p:nvPr>
            <p:ph type="body" sz="quarter" idx="15" hasCustomPrompt="1"/>
          </p:nvPr>
        </p:nvSpPr>
        <p:spPr>
          <a:xfrm>
            <a:off x="1362777" y="2055985"/>
            <a:ext cx="7514524" cy="276647"/>
          </a:xfrm>
        </p:spPr>
        <p:txBody>
          <a:bodyPr anchor="t">
            <a:noAutofit/>
          </a:bodyPr>
          <a:lstStyle>
            <a:lvl1pPr>
              <a:lnSpc>
                <a:spcPct val="90000"/>
              </a:lnSpc>
              <a:defRPr sz="1300">
                <a:solidFill>
                  <a:schemeClr val="bg1">
                    <a:lumMod val="50000"/>
                  </a:schemeClr>
                </a:solidFill>
              </a:defRPr>
            </a:lvl1pPr>
          </a:lstStyle>
          <a:p>
            <a:pPr lvl="0"/>
            <a:r>
              <a:rPr lang="en-US"/>
              <a:t>Your title</a:t>
            </a:r>
          </a:p>
        </p:txBody>
      </p:sp>
      <p:sp>
        <p:nvSpPr>
          <p:cNvPr id="12" name="Text Placeholder 21"/>
          <p:cNvSpPr>
            <a:spLocks noGrp="1"/>
          </p:cNvSpPr>
          <p:nvPr>
            <p:ph type="body" sz="quarter" idx="16" hasCustomPrompt="1"/>
          </p:nvPr>
        </p:nvSpPr>
        <p:spPr>
          <a:xfrm>
            <a:off x="1362777" y="2346708"/>
            <a:ext cx="7514524" cy="276647"/>
          </a:xfrm>
        </p:spPr>
        <p:txBody>
          <a:bodyPr anchor="t">
            <a:noAutofit/>
          </a:bodyPr>
          <a:lstStyle>
            <a:lvl1pPr>
              <a:lnSpc>
                <a:spcPct val="90000"/>
              </a:lnSpc>
              <a:defRPr sz="1300">
                <a:solidFill>
                  <a:schemeClr val="bg1">
                    <a:lumMod val="50000"/>
                  </a:schemeClr>
                </a:solidFill>
              </a:defRPr>
            </a:lvl1pPr>
          </a:lstStyle>
          <a:p>
            <a:pPr lvl="0"/>
            <a:r>
              <a:rPr lang="en-US"/>
              <a:t>Your school/department</a:t>
            </a:r>
          </a:p>
        </p:txBody>
      </p:sp>
      <p:sp>
        <p:nvSpPr>
          <p:cNvPr id="13" name="Text Placeholder 21"/>
          <p:cNvSpPr>
            <a:spLocks noGrp="1"/>
          </p:cNvSpPr>
          <p:nvPr>
            <p:ph type="body" sz="quarter" idx="17" hasCustomPrompt="1"/>
          </p:nvPr>
        </p:nvSpPr>
        <p:spPr>
          <a:xfrm>
            <a:off x="1362777" y="2637431"/>
            <a:ext cx="7514524" cy="276647"/>
          </a:xfrm>
        </p:spPr>
        <p:txBody>
          <a:bodyPr anchor="t">
            <a:noAutofit/>
          </a:bodyPr>
          <a:lstStyle>
            <a:lvl1pPr>
              <a:lnSpc>
                <a:spcPct val="90000"/>
              </a:lnSpc>
              <a:defRPr sz="1300" b="1">
                <a:solidFill>
                  <a:srgbClr val="B1810B"/>
                </a:solidFill>
              </a:defRPr>
            </a:lvl1pPr>
          </a:lstStyle>
          <a:p>
            <a:pPr lvl="0"/>
            <a:r>
              <a:rPr lang="en-US" err="1"/>
              <a:t>emailaddress</a:t>
            </a:r>
            <a:endParaRPr lang="en-US"/>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57183" y="6074953"/>
            <a:ext cx="1368555" cy="425699"/>
          </a:xfrm>
          <a:prstGeom prst="rect">
            <a:avLst/>
          </a:prstGeom>
        </p:spPr>
      </p:pic>
    </p:spTree>
    <p:extLst>
      <p:ext uri="{BB962C8B-B14F-4D97-AF65-F5344CB8AC3E}">
        <p14:creationId xmlns:p14="http://schemas.microsoft.com/office/powerpoint/2010/main" val="4223284927"/>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11" Type="http://schemas.openxmlformats.org/officeDocument/2006/relationships/image" Target="../media/image8.png"/><Relationship Id="rId5" Type="http://schemas.openxmlformats.org/officeDocument/2006/relationships/slideLayout" Target="../slideLayouts/slideLayout19.xml"/><Relationship Id="rId10" Type="http://schemas.openxmlformats.org/officeDocument/2006/relationships/image" Target="../media/image7.png"/><Relationship Id="rId4" Type="http://schemas.openxmlformats.org/officeDocument/2006/relationships/slideLayout" Target="../slideLayouts/slideLayout18.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2.xml"/><Relationship Id="rId7"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11" Type="http://schemas.openxmlformats.org/officeDocument/2006/relationships/image" Target="../media/image4.png"/><Relationship Id="rId5" Type="http://schemas.openxmlformats.org/officeDocument/2006/relationships/theme" Target="../theme/theme4.xml"/><Relationship Id="rId10" Type="http://schemas.openxmlformats.org/officeDocument/2006/relationships/image" Target="../media/image8.png"/><Relationship Id="rId4" Type="http://schemas.openxmlformats.org/officeDocument/2006/relationships/slideLayout" Target="../slideLayouts/slideLayout23.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222363" y="6074954"/>
            <a:ext cx="1368555" cy="425699"/>
          </a:xfrm>
          <a:prstGeom prst="rect">
            <a:avLst/>
          </a:prstGeom>
        </p:spPr>
      </p:pic>
      <p:sp>
        <p:nvSpPr>
          <p:cNvPr id="2" name="Rectangle 1"/>
          <p:cNvSpPr/>
          <p:nvPr userDrawn="1"/>
        </p:nvSpPr>
        <p:spPr>
          <a:xfrm>
            <a:off x="0" y="126613"/>
            <a:ext cx="9143999" cy="7453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67130" y="1621330"/>
            <a:ext cx="8326020" cy="450171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a:p>
        </p:txBody>
      </p:sp>
      <p:sp>
        <p:nvSpPr>
          <p:cNvPr id="7" name="Rectangle 6"/>
          <p:cNvSpPr/>
          <p:nvPr userDrawn="1"/>
        </p:nvSpPr>
        <p:spPr>
          <a:xfrm>
            <a:off x="-1" y="0"/>
            <a:ext cx="9144000" cy="120316"/>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886500" y="6520051"/>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58" r:id="rId1"/>
    <p:sldLayoutId id="2147483670" r:id="rId2"/>
    <p:sldLayoutId id="2147483667" r:id="rId3"/>
    <p:sldLayoutId id="2147483657" r:id="rId4"/>
    <p:sldLayoutId id="2147483652" r:id="rId5"/>
    <p:sldLayoutId id="2147483653" r:id="rId6"/>
    <p:sldLayoutId id="2147483691" r:id="rId7"/>
    <p:sldLayoutId id="2147483655" r:id="rId8"/>
    <p:sldLayoutId id="2147483669" r:id="rId9"/>
  </p:sldLayoutIdLst>
  <mc:AlternateContent xmlns:mc="http://schemas.openxmlformats.org/markup-compatibility/2006">
    <mc:Choice xmlns:p14="http://schemas.microsoft.com/office/powerpoint/2010/main" Requires="p14">
      <p:transition p14:dur="300">
        <p:fade/>
      </p:transition>
    </mc:Choice>
    <mc:Fallback>
      <p:transition>
        <p:fade/>
      </p:transition>
    </mc:Fallback>
  </mc:AlternateContent>
  <p:txStyles>
    <p:titleStyle>
      <a:lvl1pPr algn="l" defTabSz="457200" rtl="0" eaLnBrk="1" latinLnBrk="0" hangingPunct="1">
        <a:spcBef>
          <a:spcPct val="0"/>
        </a:spcBef>
        <a:buNone/>
        <a:defRPr sz="44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22363" y="6074954"/>
            <a:ext cx="1368555" cy="425699"/>
          </a:xfrm>
          <a:prstGeom prst="rect">
            <a:avLst/>
          </a:prstGeom>
        </p:spPr>
      </p:pic>
      <p:sp>
        <p:nvSpPr>
          <p:cNvPr id="2" name="Rectangle 1"/>
          <p:cNvSpPr/>
          <p:nvPr userDrawn="1"/>
        </p:nvSpPr>
        <p:spPr>
          <a:xfrm>
            <a:off x="0" y="126613"/>
            <a:ext cx="9143999" cy="7453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67130" y="1621330"/>
            <a:ext cx="8326020" cy="450171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a:p>
        </p:txBody>
      </p:sp>
      <p:sp>
        <p:nvSpPr>
          <p:cNvPr id="7" name="Rectangle 6"/>
          <p:cNvSpPr/>
          <p:nvPr userDrawn="1"/>
        </p:nvSpPr>
        <p:spPr>
          <a:xfrm>
            <a:off x="-1" y="0"/>
            <a:ext cx="9144000" cy="120316"/>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886500" y="6520051"/>
            <a:ext cx="184666" cy="369332"/>
          </a:xfrm>
          <a:prstGeom prst="rect">
            <a:avLst/>
          </a:prstGeom>
          <a:noFill/>
        </p:spPr>
        <p:txBody>
          <a:bodyPr wrap="none" rtlCol="0">
            <a:spAutoFit/>
          </a:bodyPr>
          <a:lstStyle/>
          <a:p>
            <a:endParaRPr lang="en-US"/>
          </a:p>
        </p:txBody>
      </p:sp>
      <p:pic>
        <p:nvPicPr>
          <p:cNvPr id="8" name="Picture 7"/>
          <p:cNvPicPr>
            <a:picLocks/>
          </p:cNvPicPr>
          <p:nvPr userDrawn="1"/>
        </p:nvPicPr>
        <p:blipFill rotWithShape="1">
          <a:blip r:embed="rId8">
            <a:extLst>
              <a:ext uri="{28A0092B-C50C-407E-A947-70E740481C1C}">
                <a14:useLocalDpi xmlns:a14="http://schemas.microsoft.com/office/drawing/2010/main" val="0"/>
              </a:ext>
            </a:extLst>
          </a:blip>
          <a:srcRect l="15547" t="26562" r="33359" b="59063"/>
          <a:stretch/>
        </p:blipFill>
        <p:spPr>
          <a:xfrm>
            <a:off x="0" y="138323"/>
            <a:ext cx="9144000" cy="741152"/>
          </a:xfrm>
          <a:prstGeom prst="rect">
            <a:avLst/>
          </a:prstGeom>
          <a:solidFill>
            <a:schemeClr val="bg1"/>
          </a:solidFill>
        </p:spPr>
      </p:pic>
    </p:spTree>
    <p:extLst>
      <p:ext uri="{BB962C8B-B14F-4D97-AF65-F5344CB8AC3E}">
        <p14:creationId xmlns:p14="http://schemas.microsoft.com/office/powerpoint/2010/main" val="28642235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2" r:id="rId5"/>
  </p:sldLayoutIdLst>
  <mc:AlternateContent xmlns:mc="http://schemas.openxmlformats.org/markup-compatibility/2006">
    <mc:Choice xmlns:p14="http://schemas.microsoft.com/office/powerpoint/2010/main" Requires="p14">
      <p:transition p14:dur="300">
        <p:fade/>
      </p:transition>
    </mc:Choice>
    <mc:Fallback>
      <p:transition>
        <p:fade/>
      </p:transition>
    </mc:Fallback>
  </mc:AlternateContent>
  <p:txStyles>
    <p:titleStyle>
      <a:lvl1pPr algn="l" defTabSz="457200" rtl="0" eaLnBrk="1" latinLnBrk="0" hangingPunct="1">
        <a:spcBef>
          <a:spcPct val="0"/>
        </a:spcBef>
        <a:buNone/>
        <a:defRPr sz="44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22363" y="6074954"/>
            <a:ext cx="1368555" cy="425699"/>
          </a:xfrm>
          <a:prstGeom prst="rect">
            <a:avLst/>
          </a:prstGeom>
        </p:spPr>
      </p:pic>
      <p:sp>
        <p:nvSpPr>
          <p:cNvPr id="2" name="Rectangle 1"/>
          <p:cNvSpPr/>
          <p:nvPr userDrawn="1"/>
        </p:nvSpPr>
        <p:spPr>
          <a:xfrm>
            <a:off x="0" y="126613"/>
            <a:ext cx="9143999" cy="7453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67130" y="1621330"/>
            <a:ext cx="8326020" cy="450171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a:p>
        </p:txBody>
      </p:sp>
      <p:sp>
        <p:nvSpPr>
          <p:cNvPr id="7" name="Rectangle 6"/>
          <p:cNvSpPr/>
          <p:nvPr userDrawn="1"/>
        </p:nvSpPr>
        <p:spPr>
          <a:xfrm>
            <a:off x="-1" y="0"/>
            <a:ext cx="9144000" cy="120316"/>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886500" y="6520051"/>
            <a:ext cx="184666" cy="369332"/>
          </a:xfrm>
          <a:prstGeom prst="rect">
            <a:avLst/>
          </a:prstGeom>
          <a:noFill/>
        </p:spPr>
        <p:txBody>
          <a:bodyPr wrap="none" rtlCol="0">
            <a:spAutoFit/>
          </a:bodyPr>
          <a:lstStyle/>
          <a:p>
            <a:endParaRPr lang="en-US"/>
          </a:p>
        </p:txBody>
      </p:sp>
      <p:sp>
        <p:nvSpPr>
          <p:cNvPr id="8" name="TextBox 7"/>
          <p:cNvSpPr txBox="1"/>
          <p:nvPr userDrawn="1"/>
        </p:nvSpPr>
        <p:spPr>
          <a:xfrm>
            <a:off x="367130" y="6255980"/>
            <a:ext cx="6687150" cy="246221"/>
          </a:xfrm>
          <a:prstGeom prst="rect">
            <a:avLst/>
          </a:prstGeom>
          <a:noFill/>
        </p:spPr>
        <p:txBody>
          <a:bodyPr wrap="square" rtlCol="0">
            <a:spAutoFit/>
          </a:bodyPr>
          <a:lstStyle/>
          <a:p>
            <a:pPr>
              <a:tabLst>
                <a:tab pos="1427163" algn="l"/>
                <a:tab pos="2917825" algn="l"/>
                <a:tab pos="3771900" algn="l"/>
                <a:tab pos="3998913" algn="l"/>
              </a:tabLst>
            </a:pPr>
            <a:r>
              <a:rPr lang="en-US" sz="1000">
                <a:solidFill>
                  <a:schemeClr val="tx1">
                    <a:lumMod val="50000"/>
                    <a:lumOff val="50000"/>
                  </a:schemeClr>
                </a:solidFill>
                <a:latin typeface="Arial"/>
              </a:rPr>
              <a:t>polytechnic.purdue.edu		/</a:t>
            </a:r>
            <a:r>
              <a:rPr lang="en-US" sz="1000" baseline="0">
                <a:solidFill>
                  <a:schemeClr val="tx1">
                    <a:lumMod val="50000"/>
                    <a:lumOff val="50000"/>
                  </a:schemeClr>
                </a:solidFill>
                <a:latin typeface="Arial"/>
              </a:rPr>
              <a:t> TechPurdue		#PurduePolytechnic</a:t>
            </a:r>
            <a:endParaRPr lang="en-US" sz="1000">
              <a:solidFill>
                <a:schemeClr val="tx1">
                  <a:lumMod val="50000"/>
                  <a:lumOff val="50000"/>
                </a:schemeClr>
              </a:solidFill>
              <a:latin typeface="Arial"/>
            </a:endParaRPr>
          </a:p>
        </p:txBody>
      </p:sp>
      <p:grpSp>
        <p:nvGrpSpPr>
          <p:cNvPr id="9" name="Group 8"/>
          <p:cNvGrpSpPr/>
          <p:nvPr userDrawn="1"/>
        </p:nvGrpSpPr>
        <p:grpSpPr>
          <a:xfrm>
            <a:off x="2152259" y="6255981"/>
            <a:ext cx="1150965" cy="251730"/>
            <a:chOff x="2152259" y="6255981"/>
            <a:chExt cx="1150965" cy="251730"/>
          </a:xfrm>
        </p:grpSpPr>
        <p:pic>
          <p:nvPicPr>
            <p:cNvPr id="10" name="Picture 2"/>
            <p:cNvPicPr>
              <a:picLocks noChangeAspect="1" noChangeArrowheads="1"/>
            </p:cNvPicPr>
            <p:nvPr/>
          </p:nvPicPr>
          <p:blipFill>
            <a:blip r:embed="rId8">
              <a:alphaModFix amt="40000"/>
              <a:extLst>
                <a:ext uri="{28A0092B-C50C-407E-A947-70E740481C1C}">
                  <a14:useLocalDpi xmlns:a14="http://schemas.microsoft.com/office/drawing/2010/main" val="0"/>
                </a:ext>
              </a:extLst>
            </a:blip>
            <a:srcRect/>
            <a:stretch>
              <a:fillRect/>
            </a:stretch>
          </p:blipFill>
          <p:spPr bwMode="auto">
            <a:xfrm>
              <a:off x="2152259" y="6255981"/>
              <a:ext cx="251730" cy="251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9">
              <a:alphaModFix amt="40000"/>
              <a:extLst>
                <a:ext uri="{28A0092B-C50C-407E-A947-70E740481C1C}">
                  <a14:useLocalDpi xmlns:a14="http://schemas.microsoft.com/office/drawing/2010/main" val="0"/>
                </a:ext>
              </a:extLst>
            </a:blip>
            <a:srcRect/>
            <a:stretch>
              <a:fillRect/>
            </a:stretch>
          </p:blipFill>
          <p:spPr bwMode="auto">
            <a:xfrm>
              <a:off x="2452876" y="6255981"/>
              <a:ext cx="251730" cy="251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10">
              <a:alphaModFix amt="40000"/>
              <a:extLst>
                <a:ext uri="{28A0092B-C50C-407E-A947-70E740481C1C}">
                  <a14:useLocalDpi xmlns:a14="http://schemas.microsoft.com/office/drawing/2010/main" val="0"/>
                </a:ext>
              </a:extLst>
            </a:blip>
            <a:srcRect/>
            <a:stretch>
              <a:fillRect/>
            </a:stretch>
          </p:blipFill>
          <p:spPr bwMode="auto">
            <a:xfrm>
              <a:off x="2753494" y="6255981"/>
              <a:ext cx="251730" cy="251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p:cNvPicPr>
              <a:picLocks noChangeAspect="1"/>
            </p:cNvPicPr>
            <p:nvPr/>
          </p:nvPicPr>
          <p:blipFill>
            <a:blip r:embed="rId11">
              <a:alphaModFix amt="40000"/>
            </a:blip>
            <a:stretch>
              <a:fillRect/>
            </a:stretch>
          </p:blipFill>
          <p:spPr>
            <a:xfrm>
              <a:off x="3051494" y="6255981"/>
              <a:ext cx="251730" cy="251730"/>
            </a:xfrm>
            <a:prstGeom prst="rect">
              <a:avLst/>
            </a:prstGeom>
          </p:spPr>
        </p:pic>
      </p:grpSp>
    </p:spTree>
    <p:extLst>
      <p:ext uri="{BB962C8B-B14F-4D97-AF65-F5344CB8AC3E}">
        <p14:creationId xmlns:p14="http://schemas.microsoft.com/office/powerpoint/2010/main" val="21786946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mc:AlternateContent xmlns:mc="http://schemas.openxmlformats.org/markup-compatibility/2006">
    <mc:Choice xmlns:p14="http://schemas.microsoft.com/office/powerpoint/2010/main" Requires="p14">
      <p:transition p14:dur="300">
        <p:fade/>
      </p:transition>
    </mc:Choice>
    <mc:Fallback>
      <p:transition>
        <p:fade/>
      </p:transition>
    </mc:Fallback>
  </mc:AlternateContent>
  <p:txStyles>
    <p:titleStyle>
      <a:lvl1pPr algn="l" defTabSz="457200" rtl="0" eaLnBrk="1" latinLnBrk="0" hangingPunct="1">
        <a:spcBef>
          <a:spcPct val="0"/>
        </a:spcBef>
        <a:buNone/>
        <a:defRPr sz="44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22363" y="6074954"/>
            <a:ext cx="1368555" cy="425699"/>
          </a:xfrm>
          <a:prstGeom prst="rect">
            <a:avLst/>
          </a:prstGeom>
        </p:spPr>
      </p:pic>
      <p:sp>
        <p:nvSpPr>
          <p:cNvPr id="2" name="Rectangle 1"/>
          <p:cNvSpPr/>
          <p:nvPr userDrawn="1"/>
        </p:nvSpPr>
        <p:spPr>
          <a:xfrm>
            <a:off x="0" y="126613"/>
            <a:ext cx="9143999" cy="7453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67130" y="1621330"/>
            <a:ext cx="8326020" cy="450171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a:p>
        </p:txBody>
      </p:sp>
      <p:sp>
        <p:nvSpPr>
          <p:cNvPr id="7" name="Rectangle 6"/>
          <p:cNvSpPr/>
          <p:nvPr userDrawn="1"/>
        </p:nvSpPr>
        <p:spPr>
          <a:xfrm>
            <a:off x="-1" y="0"/>
            <a:ext cx="9144000" cy="120316"/>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886500" y="6520051"/>
            <a:ext cx="184666" cy="369332"/>
          </a:xfrm>
          <a:prstGeom prst="rect">
            <a:avLst/>
          </a:prstGeom>
          <a:noFill/>
        </p:spPr>
        <p:txBody>
          <a:bodyPr wrap="none" rtlCol="0">
            <a:spAutoFit/>
          </a:bodyPr>
          <a:lstStyle/>
          <a:p>
            <a:endParaRPr lang="en-US"/>
          </a:p>
        </p:txBody>
      </p:sp>
      <p:sp>
        <p:nvSpPr>
          <p:cNvPr id="8" name="TextBox 7"/>
          <p:cNvSpPr txBox="1"/>
          <p:nvPr userDrawn="1"/>
        </p:nvSpPr>
        <p:spPr>
          <a:xfrm>
            <a:off x="367130" y="6255980"/>
            <a:ext cx="6687150" cy="246221"/>
          </a:xfrm>
          <a:prstGeom prst="rect">
            <a:avLst/>
          </a:prstGeom>
          <a:noFill/>
        </p:spPr>
        <p:txBody>
          <a:bodyPr wrap="square" rtlCol="0">
            <a:spAutoFit/>
          </a:bodyPr>
          <a:lstStyle/>
          <a:p>
            <a:pPr>
              <a:tabLst>
                <a:tab pos="1427163" algn="l"/>
                <a:tab pos="2917825" algn="l"/>
                <a:tab pos="3771900" algn="l"/>
                <a:tab pos="3998913" algn="l"/>
              </a:tabLst>
            </a:pPr>
            <a:r>
              <a:rPr lang="en-US" sz="1000">
                <a:solidFill>
                  <a:schemeClr val="tx1">
                    <a:lumMod val="50000"/>
                    <a:lumOff val="50000"/>
                  </a:schemeClr>
                </a:solidFill>
                <a:latin typeface="Arial"/>
              </a:rPr>
              <a:t>polytechnic.purdue.edu		/</a:t>
            </a:r>
            <a:r>
              <a:rPr lang="en-US" sz="1000" baseline="0">
                <a:solidFill>
                  <a:schemeClr val="tx1">
                    <a:lumMod val="50000"/>
                    <a:lumOff val="50000"/>
                  </a:schemeClr>
                </a:solidFill>
                <a:latin typeface="Arial"/>
              </a:rPr>
              <a:t> TechPurdue		#PurduePolytechnic</a:t>
            </a:r>
            <a:endParaRPr lang="en-US" sz="1000">
              <a:solidFill>
                <a:schemeClr val="tx1">
                  <a:lumMod val="50000"/>
                  <a:lumOff val="50000"/>
                </a:schemeClr>
              </a:solidFill>
              <a:latin typeface="Arial"/>
            </a:endParaRPr>
          </a:p>
        </p:txBody>
      </p:sp>
      <p:grpSp>
        <p:nvGrpSpPr>
          <p:cNvPr id="9" name="Group 8"/>
          <p:cNvGrpSpPr/>
          <p:nvPr userDrawn="1"/>
        </p:nvGrpSpPr>
        <p:grpSpPr>
          <a:xfrm>
            <a:off x="2152259" y="6255981"/>
            <a:ext cx="1150965" cy="251730"/>
            <a:chOff x="2152259" y="6255981"/>
            <a:chExt cx="1150965" cy="251730"/>
          </a:xfrm>
        </p:grpSpPr>
        <p:pic>
          <p:nvPicPr>
            <p:cNvPr id="10" name="Picture 2"/>
            <p:cNvPicPr>
              <a:picLocks noChangeAspect="1" noChangeArrowheads="1"/>
            </p:cNvPicPr>
            <p:nvPr/>
          </p:nvPicPr>
          <p:blipFill>
            <a:blip r:embed="rId7">
              <a:alphaModFix amt="40000"/>
              <a:extLst>
                <a:ext uri="{28A0092B-C50C-407E-A947-70E740481C1C}">
                  <a14:useLocalDpi xmlns:a14="http://schemas.microsoft.com/office/drawing/2010/main" val="0"/>
                </a:ext>
              </a:extLst>
            </a:blip>
            <a:srcRect/>
            <a:stretch>
              <a:fillRect/>
            </a:stretch>
          </p:blipFill>
          <p:spPr bwMode="auto">
            <a:xfrm>
              <a:off x="2152259" y="6255981"/>
              <a:ext cx="251730" cy="251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8">
              <a:alphaModFix amt="40000"/>
              <a:extLst>
                <a:ext uri="{28A0092B-C50C-407E-A947-70E740481C1C}">
                  <a14:useLocalDpi xmlns:a14="http://schemas.microsoft.com/office/drawing/2010/main" val="0"/>
                </a:ext>
              </a:extLst>
            </a:blip>
            <a:srcRect/>
            <a:stretch>
              <a:fillRect/>
            </a:stretch>
          </p:blipFill>
          <p:spPr bwMode="auto">
            <a:xfrm>
              <a:off x="2452876" y="6255981"/>
              <a:ext cx="251730" cy="251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9">
              <a:alphaModFix amt="40000"/>
              <a:extLst>
                <a:ext uri="{28A0092B-C50C-407E-A947-70E740481C1C}">
                  <a14:useLocalDpi xmlns:a14="http://schemas.microsoft.com/office/drawing/2010/main" val="0"/>
                </a:ext>
              </a:extLst>
            </a:blip>
            <a:srcRect/>
            <a:stretch>
              <a:fillRect/>
            </a:stretch>
          </p:blipFill>
          <p:spPr bwMode="auto">
            <a:xfrm>
              <a:off x="2753494" y="6255981"/>
              <a:ext cx="251730" cy="251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2"/>
            <p:cNvPicPr>
              <a:picLocks noChangeAspect="1"/>
            </p:cNvPicPr>
            <p:nvPr/>
          </p:nvPicPr>
          <p:blipFill>
            <a:blip r:embed="rId10">
              <a:alphaModFix amt="40000"/>
            </a:blip>
            <a:stretch>
              <a:fillRect/>
            </a:stretch>
          </p:blipFill>
          <p:spPr>
            <a:xfrm>
              <a:off x="3051494" y="6255981"/>
              <a:ext cx="251730" cy="251730"/>
            </a:xfrm>
            <a:prstGeom prst="rect">
              <a:avLst/>
            </a:prstGeom>
          </p:spPr>
        </p:pic>
      </p:grpSp>
      <p:pic>
        <p:nvPicPr>
          <p:cNvPr id="14" name="Picture 13"/>
          <p:cNvPicPr>
            <a:picLocks/>
          </p:cNvPicPr>
          <p:nvPr userDrawn="1"/>
        </p:nvPicPr>
        <p:blipFill rotWithShape="1">
          <a:blip r:embed="rId11">
            <a:extLst>
              <a:ext uri="{28A0092B-C50C-407E-A947-70E740481C1C}">
                <a14:useLocalDpi xmlns:a14="http://schemas.microsoft.com/office/drawing/2010/main" val="0"/>
              </a:ext>
            </a:extLst>
          </a:blip>
          <a:srcRect l="15547" t="26562" r="33359" b="59063"/>
          <a:stretch/>
        </p:blipFill>
        <p:spPr>
          <a:xfrm>
            <a:off x="0" y="138323"/>
            <a:ext cx="9144000" cy="741152"/>
          </a:xfrm>
          <a:prstGeom prst="rect">
            <a:avLst/>
          </a:prstGeom>
          <a:solidFill>
            <a:schemeClr val="bg1"/>
          </a:solidFill>
        </p:spPr>
      </p:pic>
    </p:spTree>
    <p:extLst>
      <p:ext uri="{BB962C8B-B14F-4D97-AF65-F5344CB8AC3E}">
        <p14:creationId xmlns:p14="http://schemas.microsoft.com/office/powerpoint/2010/main" val="14766116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mc:AlternateContent xmlns:mc="http://schemas.openxmlformats.org/markup-compatibility/2006">
    <mc:Choice xmlns:p14="http://schemas.microsoft.com/office/powerpoint/2010/main" Requires="p14">
      <p:transition p14:dur="300">
        <p:fade/>
      </p:transition>
    </mc:Choice>
    <mc:Fallback>
      <p:transition>
        <p:fade/>
      </p:transition>
    </mc:Fallback>
  </mc:AlternateContent>
  <p:txStyles>
    <p:titleStyle>
      <a:lvl1pPr algn="l" defTabSz="457200" rtl="0" eaLnBrk="1" latinLnBrk="0" hangingPunct="1">
        <a:spcBef>
          <a:spcPct val="0"/>
        </a:spcBef>
        <a:buNone/>
        <a:defRPr sz="44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diinventory.com/idi-validation/" TargetMode="Externa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jpe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9.jpe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0.pn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hyperlink" Target="mailto:kyngve@purdue.edu" TargetMode="External"/><Relationship Id="rId2" Type="http://schemas.openxmlformats.org/officeDocument/2006/relationships/hyperlink" Target="mailto:krisac@purdue.edu" TargetMode="Externa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15.png"/><Relationship Id="rId4" Type="http://schemas.openxmlformats.org/officeDocument/2006/relationships/hyperlink" Target="https://idiinventory.com/products/the-intercultural-development-continuum-id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8711" y="446885"/>
            <a:ext cx="8517964" cy="1911488"/>
          </a:xfrm>
        </p:spPr>
        <p:txBody>
          <a:bodyPr lIns="91440" tIns="45720" rIns="91440" bIns="45720" anchor="t">
            <a:noAutofit/>
          </a:bodyPr>
          <a:lstStyle/>
          <a:p>
            <a:r>
              <a:rPr lang="en-US" sz="4000" b="1"/>
              <a:t>Strategic Assessment of Undergraduate Technical Education for Competencies and Belongingness</a:t>
            </a:r>
            <a:endParaRPr lang="en-US" sz="4000"/>
          </a:p>
        </p:txBody>
      </p:sp>
      <p:sp>
        <p:nvSpPr>
          <p:cNvPr id="6" name="Text Placeholder 5"/>
          <p:cNvSpPr>
            <a:spLocks noGrp="1"/>
          </p:cNvSpPr>
          <p:nvPr>
            <p:ph type="body" sz="quarter" idx="14"/>
          </p:nvPr>
        </p:nvSpPr>
        <p:spPr>
          <a:xfrm>
            <a:off x="369261" y="2658940"/>
            <a:ext cx="7514523" cy="569682"/>
          </a:xfrm>
        </p:spPr>
        <p:txBody>
          <a:bodyPr/>
          <a:lstStyle/>
          <a:p>
            <a:r>
              <a:rPr lang="en-US" sz="3200"/>
              <a:t>Dr. Kris Acheson-Clair, CILMAR</a:t>
            </a:r>
          </a:p>
          <a:p>
            <a:r>
              <a:rPr lang="en-US" sz="3200"/>
              <a:t>Katherine N. Yngve, IDA+A</a:t>
            </a:r>
          </a:p>
        </p:txBody>
      </p:sp>
      <p:sp>
        <p:nvSpPr>
          <p:cNvPr id="9" name="Text Placeholder 8"/>
          <p:cNvSpPr>
            <a:spLocks noGrp="1"/>
          </p:cNvSpPr>
          <p:nvPr>
            <p:ph type="body" sz="quarter" idx="17"/>
          </p:nvPr>
        </p:nvSpPr>
        <p:spPr>
          <a:xfrm>
            <a:off x="369261" y="3889806"/>
            <a:ext cx="2647246" cy="395318"/>
          </a:xfrm>
        </p:spPr>
        <p:txBody>
          <a:bodyPr/>
          <a:lstStyle/>
          <a:p>
            <a:r>
              <a:rPr lang="en-US" sz="2400"/>
              <a:t>June 2021</a:t>
            </a:r>
          </a:p>
        </p:txBody>
      </p:sp>
      <p:pic>
        <p:nvPicPr>
          <p:cNvPr id="1026" name="Picture 2" descr="CILMAR graphic on white">
            <a:extLst>
              <a:ext uri="{FF2B5EF4-FFF2-40B4-BE49-F238E27FC236}">
                <a16:creationId xmlns:a16="http://schemas.microsoft.com/office/drawing/2014/main" id="{51E15383-A3D8-43C5-9AF4-2933277E1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501" y="6017442"/>
            <a:ext cx="1269749" cy="534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019" y="5855278"/>
            <a:ext cx="1626094" cy="918114"/>
          </a:xfrm>
          <a:prstGeom prst="rect">
            <a:avLst/>
          </a:prstGeom>
        </p:spPr>
      </p:pic>
    </p:spTree>
    <p:extLst>
      <p:ext uri="{BB962C8B-B14F-4D97-AF65-F5344CB8AC3E}">
        <p14:creationId xmlns:p14="http://schemas.microsoft.com/office/powerpoint/2010/main" val="349375118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5602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5D67-9583-4BCB-B47C-9A006DD84F26}"/>
              </a:ext>
            </a:extLst>
          </p:cNvPr>
          <p:cNvSpPr>
            <a:spLocks noGrp="1"/>
          </p:cNvSpPr>
          <p:nvPr>
            <p:ph type="title"/>
          </p:nvPr>
        </p:nvSpPr>
        <p:spPr>
          <a:xfrm>
            <a:off x="2358915" y="2816828"/>
            <a:ext cx="4534557" cy="1143000"/>
          </a:xfrm>
        </p:spPr>
        <p:txBody>
          <a:bodyPr lIns="91440" tIns="45720" rIns="91440" bIns="45720" anchor="t"/>
          <a:lstStyle/>
          <a:p>
            <a:r>
              <a:rPr lang="en-US">
                <a:ln>
                  <a:solidFill>
                    <a:prstClr val="white">
                      <a:alpha val="50000"/>
                    </a:prstClr>
                  </a:solidFill>
                </a:ln>
                <a:solidFill>
                  <a:schemeClr val="tx1"/>
                </a:solidFill>
              </a:rPr>
              <a:t>BASELINE ANALYSIS</a:t>
            </a:r>
            <a:br>
              <a:rPr lang="en-US">
                <a:ln>
                  <a:solidFill>
                    <a:prstClr val="white">
                      <a:alpha val="50000"/>
                    </a:prstClr>
                  </a:solidFill>
                </a:ln>
                <a:solidFill>
                  <a:schemeClr val="tx1"/>
                </a:solidFill>
              </a:rPr>
            </a:br>
            <a:endParaRPr lang="en-US">
              <a:solidFill>
                <a:schemeClr val="tx1"/>
              </a:solidFill>
            </a:endParaRPr>
          </a:p>
        </p:txBody>
      </p:sp>
      <p:sp>
        <p:nvSpPr>
          <p:cNvPr id="8" name="Rectangle 7">
            <a:extLst>
              <a:ext uri="{FF2B5EF4-FFF2-40B4-BE49-F238E27FC236}">
                <a16:creationId xmlns:a16="http://schemas.microsoft.com/office/drawing/2014/main" id="{C6B9B9EC-741C-4F52-B637-8076466102FC}"/>
              </a:ext>
            </a:extLst>
          </p:cNvPr>
          <p:cNvSpPr/>
          <p:nvPr/>
        </p:nvSpPr>
        <p:spPr>
          <a:xfrm>
            <a:off x="-3941" y="5799740"/>
            <a:ext cx="9151882" cy="10622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CILMAR graphic on white">
            <a:extLst>
              <a:ext uri="{FF2B5EF4-FFF2-40B4-BE49-F238E27FC236}">
                <a16:creationId xmlns:a16="http://schemas.microsoft.com/office/drawing/2014/main" id="{B703C669-277E-4AA9-A563-8C8D91491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night sky&#10;&#10;Description automatically generated">
            <a:extLst>
              <a:ext uri="{FF2B5EF4-FFF2-40B4-BE49-F238E27FC236}">
                <a16:creationId xmlns:a16="http://schemas.microsoft.com/office/drawing/2014/main" id="{8A506748-CDC9-47D6-B8F2-D7767DD86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3" name="Picture 3" descr="A picture containing company name&#10;&#10;Description automatically generated">
            <a:extLst>
              <a:ext uri="{FF2B5EF4-FFF2-40B4-BE49-F238E27FC236}">
                <a16:creationId xmlns:a16="http://schemas.microsoft.com/office/drawing/2014/main" id="{370A9EF7-1E0B-4204-A9AA-61B1700AC216}"/>
              </a:ext>
            </a:extLst>
          </p:cNvPr>
          <p:cNvPicPr>
            <a:picLocks noChangeAspect="1"/>
          </p:cNvPicPr>
          <p:nvPr/>
        </p:nvPicPr>
        <p:blipFill>
          <a:blip r:embed="rId4"/>
          <a:stretch>
            <a:fillRect/>
          </a:stretch>
        </p:blipFill>
        <p:spPr>
          <a:xfrm>
            <a:off x="7093169" y="5972175"/>
            <a:ext cx="1638300" cy="628650"/>
          </a:xfrm>
          <a:prstGeom prst="rect">
            <a:avLst/>
          </a:prstGeom>
        </p:spPr>
      </p:pic>
    </p:spTree>
    <p:extLst>
      <p:ext uri="{BB962C8B-B14F-4D97-AF65-F5344CB8AC3E}">
        <p14:creationId xmlns:p14="http://schemas.microsoft.com/office/powerpoint/2010/main" val="2398696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A0F2F2-C59A-4CDF-BBEE-58D4A2D53185}"/>
              </a:ext>
            </a:extLst>
          </p:cNvPr>
          <p:cNvSpPr>
            <a:spLocks noGrp="1"/>
          </p:cNvSpPr>
          <p:nvPr>
            <p:ph type="body" idx="12"/>
          </p:nvPr>
        </p:nvSpPr>
        <p:spPr>
          <a:xfrm>
            <a:off x="410060" y="1457885"/>
            <a:ext cx="8326019" cy="885385"/>
          </a:xfrm>
        </p:spPr>
        <p:txBody>
          <a:bodyPr/>
          <a:lstStyle/>
          <a:p>
            <a:pPr marL="285750" indent="-285750">
              <a:buFont typeface="Arial"/>
              <a:buChar char="•"/>
            </a:pPr>
            <a:r>
              <a:rPr lang="en-US" sz="2000"/>
              <a:t>1448 Traditional Age First-Year Students</a:t>
            </a:r>
          </a:p>
          <a:p>
            <a:pPr marL="285750" indent="-285750">
              <a:buFont typeface="Arial"/>
              <a:buChar char="•"/>
            </a:pPr>
            <a:r>
              <a:rPr lang="en-US" sz="2000"/>
              <a:t>80% Male</a:t>
            </a:r>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p:txBody>
      </p:sp>
      <p:sp>
        <p:nvSpPr>
          <p:cNvPr id="3" name="Text Placeholder 2">
            <a:extLst>
              <a:ext uri="{FF2B5EF4-FFF2-40B4-BE49-F238E27FC236}">
                <a16:creationId xmlns:a16="http://schemas.microsoft.com/office/drawing/2014/main" id="{7D94AD59-4962-49C4-90B0-94755D2FAE38}"/>
              </a:ext>
            </a:extLst>
          </p:cNvPr>
          <p:cNvSpPr>
            <a:spLocks noGrp="1"/>
          </p:cNvSpPr>
          <p:nvPr>
            <p:ph type="body" sz="quarter" idx="13"/>
          </p:nvPr>
        </p:nvSpPr>
        <p:spPr/>
        <p:txBody>
          <a:bodyPr/>
          <a:lstStyle/>
          <a:p>
            <a:r>
              <a:rPr lang="en-US">
                <a:latin typeface="Impact"/>
              </a:rPr>
              <a:t>Polytechnic demographics</a:t>
            </a:r>
            <a:endParaRPr lang="en-US"/>
          </a:p>
        </p:txBody>
      </p:sp>
      <p:sp>
        <p:nvSpPr>
          <p:cNvPr id="4" name="Text Placeholder 3">
            <a:extLst>
              <a:ext uri="{FF2B5EF4-FFF2-40B4-BE49-F238E27FC236}">
                <a16:creationId xmlns:a16="http://schemas.microsoft.com/office/drawing/2014/main" id="{67548BC9-8DD9-4424-A7AA-383D92B92EE5}"/>
              </a:ext>
            </a:extLst>
          </p:cNvPr>
          <p:cNvSpPr>
            <a:spLocks noGrp="1"/>
          </p:cNvSpPr>
          <p:nvPr>
            <p:ph type="body" sz="quarter" idx="14"/>
          </p:nvPr>
        </p:nvSpPr>
        <p:spPr/>
        <p:txBody>
          <a:bodyPr/>
          <a:lstStyle/>
          <a:p>
            <a:r>
              <a:rPr lang="en-US">
                <a:solidFill>
                  <a:srgbClr val="B1810B"/>
                </a:solidFill>
                <a:latin typeface="Impact"/>
              </a:rPr>
              <a:t>For the entering class of 2017</a:t>
            </a:r>
          </a:p>
        </p:txBody>
      </p:sp>
      <p:pic>
        <p:nvPicPr>
          <p:cNvPr id="6" name="Picture 5" descr="CILMAR graphic on white">
            <a:extLst>
              <a:ext uri="{FF2B5EF4-FFF2-40B4-BE49-F238E27FC236}">
                <a16:creationId xmlns:a16="http://schemas.microsoft.com/office/drawing/2014/main" id="{159DACC7-FA36-40C8-A8F3-2221A3D38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night sky&#10;&#10;Description automatically generated">
            <a:extLst>
              <a:ext uri="{FF2B5EF4-FFF2-40B4-BE49-F238E27FC236}">
                <a16:creationId xmlns:a16="http://schemas.microsoft.com/office/drawing/2014/main" id="{D43ABD43-AC32-4E7C-AD0D-D55FE8680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10" name="Picture 10" descr="Diagram&#10;&#10;Description automatically generated">
            <a:extLst>
              <a:ext uri="{FF2B5EF4-FFF2-40B4-BE49-F238E27FC236}">
                <a16:creationId xmlns:a16="http://schemas.microsoft.com/office/drawing/2014/main" id="{477BD926-1E31-4A6A-8C81-1FE61DE30911}"/>
              </a:ext>
            </a:extLst>
          </p:cNvPr>
          <p:cNvPicPr>
            <a:picLocks noChangeAspect="1"/>
          </p:cNvPicPr>
          <p:nvPr/>
        </p:nvPicPr>
        <p:blipFill>
          <a:blip r:embed="rId4"/>
          <a:stretch>
            <a:fillRect/>
          </a:stretch>
        </p:blipFill>
        <p:spPr>
          <a:xfrm>
            <a:off x="1626672" y="2227799"/>
            <a:ext cx="7123215" cy="3641159"/>
          </a:xfrm>
          <a:prstGeom prst="rect">
            <a:avLst/>
          </a:prstGeom>
        </p:spPr>
      </p:pic>
    </p:spTree>
    <p:extLst>
      <p:ext uri="{BB962C8B-B14F-4D97-AF65-F5344CB8AC3E}">
        <p14:creationId xmlns:p14="http://schemas.microsoft.com/office/powerpoint/2010/main" val="3155747631"/>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94AD59-4962-49C4-90B0-94755D2FAE38}"/>
              </a:ext>
            </a:extLst>
          </p:cNvPr>
          <p:cNvSpPr>
            <a:spLocks noGrp="1"/>
          </p:cNvSpPr>
          <p:nvPr>
            <p:ph type="body" sz="quarter" idx="13"/>
          </p:nvPr>
        </p:nvSpPr>
        <p:spPr>
          <a:xfrm>
            <a:off x="228765" y="188065"/>
            <a:ext cx="8464385" cy="692150"/>
          </a:xfrm>
        </p:spPr>
        <p:txBody>
          <a:bodyPr/>
          <a:lstStyle/>
          <a:p>
            <a:r>
              <a:rPr lang="en-US" sz="4000">
                <a:latin typeface="Impact"/>
              </a:rPr>
              <a:t>Intercultural Development inventory</a:t>
            </a:r>
            <a:endParaRPr lang="en-US" sz="4000"/>
          </a:p>
        </p:txBody>
      </p:sp>
      <p:sp>
        <p:nvSpPr>
          <p:cNvPr id="4" name="Text Placeholder 3">
            <a:extLst>
              <a:ext uri="{FF2B5EF4-FFF2-40B4-BE49-F238E27FC236}">
                <a16:creationId xmlns:a16="http://schemas.microsoft.com/office/drawing/2014/main" id="{67548BC9-8DD9-4424-A7AA-383D92B92EE5}"/>
              </a:ext>
            </a:extLst>
          </p:cNvPr>
          <p:cNvSpPr>
            <a:spLocks noGrp="1"/>
          </p:cNvSpPr>
          <p:nvPr>
            <p:ph type="body" sz="quarter" idx="14"/>
          </p:nvPr>
        </p:nvSpPr>
        <p:spPr/>
        <p:txBody>
          <a:bodyPr/>
          <a:lstStyle/>
          <a:p>
            <a:r>
              <a:rPr lang="en-US" b="0">
                <a:solidFill>
                  <a:srgbClr val="B1810B"/>
                </a:solidFill>
                <a:latin typeface="Impact"/>
              </a:rPr>
              <a:t>idiinventory.com</a:t>
            </a:r>
            <a:endParaRPr lang="en-US">
              <a:solidFill>
                <a:srgbClr val="B1810B"/>
              </a:solidFill>
            </a:endParaRPr>
          </a:p>
        </p:txBody>
      </p:sp>
      <p:sp>
        <p:nvSpPr>
          <p:cNvPr id="2" name="Text Placeholder 1">
            <a:extLst>
              <a:ext uri="{FF2B5EF4-FFF2-40B4-BE49-F238E27FC236}">
                <a16:creationId xmlns:a16="http://schemas.microsoft.com/office/drawing/2014/main" id="{C2A0F2F2-C59A-4CDF-BBEE-58D4A2D53185}"/>
              </a:ext>
            </a:extLst>
          </p:cNvPr>
          <p:cNvSpPr>
            <a:spLocks noGrp="1"/>
          </p:cNvSpPr>
          <p:nvPr>
            <p:ph type="body" idx="12"/>
          </p:nvPr>
        </p:nvSpPr>
        <p:spPr>
          <a:xfrm>
            <a:off x="367130" y="1447153"/>
            <a:ext cx="8326019" cy="4459272"/>
          </a:xfrm>
        </p:spPr>
        <p:txBody>
          <a:bodyPr vert="horz" lIns="91440" tIns="45720" rIns="91440" bIns="45720" rtlCol="0" anchor="t">
            <a:noAutofit/>
          </a:bodyPr>
          <a:lstStyle/>
          <a:p>
            <a:pPr marL="285750" indent="-285750">
              <a:buFont typeface="Arial"/>
              <a:buChar char="•"/>
            </a:pPr>
            <a:r>
              <a:rPr lang="en-US" sz="2400"/>
              <a:t>Built upon the framework of the </a:t>
            </a:r>
            <a:r>
              <a:rPr lang="en-US" sz="2400" b="1" i="1"/>
              <a:t>Developmental Model of Intercultural Sensitivity </a:t>
            </a:r>
            <a:r>
              <a:rPr lang="en-US" sz="2400"/>
              <a:t>(Bennett, 1986; 1993; 2004; 2013), which grew out of grounded theory research.</a:t>
            </a:r>
          </a:p>
          <a:p>
            <a:pPr marL="285750" indent="-285750">
              <a:buFont typeface="Arial"/>
              <a:buChar char="•"/>
            </a:pPr>
            <a:r>
              <a:rPr lang="en-US" sz="2400"/>
              <a:t>50-item psychometric survey, validated across cultures, with strong construct, content &amp; predictive validity</a:t>
            </a:r>
          </a:p>
          <a:p>
            <a:pPr marL="1028700" lvl="1"/>
            <a:r>
              <a:rPr lang="en-US" sz="2400">
                <a:hlinkClick r:id="rId2"/>
              </a:rPr>
              <a:t>https://idiinventory.com/idi-validation/</a:t>
            </a:r>
            <a:r>
              <a:rPr lang="en-US" sz="2400"/>
              <a:t> </a:t>
            </a:r>
          </a:p>
          <a:p>
            <a:pPr marL="285750" indent="-285750">
              <a:buFont typeface="Arial"/>
              <a:buChar char="•"/>
            </a:pPr>
            <a:r>
              <a:rPr lang="en-US" sz="2400"/>
              <a:t>Little to no social desirabilty bias</a:t>
            </a:r>
          </a:p>
          <a:p>
            <a:pPr marL="285750" indent="-285750">
              <a:buFont typeface="Arial"/>
              <a:buChar char="•"/>
            </a:pPr>
            <a:r>
              <a:rPr lang="en-US" sz="2400"/>
              <a:t>Available in 17 languages</a:t>
            </a:r>
          </a:p>
          <a:p>
            <a:pPr marL="285750" indent="-285750">
              <a:buFont typeface="Arial"/>
              <a:buChar char="•"/>
            </a:pPr>
            <a:r>
              <a:rPr lang="en-US" sz="2400"/>
              <a:t>Determines a person's dominant interaction posture across a 5-stage continuum of comfort with difference (see next slide for visual).</a:t>
            </a:r>
          </a:p>
          <a:p>
            <a:pPr marL="285750" indent="-285750">
              <a:buFont typeface="Arial"/>
              <a:buChar char="•"/>
            </a:pPr>
            <a:endParaRPr lang="en-US"/>
          </a:p>
          <a:p>
            <a:pPr marL="285750" indent="-285750">
              <a:buFont typeface="Arial"/>
              <a:buChar char="•"/>
            </a:pPr>
            <a:endParaRPr lang="en-US"/>
          </a:p>
        </p:txBody>
      </p:sp>
      <p:pic>
        <p:nvPicPr>
          <p:cNvPr id="6" name="Picture 5" descr="CILMAR graphic on white">
            <a:extLst>
              <a:ext uri="{FF2B5EF4-FFF2-40B4-BE49-F238E27FC236}">
                <a16:creationId xmlns:a16="http://schemas.microsoft.com/office/drawing/2014/main" id="{6D15F0EA-6101-43C3-8964-48234BC7F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night sky&#10;&#10;Description automatically generated">
            <a:extLst>
              <a:ext uri="{FF2B5EF4-FFF2-40B4-BE49-F238E27FC236}">
                <a16:creationId xmlns:a16="http://schemas.microsoft.com/office/drawing/2014/main" id="{29DAA33F-118B-43D1-B8F4-BF6FB7D92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328582180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F245-CB58-4AEA-A68D-5AFB14D35D53}"/>
              </a:ext>
            </a:extLst>
          </p:cNvPr>
          <p:cNvSpPr>
            <a:spLocks noGrp="1"/>
          </p:cNvSpPr>
          <p:nvPr>
            <p:ph type="title"/>
          </p:nvPr>
        </p:nvSpPr>
        <p:spPr>
          <a:xfrm>
            <a:off x="317679" y="156582"/>
            <a:ext cx="8229600" cy="1143000"/>
          </a:xfrm>
        </p:spPr>
        <p:txBody>
          <a:bodyPr lIns="91440" tIns="45720" rIns="91440" bIns="45720" anchor="t"/>
          <a:lstStyle/>
          <a:p>
            <a:r>
              <a:rPr lang="en-US">
                <a:ln>
                  <a:solidFill>
                    <a:prstClr val="white">
                      <a:alpha val="50000"/>
                    </a:prstClr>
                  </a:solidFill>
                </a:ln>
                <a:solidFill>
                  <a:schemeClr val="tx1"/>
                </a:solidFill>
              </a:rPr>
              <a:t>Stages of the IDI Continuum</a:t>
            </a:r>
          </a:p>
        </p:txBody>
      </p:sp>
      <p:pic>
        <p:nvPicPr>
          <p:cNvPr id="6" name="Picture 5" descr="CILMAR graphic on white">
            <a:extLst>
              <a:ext uri="{FF2B5EF4-FFF2-40B4-BE49-F238E27FC236}">
                <a16:creationId xmlns:a16="http://schemas.microsoft.com/office/drawing/2014/main" id="{E55FC7EE-CE33-4596-BCAE-1F4A982F1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930" y="6035987"/>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night sky&#10;&#10;Description automatically generated">
            <a:extLst>
              <a:ext uri="{FF2B5EF4-FFF2-40B4-BE49-F238E27FC236}">
                <a16:creationId xmlns:a16="http://schemas.microsoft.com/office/drawing/2014/main" id="{EB737442-B526-4459-A930-4D2B0BF90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112" y="5921925"/>
            <a:ext cx="1398914" cy="790326"/>
          </a:xfrm>
          <a:prstGeom prst="rect">
            <a:avLst/>
          </a:prstGeom>
        </p:spPr>
      </p:pic>
      <p:pic>
        <p:nvPicPr>
          <p:cNvPr id="12" name="Picture 12" descr="Timeline&#10;&#10;Description automatically generated">
            <a:extLst>
              <a:ext uri="{FF2B5EF4-FFF2-40B4-BE49-F238E27FC236}">
                <a16:creationId xmlns:a16="http://schemas.microsoft.com/office/drawing/2014/main" id="{F5DE5E5B-5054-4ADE-86C1-5F4822B59474}"/>
              </a:ext>
            </a:extLst>
          </p:cNvPr>
          <p:cNvPicPr>
            <a:picLocks noGrp="1" noChangeAspect="1"/>
          </p:cNvPicPr>
          <p:nvPr>
            <p:ph idx="1"/>
          </p:nvPr>
        </p:nvPicPr>
        <p:blipFill>
          <a:blip r:embed="rId4"/>
          <a:stretch>
            <a:fillRect/>
          </a:stretch>
        </p:blipFill>
        <p:spPr>
          <a:xfrm>
            <a:off x="1423338" y="1204766"/>
            <a:ext cx="6002291" cy="4501718"/>
          </a:xfrm>
        </p:spPr>
      </p:pic>
    </p:spTree>
    <p:extLst>
      <p:ext uri="{BB962C8B-B14F-4D97-AF65-F5344CB8AC3E}">
        <p14:creationId xmlns:p14="http://schemas.microsoft.com/office/powerpoint/2010/main" val="7925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t>IDI aggregate means</a:t>
            </a:r>
          </a:p>
        </p:txBody>
      </p:sp>
      <p:pic>
        <p:nvPicPr>
          <p:cNvPr id="4" name="Picture 3">
            <a:extLst>
              <a:ext uri="{FF2B5EF4-FFF2-40B4-BE49-F238E27FC236}">
                <a16:creationId xmlns:a16="http://schemas.microsoft.com/office/drawing/2014/main" id="{C1D0184B-9135-4DC1-96FE-60BCFEB0987A}"/>
              </a:ext>
            </a:extLst>
          </p:cNvPr>
          <p:cNvPicPr>
            <a:picLocks noChangeAspect="1"/>
          </p:cNvPicPr>
          <p:nvPr/>
        </p:nvPicPr>
        <p:blipFill>
          <a:blip r:embed="rId3"/>
          <a:stretch>
            <a:fillRect/>
          </a:stretch>
        </p:blipFill>
        <p:spPr>
          <a:xfrm>
            <a:off x="424942" y="937761"/>
            <a:ext cx="6720925" cy="2368734"/>
          </a:xfrm>
          <a:prstGeom prst="rect">
            <a:avLst/>
          </a:prstGeom>
        </p:spPr>
      </p:pic>
      <p:sp>
        <p:nvSpPr>
          <p:cNvPr id="2" name="Text Placeholder 1"/>
          <p:cNvSpPr>
            <a:spLocks noGrp="1"/>
          </p:cNvSpPr>
          <p:nvPr>
            <p:ph type="body" idx="12"/>
          </p:nvPr>
        </p:nvSpPr>
        <p:spPr>
          <a:xfrm>
            <a:off x="4419012" y="2825698"/>
            <a:ext cx="4489962" cy="3768691"/>
          </a:xfrm>
        </p:spPr>
        <p:txBody>
          <a:bodyPr>
            <a:noAutofit/>
          </a:bodyPr>
          <a:lstStyle/>
          <a:p>
            <a:pPr marL="342900" indent="-342900">
              <a:buFont typeface="Arial" panose="020B0604020202020204" pitchFamily="34" charset="0"/>
              <a:buChar char="•"/>
            </a:pPr>
            <a:r>
              <a:rPr lang="en-US" sz="2400"/>
              <a:t>Typical means for STEM 1</a:t>
            </a:r>
            <a:r>
              <a:rPr lang="en-US" sz="2400" baseline="30000"/>
              <a:t>st</a:t>
            </a:r>
            <a:r>
              <a:rPr lang="en-US" sz="2400"/>
              <a:t> year students all three years</a:t>
            </a:r>
          </a:p>
          <a:p>
            <a:pPr marL="342900" indent="-342900">
              <a:buFont typeface="Arial" panose="020B0604020202020204" pitchFamily="34" charset="0"/>
              <a:buChar char="•"/>
            </a:pPr>
            <a:r>
              <a:rPr lang="en-US" sz="2400"/>
              <a:t>Large gap between subjective and objective measurement (over-estimation of capacity), also typical</a:t>
            </a:r>
          </a:p>
          <a:p>
            <a:pPr marL="342900" indent="-342900">
              <a:buFont typeface="Arial" panose="020B0604020202020204" pitchFamily="34" charset="0"/>
              <a:buChar char="•"/>
            </a:pPr>
            <a:endParaRPr lang="en-US" sz="2400"/>
          </a:p>
          <a:p>
            <a:pPr defTabSz="463550"/>
            <a:endParaRPr lang="en-US" sz="2000"/>
          </a:p>
        </p:txBody>
      </p:sp>
      <p:pic>
        <p:nvPicPr>
          <p:cNvPr id="6" name="Picture 5">
            <a:extLst>
              <a:ext uri="{FF2B5EF4-FFF2-40B4-BE49-F238E27FC236}">
                <a16:creationId xmlns:a16="http://schemas.microsoft.com/office/drawing/2014/main" id="{5C958364-FD30-4C60-B4B7-F1FCC530D50F}"/>
              </a:ext>
            </a:extLst>
          </p:cNvPr>
          <p:cNvPicPr>
            <a:picLocks noChangeAspect="1"/>
          </p:cNvPicPr>
          <p:nvPr/>
        </p:nvPicPr>
        <p:blipFill>
          <a:blip r:embed="rId4"/>
          <a:stretch>
            <a:fillRect/>
          </a:stretch>
        </p:blipFill>
        <p:spPr>
          <a:xfrm>
            <a:off x="521229" y="3200929"/>
            <a:ext cx="3407304" cy="1696524"/>
          </a:xfrm>
          <a:prstGeom prst="rect">
            <a:avLst/>
          </a:prstGeom>
        </p:spPr>
      </p:pic>
      <p:pic>
        <p:nvPicPr>
          <p:cNvPr id="7" name="Picture 6">
            <a:extLst>
              <a:ext uri="{FF2B5EF4-FFF2-40B4-BE49-F238E27FC236}">
                <a16:creationId xmlns:a16="http://schemas.microsoft.com/office/drawing/2014/main" id="{4BFF0F54-D3FE-446B-AFE5-8B7122F6A5E8}"/>
              </a:ext>
            </a:extLst>
          </p:cNvPr>
          <p:cNvPicPr>
            <a:picLocks noChangeAspect="1"/>
          </p:cNvPicPr>
          <p:nvPr/>
        </p:nvPicPr>
        <p:blipFill>
          <a:blip r:embed="rId5"/>
          <a:stretch>
            <a:fillRect/>
          </a:stretch>
        </p:blipFill>
        <p:spPr>
          <a:xfrm>
            <a:off x="508970" y="4998163"/>
            <a:ext cx="3408274" cy="1711268"/>
          </a:xfrm>
          <a:prstGeom prst="rect">
            <a:avLst/>
          </a:prstGeom>
        </p:spPr>
      </p:pic>
      <p:sp>
        <p:nvSpPr>
          <p:cNvPr id="8" name="Rectangle 7">
            <a:extLst>
              <a:ext uri="{FF2B5EF4-FFF2-40B4-BE49-F238E27FC236}">
                <a16:creationId xmlns:a16="http://schemas.microsoft.com/office/drawing/2014/main" id="{377CB1AE-DA6D-45FD-A2B5-D3B2B77398A8}"/>
              </a:ext>
            </a:extLst>
          </p:cNvPr>
          <p:cNvSpPr/>
          <p:nvPr/>
        </p:nvSpPr>
        <p:spPr>
          <a:xfrm rot="16200000">
            <a:off x="-233122" y="1512676"/>
            <a:ext cx="1022520" cy="461665"/>
          </a:xfrm>
          <a:prstGeom prst="rect">
            <a:avLst/>
          </a:prstGeom>
          <a:noFill/>
        </p:spPr>
        <p:txBody>
          <a:bodyPr wrap="squar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2017</a:t>
            </a:r>
          </a:p>
        </p:txBody>
      </p:sp>
      <p:sp>
        <p:nvSpPr>
          <p:cNvPr id="10" name="Rectangle 9">
            <a:extLst>
              <a:ext uri="{FF2B5EF4-FFF2-40B4-BE49-F238E27FC236}">
                <a16:creationId xmlns:a16="http://schemas.microsoft.com/office/drawing/2014/main" id="{E61CBD5F-264E-4707-BD1A-EC015075D3DA}"/>
              </a:ext>
            </a:extLst>
          </p:cNvPr>
          <p:cNvSpPr/>
          <p:nvPr/>
        </p:nvSpPr>
        <p:spPr>
          <a:xfrm rot="16200000">
            <a:off x="-181943" y="3831934"/>
            <a:ext cx="1022520" cy="461665"/>
          </a:xfrm>
          <a:prstGeom prst="rect">
            <a:avLst/>
          </a:prstGeom>
          <a:noFill/>
        </p:spPr>
        <p:txBody>
          <a:bodyPr wrap="squar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2018</a:t>
            </a:r>
          </a:p>
        </p:txBody>
      </p:sp>
      <p:sp>
        <p:nvSpPr>
          <p:cNvPr id="11" name="Rectangle 10">
            <a:extLst>
              <a:ext uri="{FF2B5EF4-FFF2-40B4-BE49-F238E27FC236}">
                <a16:creationId xmlns:a16="http://schemas.microsoft.com/office/drawing/2014/main" id="{6D4A9429-A569-4001-B897-052B9DC4998B}"/>
              </a:ext>
            </a:extLst>
          </p:cNvPr>
          <p:cNvSpPr/>
          <p:nvPr/>
        </p:nvSpPr>
        <p:spPr>
          <a:xfrm rot="16200000">
            <a:off x="-181944" y="5639932"/>
            <a:ext cx="1022520" cy="461665"/>
          </a:xfrm>
          <a:prstGeom prst="rect">
            <a:avLst/>
          </a:prstGeom>
          <a:noFill/>
        </p:spPr>
        <p:txBody>
          <a:bodyPr wrap="squar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2019</a:t>
            </a:r>
          </a:p>
        </p:txBody>
      </p:sp>
      <p:pic>
        <p:nvPicPr>
          <p:cNvPr id="5" name="Picture 4" descr="CILMAR graphic on white">
            <a:extLst>
              <a:ext uri="{FF2B5EF4-FFF2-40B4-BE49-F238E27FC236}">
                <a16:creationId xmlns:a16="http://schemas.microsoft.com/office/drawing/2014/main" id="{1CC63269-40FE-4C89-929F-C104DB69EA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text, night sky&#10;&#10;Description automatically generated">
            <a:extLst>
              <a:ext uri="{FF2B5EF4-FFF2-40B4-BE49-F238E27FC236}">
                <a16:creationId xmlns:a16="http://schemas.microsoft.com/office/drawing/2014/main" id="{9581CFC0-02AD-4D0F-8B9B-5795C85D84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374013526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t>IDI Distributions</a:t>
            </a:r>
          </a:p>
        </p:txBody>
      </p:sp>
      <p:sp>
        <p:nvSpPr>
          <p:cNvPr id="2" name="Text Placeholder 1"/>
          <p:cNvSpPr>
            <a:spLocks noGrp="1"/>
          </p:cNvSpPr>
          <p:nvPr>
            <p:ph type="body" idx="12"/>
          </p:nvPr>
        </p:nvSpPr>
        <p:spPr>
          <a:xfrm>
            <a:off x="4369104" y="1376979"/>
            <a:ext cx="4489962" cy="4425944"/>
          </a:xfrm>
        </p:spPr>
        <p:txBody>
          <a:bodyPr>
            <a:noAutofit/>
          </a:bodyPr>
          <a:lstStyle/>
          <a:p>
            <a:pPr marL="342900" indent="-342900">
              <a:buFont typeface="Arial" panose="020B0604020202020204" pitchFamily="34" charset="0"/>
              <a:buChar char="•"/>
            </a:pPr>
            <a:r>
              <a:rPr lang="en-US" sz="2400"/>
              <a:t>Nearly identical distributions each year</a:t>
            </a:r>
          </a:p>
          <a:p>
            <a:pPr marL="342900" indent="-342900">
              <a:buFont typeface="Arial" panose="020B0604020202020204" pitchFamily="34" charset="0"/>
              <a:buChar char="•"/>
            </a:pPr>
            <a:r>
              <a:rPr lang="en-US" sz="2400"/>
              <a:t>Compared to ENG (</a:t>
            </a:r>
            <a:r>
              <a:rPr lang="en-US" sz="2400" u="sng"/>
              <a:t>study abroad, not 1</a:t>
            </a:r>
            <a:r>
              <a:rPr lang="en-US" sz="2400" u="sng" baseline="30000"/>
              <a:t>st</a:t>
            </a:r>
            <a:r>
              <a:rPr lang="en-US" sz="2400" u="sng"/>
              <a:t> year</a:t>
            </a:r>
            <a:r>
              <a:rPr lang="en-US" sz="2400"/>
              <a:t>) students, more students in polarization and denial</a:t>
            </a:r>
          </a:p>
          <a:p>
            <a:pPr marL="342900" indent="-342900">
              <a:buFont typeface="Arial" panose="020B0604020202020204" pitchFamily="34" charset="0"/>
              <a:buChar char="•"/>
            </a:pPr>
            <a:r>
              <a:rPr lang="en-US" sz="2400"/>
              <a:t>Sample goal – move mean to minimization with less downwards skew (more students in acceptance and adaptation)</a:t>
            </a:r>
          </a:p>
          <a:p>
            <a:pPr marL="342900" indent="-342900">
              <a:buFont typeface="Arial" panose="020B0604020202020204" pitchFamily="34" charset="0"/>
              <a:buChar char="•"/>
            </a:pPr>
            <a:endParaRPr lang="en-US" sz="2400"/>
          </a:p>
          <a:p>
            <a:pPr defTabSz="463550"/>
            <a:endParaRPr lang="en-US" sz="2000"/>
          </a:p>
        </p:txBody>
      </p:sp>
      <p:sp>
        <p:nvSpPr>
          <p:cNvPr id="8" name="Rectangle 7">
            <a:extLst>
              <a:ext uri="{FF2B5EF4-FFF2-40B4-BE49-F238E27FC236}">
                <a16:creationId xmlns:a16="http://schemas.microsoft.com/office/drawing/2014/main" id="{377CB1AE-DA6D-45FD-A2B5-D3B2B77398A8}"/>
              </a:ext>
            </a:extLst>
          </p:cNvPr>
          <p:cNvSpPr/>
          <p:nvPr/>
        </p:nvSpPr>
        <p:spPr>
          <a:xfrm rot="16200000">
            <a:off x="-226325" y="1657407"/>
            <a:ext cx="1022520" cy="461665"/>
          </a:xfrm>
          <a:prstGeom prst="rect">
            <a:avLst/>
          </a:prstGeom>
          <a:noFill/>
        </p:spPr>
        <p:txBody>
          <a:bodyPr wrap="squar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2017</a:t>
            </a:r>
          </a:p>
        </p:txBody>
      </p:sp>
      <p:sp>
        <p:nvSpPr>
          <p:cNvPr id="10" name="Rectangle 9">
            <a:extLst>
              <a:ext uri="{FF2B5EF4-FFF2-40B4-BE49-F238E27FC236}">
                <a16:creationId xmlns:a16="http://schemas.microsoft.com/office/drawing/2014/main" id="{E61CBD5F-264E-4707-BD1A-EC015075D3DA}"/>
              </a:ext>
            </a:extLst>
          </p:cNvPr>
          <p:cNvSpPr/>
          <p:nvPr/>
        </p:nvSpPr>
        <p:spPr>
          <a:xfrm rot="16200000">
            <a:off x="-181942" y="3627657"/>
            <a:ext cx="1022520" cy="461665"/>
          </a:xfrm>
          <a:prstGeom prst="rect">
            <a:avLst/>
          </a:prstGeom>
          <a:noFill/>
        </p:spPr>
        <p:txBody>
          <a:bodyPr wrap="squar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2018</a:t>
            </a:r>
          </a:p>
        </p:txBody>
      </p:sp>
      <p:sp>
        <p:nvSpPr>
          <p:cNvPr id="11" name="Rectangle 10">
            <a:extLst>
              <a:ext uri="{FF2B5EF4-FFF2-40B4-BE49-F238E27FC236}">
                <a16:creationId xmlns:a16="http://schemas.microsoft.com/office/drawing/2014/main" id="{6D4A9429-A569-4001-B897-052B9DC4998B}"/>
              </a:ext>
            </a:extLst>
          </p:cNvPr>
          <p:cNvSpPr/>
          <p:nvPr/>
        </p:nvSpPr>
        <p:spPr>
          <a:xfrm rot="16200000">
            <a:off x="-181941" y="5605622"/>
            <a:ext cx="1022520" cy="461665"/>
          </a:xfrm>
          <a:prstGeom prst="rect">
            <a:avLst/>
          </a:prstGeom>
          <a:noFill/>
        </p:spPr>
        <p:txBody>
          <a:bodyPr wrap="squar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2019</a:t>
            </a:r>
          </a:p>
        </p:txBody>
      </p:sp>
      <p:pic>
        <p:nvPicPr>
          <p:cNvPr id="5" name="Picture 4">
            <a:extLst>
              <a:ext uri="{FF2B5EF4-FFF2-40B4-BE49-F238E27FC236}">
                <a16:creationId xmlns:a16="http://schemas.microsoft.com/office/drawing/2014/main" id="{36FB880A-8F88-4AA9-9DC8-AB79D6592FB9}"/>
              </a:ext>
            </a:extLst>
          </p:cNvPr>
          <p:cNvPicPr>
            <a:picLocks noChangeAspect="1"/>
          </p:cNvPicPr>
          <p:nvPr/>
        </p:nvPicPr>
        <p:blipFill>
          <a:blip r:embed="rId3"/>
          <a:stretch>
            <a:fillRect/>
          </a:stretch>
        </p:blipFill>
        <p:spPr>
          <a:xfrm>
            <a:off x="639901" y="4847473"/>
            <a:ext cx="3130588" cy="1977962"/>
          </a:xfrm>
          <a:prstGeom prst="rect">
            <a:avLst/>
          </a:prstGeom>
        </p:spPr>
      </p:pic>
      <p:pic>
        <p:nvPicPr>
          <p:cNvPr id="12" name="Picture 11">
            <a:extLst>
              <a:ext uri="{FF2B5EF4-FFF2-40B4-BE49-F238E27FC236}">
                <a16:creationId xmlns:a16="http://schemas.microsoft.com/office/drawing/2014/main" id="{1649C001-663E-4A5B-8536-D3E99807914F}"/>
              </a:ext>
            </a:extLst>
          </p:cNvPr>
          <p:cNvPicPr>
            <a:picLocks noChangeAspect="1"/>
          </p:cNvPicPr>
          <p:nvPr/>
        </p:nvPicPr>
        <p:blipFill>
          <a:blip r:embed="rId4"/>
          <a:stretch>
            <a:fillRect/>
          </a:stretch>
        </p:blipFill>
        <p:spPr>
          <a:xfrm>
            <a:off x="639901" y="2869509"/>
            <a:ext cx="3114392" cy="1977963"/>
          </a:xfrm>
          <a:prstGeom prst="rect">
            <a:avLst/>
          </a:prstGeom>
        </p:spPr>
      </p:pic>
      <p:pic>
        <p:nvPicPr>
          <p:cNvPr id="13" name="Picture 12">
            <a:extLst>
              <a:ext uri="{FF2B5EF4-FFF2-40B4-BE49-F238E27FC236}">
                <a16:creationId xmlns:a16="http://schemas.microsoft.com/office/drawing/2014/main" id="{C09DB7DF-ECD4-4DBF-9ACE-A9BB0EE01C0B}"/>
              </a:ext>
            </a:extLst>
          </p:cNvPr>
          <p:cNvPicPr>
            <a:picLocks noChangeAspect="1"/>
          </p:cNvPicPr>
          <p:nvPr/>
        </p:nvPicPr>
        <p:blipFill>
          <a:blip r:embed="rId5"/>
          <a:stretch>
            <a:fillRect/>
          </a:stretch>
        </p:blipFill>
        <p:spPr>
          <a:xfrm>
            <a:off x="639902" y="898918"/>
            <a:ext cx="3114392" cy="1990347"/>
          </a:xfrm>
          <a:prstGeom prst="rect">
            <a:avLst/>
          </a:prstGeom>
        </p:spPr>
      </p:pic>
      <p:pic>
        <p:nvPicPr>
          <p:cNvPr id="4" name="Picture 3" descr="CILMAR graphic on white">
            <a:extLst>
              <a:ext uri="{FF2B5EF4-FFF2-40B4-BE49-F238E27FC236}">
                <a16:creationId xmlns:a16="http://schemas.microsoft.com/office/drawing/2014/main" id="{F345F0FC-E6FF-458A-9C8C-BD4E3B5268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night sky&#10;&#10;Description automatically generated">
            <a:extLst>
              <a:ext uri="{FF2B5EF4-FFF2-40B4-BE49-F238E27FC236}">
                <a16:creationId xmlns:a16="http://schemas.microsoft.com/office/drawing/2014/main" id="{96F714A0-0D75-47D9-8786-640EB33DD1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231091834"/>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A0F2F2-C59A-4CDF-BBEE-58D4A2D53185}"/>
              </a:ext>
            </a:extLst>
          </p:cNvPr>
          <p:cNvSpPr>
            <a:spLocks noGrp="1"/>
          </p:cNvSpPr>
          <p:nvPr>
            <p:ph type="body" idx="12"/>
          </p:nvPr>
        </p:nvSpPr>
        <p:spPr>
          <a:xfrm>
            <a:off x="367130" y="1372026"/>
            <a:ext cx="8326019" cy="4459272"/>
          </a:xfrm>
        </p:spPr>
        <p:txBody>
          <a:bodyPr>
            <a:normAutofit/>
          </a:bodyPr>
          <a:lstStyle/>
          <a:p>
            <a:pPr marL="285750" indent="-285750">
              <a:buFont typeface="Arial"/>
              <a:buChar char="•"/>
            </a:pPr>
            <a:r>
              <a:rPr lang="en-US" sz="2200"/>
              <a:t>Built on the principles of Equilingration Theory &amp; over 25 years of research (Shealy, 2016)</a:t>
            </a:r>
          </a:p>
          <a:p>
            <a:pPr marL="285750" indent="-285750">
              <a:buFont typeface="Arial"/>
              <a:buChar char="•"/>
            </a:pPr>
            <a:r>
              <a:rPr lang="en-US" sz="2200"/>
              <a:t>Normed on an international sample of over 20,000 respondents with strong psychometrics (e.g., excellent reliability / validity)</a:t>
            </a:r>
          </a:p>
          <a:p>
            <a:pPr marL="285750" indent="-285750">
              <a:buFont typeface="Arial"/>
              <a:buChar char="•"/>
            </a:pPr>
            <a:r>
              <a:rPr lang="en-US" sz="2200"/>
              <a:t>Measures core aspects of identity and self (e.g., development, needs, emotions, value</a:t>
            </a:r>
          </a:p>
          <a:p>
            <a:pPr marL="285750" indent="-285750">
              <a:buFont typeface="Arial"/>
              <a:buChar char="•"/>
            </a:pPr>
            <a:r>
              <a:rPr lang="en-US" sz="2200"/>
              <a:t>Assesses how and why humans change (e.g., on self / other awareness, critical thinking)</a:t>
            </a:r>
          </a:p>
          <a:p>
            <a:pPr marL="285750" indent="-285750">
              <a:buFont typeface="Arial"/>
              <a:buChar char="•"/>
            </a:pPr>
            <a:r>
              <a:rPr lang="en-US" sz="2200"/>
              <a:t>Extremely supportive outcome report to survey-takers for formative assessment</a:t>
            </a:r>
          </a:p>
          <a:p>
            <a:pPr marL="285750" indent="-285750">
              <a:buFont typeface="Arial"/>
              <a:buChar char="•"/>
            </a:pPr>
            <a:r>
              <a:rPr lang="en-US" sz="2200"/>
              <a:t>Used to facilitate "engaged," "high impact" &amp; "transformative" learning</a:t>
            </a:r>
          </a:p>
        </p:txBody>
      </p:sp>
      <p:sp>
        <p:nvSpPr>
          <p:cNvPr id="3" name="Text Placeholder 2">
            <a:extLst>
              <a:ext uri="{FF2B5EF4-FFF2-40B4-BE49-F238E27FC236}">
                <a16:creationId xmlns:a16="http://schemas.microsoft.com/office/drawing/2014/main" id="{7D94AD59-4962-49C4-90B0-94755D2FAE38}"/>
              </a:ext>
            </a:extLst>
          </p:cNvPr>
          <p:cNvSpPr>
            <a:spLocks noGrp="1"/>
          </p:cNvSpPr>
          <p:nvPr>
            <p:ph type="body" sz="quarter" idx="13"/>
          </p:nvPr>
        </p:nvSpPr>
        <p:spPr>
          <a:xfrm>
            <a:off x="228765" y="188065"/>
            <a:ext cx="8464385" cy="692150"/>
          </a:xfrm>
        </p:spPr>
        <p:txBody>
          <a:bodyPr/>
          <a:lstStyle/>
          <a:p>
            <a:r>
              <a:rPr lang="en-US" sz="4000">
                <a:latin typeface="Impact"/>
              </a:rPr>
              <a:t>Beliefs, events, and values inventory</a:t>
            </a:r>
            <a:endParaRPr lang="en-US" sz="4000"/>
          </a:p>
        </p:txBody>
      </p:sp>
      <p:sp>
        <p:nvSpPr>
          <p:cNvPr id="4" name="Text Placeholder 3">
            <a:extLst>
              <a:ext uri="{FF2B5EF4-FFF2-40B4-BE49-F238E27FC236}">
                <a16:creationId xmlns:a16="http://schemas.microsoft.com/office/drawing/2014/main" id="{67548BC9-8DD9-4424-A7AA-383D92B92EE5}"/>
              </a:ext>
            </a:extLst>
          </p:cNvPr>
          <p:cNvSpPr>
            <a:spLocks noGrp="1"/>
          </p:cNvSpPr>
          <p:nvPr>
            <p:ph type="body" sz="quarter" idx="14"/>
          </p:nvPr>
        </p:nvSpPr>
        <p:spPr/>
        <p:txBody>
          <a:bodyPr/>
          <a:lstStyle/>
          <a:p>
            <a:r>
              <a:rPr lang="en-US" b="0">
                <a:solidFill>
                  <a:srgbClr val="B1810B"/>
                </a:solidFill>
                <a:latin typeface="Impact"/>
              </a:rPr>
              <a:t>thebevi.com</a:t>
            </a:r>
            <a:endParaRPr lang="en-US">
              <a:solidFill>
                <a:srgbClr val="B1810B"/>
              </a:solidFill>
            </a:endParaRPr>
          </a:p>
        </p:txBody>
      </p:sp>
      <p:pic>
        <p:nvPicPr>
          <p:cNvPr id="6" name="Picture 5" descr="CILMAR graphic on white">
            <a:extLst>
              <a:ext uri="{FF2B5EF4-FFF2-40B4-BE49-F238E27FC236}">
                <a16:creationId xmlns:a16="http://schemas.microsoft.com/office/drawing/2014/main" id="{6D15F0EA-6101-43C3-8964-48234BC7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night sky&#10;&#10;Description automatically generated">
            <a:extLst>
              <a:ext uri="{FF2B5EF4-FFF2-40B4-BE49-F238E27FC236}">
                <a16:creationId xmlns:a16="http://schemas.microsoft.com/office/drawing/2014/main" id="{29DAA33F-118B-43D1-B8F4-BF6FB7D92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2387182947"/>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latin typeface="Impact"/>
              </a:rPr>
              <a:t>BEVI Institutional signature</a:t>
            </a:r>
            <a:endParaRPr lang="en-US"/>
          </a:p>
        </p:txBody>
      </p:sp>
      <p:sp>
        <p:nvSpPr>
          <p:cNvPr id="2" name="Text Placeholder 1"/>
          <p:cNvSpPr>
            <a:spLocks noGrp="1"/>
          </p:cNvSpPr>
          <p:nvPr>
            <p:ph type="body" idx="12"/>
          </p:nvPr>
        </p:nvSpPr>
        <p:spPr>
          <a:xfrm>
            <a:off x="207824" y="5452532"/>
            <a:ext cx="8728352" cy="1107990"/>
          </a:xfrm>
        </p:spPr>
        <p:txBody>
          <a:bodyPr>
            <a:noAutofit/>
          </a:bodyPr>
          <a:lstStyle/>
          <a:p>
            <a:pPr marL="342900" indent="-342900">
              <a:buFont typeface="Arial" panose="020B0604020202020204" pitchFamily="34" charset="0"/>
              <a:buChar char="•"/>
            </a:pPr>
            <a:r>
              <a:rPr lang="en-US" sz="2400"/>
              <a:t>College profile very consistent over time (each line = cohort)</a:t>
            </a:r>
          </a:p>
          <a:p>
            <a:pPr defTabSz="463550"/>
            <a:endParaRPr lang="en-US" sz="2000"/>
          </a:p>
        </p:txBody>
      </p:sp>
      <p:pic>
        <p:nvPicPr>
          <p:cNvPr id="14" name="Picture 13">
            <a:extLst>
              <a:ext uri="{FF2B5EF4-FFF2-40B4-BE49-F238E27FC236}">
                <a16:creationId xmlns:a16="http://schemas.microsoft.com/office/drawing/2014/main" id="{3A2B29C7-1334-4047-816F-EA0D3BE17B3F}"/>
              </a:ext>
            </a:extLst>
          </p:cNvPr>
          <p:cNvPicPr>
            <a:picLocks noChangeAspect="1"/>
          </p:cNvPicPr>
          <p:nvPr/>
        </p:nvPicPr>
        <p:blipFill>
          <a:blip r:embed="rId3"/>
          <a:stretch>
            <a:fillRect/>
          </a:stretch>
        </p:blipFill>
        <p:spPr>
          <a:xfrm>
            <a:off x="587022" y="1030021"/>
            <a:ext cx="7665155" cy="4306571"/>
          </a:xfrm>
          <a:prstGeom prst="rect">
            <a:avLst/>
          </a:prstGeom>
        </p:spPr>
      </p:pic>
      <p:pic>
        <p:nvPicPr>
          <p:cNvPr id="4" name="Picture 3" descr="CILMAR graphic on white">
            <a:extLst>
              <a:ext uri="{FF2B5EF4-FFF2-40B4-BE49-F238E27FC236}">
                <a16:creationId xmlns:a16="http://schemas.microsoft.com/office/drawing/2014/main" id="{4B7A8A51-3AF5-46A0-B1BE-378482C33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night sky&#10;&#10;Description automatically generated">
            <a:extLst>
              <a:ext uri="{FF2B5EF4-FFF2-40B4-BE49-F238E27FC236}">
                <a16:creationId xmlns:a16="http://schemas.microsoft.com/office/drawing/2014/main" id="{C09B8E37-20E7-4BDB-88A7-86B1728825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362845571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t>BEVI aggregate means</a:t>
            </a:r>
          </a:p>
        </p:txBody>
      </p:sp>
      <p:pic>
        <p:nvPicPr>
          <p:cNvPr id="4" name="Picture 3">
            <a:extLst>
              <a:ext uri="{FF2B5EF4-FFF2-40B4-BE49-F238E27FC236}">
                <a16:creationId xmlns:a16="http://schemas.microsoft.com/office/drawing/2014/main" id="{6E441A22-F63A-499B-9373-E5F2F4F9E2BB}"/>
              </a:ext>
            </a:extLst>
          </p:cNvPr>
          <p:cNvPicPr>
            <a:picLocks noChangeAspect="1"/>
          </p:cNvPicPr>
          <p:nvPr/>
        </p:nvPicPr>
        <p:blipFill>
          <a:blip r:embed="rId3"/>
          <a:stretch>
            <a:fillRect/>
          </a:stretch>
        </p:blipFill>
        <p:spPr>
          <a:xfrm>
            <a:off x="207824" y="1002673"/>
            <a:ext cx="5895975" cy="4886325"/>
          </a:xfrm>
          <a:prstGeom prst="rect">
            <a:avLst/>
          </a:prstGeom>
        </p:spPr>
      </p:pic>
      <p:sp>
        <p:nvSpPr>
          <p:cNvPr id="2" name="Text Placeholder 1"/>
          <p:cNvSpPr>
            <a:spLocks noGrp="1"/>
          </p:cNvSpPr>
          <p:nvPr>
            <p:ph type="body" idx="12"/>
          </p:nvPr>
        </p:nvSpPr>
        <p:spPr>
          <a:xfrm>
            <a:off x="6010177" y="1819794"/>
            <a:ext cx="2817224" cy="338667"/>
          </a:xfrm>
        </p:spPr>
        <p:txBody>
          <a:bodyPr>
            <a:noAutofit/>
          </a:bodyPr>
          <a:lstStyle/>
          <a:p>
            <a:pPr defTabSz="463550"/>
            <a:r>
              <a:rPr lang="en-US" sz="2000" b="1"/>
              <a:t>Resilience/wellbeing</a:t>
            </a:r>
          </a:p>
        </p:txBody>
      </p:sp>
      <p:sp>
        <p:nvSpPr>
          <p:cNvPr id="5" name="Arrow: Right 4">
            <a:extLst>
              <a:ext uri="{FF2B5EF4-FFF2-40B4-BE49-F238E27FC236}">
                <a16:creationId xmlns:a16="http://schemas.microsoft.com/office/drawing/2014/main" id="{2BFF3570-F469-4A3D-83FC-E3E89CB200DB}"/>
              </a:ext>
            </a:extLst>
          </p:cNvPr>
          <p:cNvSpPr/>
          <p:nvPr/>
        </p:nvSpPr>
        <p:spPr>
          <a:xfrm>
            <a:off x="4529931" y="1593753"/>
            <a:ext cx="439836" cy="225778"/>
          </a:xfrm>
          <a:prstGeom prst="rightArrow">
            <a:avLst/>
          </a:prstGeom>
          <a:solidFill>
            <a:srgbClr val="8560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8" name="Arrow: Right 7">
            <a:extLst>
              <a:ext uri="{FF2B5EF4-FFF2-40B4-BE49-F238E27FC236}">
                <a16:creationId xmlns:a16="http://schemas.microsoft.com/office/drawing/2014/main" id="{9A873A59-CA88-4601-9B5A-DF530D101340}"/>
              </a:ext>
            </a:extLst>
          </p:cNvPr>
          <p:cNvSpPr/>
          <p:nvPr/>
        </p:nvSpPr>
        <p:spPr>
          <a:xfrm>
            <a:off x="4791918" y="2167592"/>
            <a:ext cx="439836" cy="225778"/>
          </a:xfrm>
          <a:prstGeom prst="rightArrow">
            <a:avLst/>
          </a:prstGeom>
          <a:solidFill>
            <a:srgbClr val="8560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0" name="Arrow: Right 9">
            <a:extLst>
              <a:ext uri="{FF2B5EF4-FFF2-40B4-BE49-F238E27FC236}">
                <a16:creationId xmlns:a16="http://schemas.microsoft.com/office/drawing/2014/main" id="{02CCAD82-8ED8-439F-A4BC-E568563F8CE0}"/>
              </a:ext>
            </a:extLst>
          </p:cNvPr>
          <p:cNvSpPr/>
          <p:nvPr/>
        </p:nvSpPr>
        <p:spPr>
          <a:xfrm rot="10800000">
            <a:off x="3362609" y="1894804"/>
            <a:ext cx="439836" cy="225778"/>
          </a:xfrm>
          <a:prstGeom prst="rightArrow">
            <a:avLst/>
          </a:prstGeom>
          <a:solidFill>
            <a:srgbClr val="B1810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1" name="Text Placeholder 1">
            <a:extLst>
              <a:ext uri="{FF2B5EF4-FFF2-40B4-BE49-F238E27FC236}">
                <a16:creationId xmlns:a16="http://schemas.microsoft.com/office/drawing/2014/main" id="{09987101-BCBD-448B-A7AB-03DFE4037273}"/>
              </a:ext>
            </a:extLst>
          </p:cNvPr>
          <p:cNvSpPr txBox="1">
            <a:spLocks/>
          </p:cNvSpPr>
          <p:nvPr/>
        </p:nvSpPr>
        <p:spPr>
          <a:xfrm>
            <a:off x="6280221" y="2869526"/>
            <a:ext cx="2596445" cy="338667"/>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63550"/>
            <a:r>
              <a:rPr lang="en-US" sz="2000" b="1"/>
              <a:t>Critical thinking</a:t>
            </a:r>
          </a:p>
        </p:txBody>
      </p:sp>
      <p:sp>
        <p:nvSpPr>
          <p:cNvPr id="12" name="Arrow: Right 11">
            <a:extLst>
              <a:ext uri="{FF2B5EF4-FFF2-40B4-BE49-F238E27FC236}">
                <a16:creationId xmlns:a16="http://schemas.microsoft.com/office/drawing/2014/main" id="{5F0350E7-B86A-43E1-A55A-CC4817FD0330}"/>
              </a:ext>
            </a:extLst>
          </p:cNvPr>
          <p:cNvSpPr/>
          <p:nvPr/>
        </p:nvSpPr>
        <p:spPr>
          <a:xfrm rot="10800000">
            <a:off x="4141542" y="2760261"/>
            <a:ext cx="439836" cy="225778"/>
          </a:xfrm>
          <a:prstGeom prst="rightArrow">
            <a:avLst/>
          </a:prstGeom>
          <a:solidFill>
            <a:srgbClr val="B1810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3" name="Arrow: Right 12">
            <a:extLst>
              <a:ext uri="{FF2B5EF4-FFF2-40B4-BE49-F238E27FC236}">
                <a16:creationId xmlns:a16="http://schemas.microsoft.com/office/drawing/2014/main" id="{448E3704-018A-477C-954F-84FCC9506E0B}"/>
              </a:ext>
            </a:extLst>
          </p:cNvPr>
          <p:cNvSpPr/>
          <p:nvPr/>
        </p:nvSpPr>
        <p:spPr>
          <a:xfrm>
            <a:off x="5011836" y="3029606"/>
            <a:ext cx="439836" cy="225778"/>
          </a:xfrm>
          <a:prstGeom prst="rightArrow">
            <a:avLst/>
          </a:prstGeom>
          <a:solidFill>
            <a:srgbClr val="8560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6" name="Text Placeholder 1">
            <a:extLst>
              <a:ext uri="{FF2B5EF4-FFF2-40B4-BE49-F238E27FC236}">
                <a16:creationId xmlns:a16="http://schemas.microsoft.com/office/drawing/2014/main" id="{D746AEAD-80FE-4217-9E90-67523C2D410D}"/>
              </a:ext>
            </a:extLst>
          </p:cNvPr>
          <p:cNvSpPr txBox="1">
            <a:spLocks/>
          </p:cNvSpPr>
          <p:nvPr/>
        </p:nvSpPr>
        <p:spPr>
          <a:xfrm>
            <a:off x="5733515" y="5256450"/>
            <a:ext cx="3228622" cy="451915"/>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63550"/>
            <a:r>
              <a:rPr lang="en-US" sz="2000" b="1"/>
              <a:t>Intercultural competence</a:t>
            </a:r>
          </a:p>
        </p:txBody>
      </p:sp>
      <p:sp>
        <p:nvSpPr>
          <p:cNvPr id="17" name="Arrow: Right 16">
            <a:extLst>
              <a:ext uri="{FF2B5EF4-FFF2-40B4-BE49-F238E27FC236}">
                <a16:creationId xmlns:a16="http://schemas.microsoft.com/office/drawing/2014/main" id="{3C1D8855-7E3C-457C-AE14-D8E4BF163C86}"/>
              </a:ext>
            </a:extLst>
          </p:cNvPr>
          <p:cNvSpPr/>
          <p:nvPr/>
        </p:nvSpPr>
        <p:spPr>
          <a:xfrm>
            <a:off x="5344334" y="5025320"/>
            <a:ext cx="439836" cy="225778"/>
          </a:xfrm>
          <a:prstGeom prst="rightArrow">
            <a:avLst/>
          </a:prstGeom>
          <a:solidFill>
            <a:srgbClr val="8560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8" name="Arrow: Right 17">
            <a:extLst>
              <a:ext uri="{FF2B5EF4-FFF2-40B4-BE49-F238E27FC236}">
                <a16:creationId xmlns:a16="http://schemas.microsoft.com/office/drawing/2014/main" id="{4D23C654-A0C6-4538-9A55-EEA839B81706}"/>
              </a:ext>
            </a:extLst>
          </p:cNvPr>
          <p:cNvSpPr/>
          <p:nvPr/>
        </p:nvSpPr>
        <p:spPr>
          <a:xfrm>
            <a:off x="4886178" y="5328304"/>
            <a:ext cx="439836" cy="225778"/>
          </a:xfrm>
          <a:prstGeom prst="rightArrow">
            <a:avLst/>
          </a:prstGeom>
          <a:solidFill>
            <a:srgbClr val="8560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9" name="Arrow: Right 18">
            <a:extLst>
              <a:ext uri="{FF2B5EF4-FFF2-40B4-BE49-F238E27FC236}">
                <a16:creationId xmlns:a16="http://schemas.microsoft.com/office/drawing/2014/main" id="{043C4F09-CF99-419C-900E-C148F1F7928D}"/>
              </a:ext>
            </a:extLst>
          </p:cNvPr>
          <p:cNvSpPr/>
          <p:nvPr/>
        </p:nvSpPr>
        <p:spPr>
          <a:xfrm>
            <a:off x="4524503" y="5593593"/>
            <a:ext cx="439836" cy="225778"/>
          </a:xfrm>
          <a:prstGeom prst="rightArrow">
            <a:avLst/>
          </a:prstGeom>
          <a:solidFill>
            <a:srgbClr val="8560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0" name="Arrow: Right 19">
            <a:extLst>
              <a:ext uri="{FF2B5EF4-FFF2-40B4-BE49-F238E27FC236}">
                <a16:creationId xmlns:a16="http://schemas.microsoft.com/office/drawing/2014/main" id="{3A3927B3-32B6-4AD5-BFB1-6B2898679CFD}"/>
              </a:ext>
            </a:extLst>
          </p:cNvPr>
          <p:cNvSpPr/>
          <p:nvPr/>
        </p:nvSpPr>
        <p:spPr>
          <a:xfrm rot="10800000">
            <a:off x="4074024" y="4728553"/>
            <a:ext cx="439836" cy="225778"/>
          </a:xfrm>
          <a:prstGeom prst="rightArrow">
            <a:avLst/>
          </a:prstGeom>
          <a:solidFill>
            <a:srgbClr val="B1810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pic>
        <p:nvPicPr>
          <p:cNvPr id="6" name="Picture 5" descr="CILMAR graphic on white">
            <a:extLst>
              <a:ext uri="{FF2B5EF4-FFF2-40B4-BE49-F238E27FC236}">
                <a16:creationId xmlns:a16="http://schemas.microsoft.com/office/drawing/2014/main" id="{69A619F8-F680-49EC-BC51-EAC3A646C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827" y="6047004"/>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night sky&#10;&#10;Description automatically generated">
            <a:extLst>
              <a:ext uri="{FF2B5EF4-FFF2-40B4-BE49-F238E27FC236}">
                <a16:creationId xmlns:a16="http://schemas.microsoft.com/office/drawing/2014/main" id="{9ECE8833-FA3C-426B-A57A-1AFBBFDFB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
        <p:nvSpPr>
          <p:cNvPr id="21" name="Arrow: Right 20">
            <a:extLst>
              <a:ext uri="{FF2B5EF4-FFF2-40B4-BE49-F238E27FC236}">
                <a16:creationId xmlns:a16="http://schemas.microsoft.com/office/drawing/2014/main" id="{F51E6DD0-88DF-4C28-9238-A80CF2707DB2}"/>
              </a:ext>
            </a:extLst>
          </p:cNvPr>
          <p:cNvSpPr/>
          <p:nvPr/>
        </p:nvSpPr>
        <p:spPr>
          <a:xfrm rot="10800000">
            <a:off x="4466706" y="2474511"/>
            <a:ext cx="439836" cy="225778"/>
          </a:xfrm>
          <a:prstGeom prst="rightArrow">
            <a:avLst/>
          </a:prstGeom>
          <a:solidFill>
            <a:srgbClr val="B1810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29115409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t>BEVI decile scores</a:t>
            </a:r>
          </a:p>
        </p:txBody>
      </p:sp>
      <p:pic>
        <p:nvPicPr>
          <p:cNvPr id="6" name="Picture 5">
            <a:extLst>
              <a:ext uri="{FF2B5EF4-FFF2-40B4-BE49-F238E27FC236}">
                <a16:creationId xmlns:a16="http://schemas.microsoft.com/office/drawing/2014/main" id="{715A444A-9947-4CFD-A0C0-9B72C0CE8994}"/>
              </a:ext>
            </a:extLst>
          </p:cNvPr>
          <p:cNvPicPr>
            <a:picLocks noChangeAspect="1"/>
          </p:cNvPicPr>
          <p:nvPr/>
        </p:nvPicPr>
        <p:blipFill>
          <a:blip r:embed="rId3"/>
          <a:stretch>
            <a:fillRect/>
          </a:stretch>
        </p:blipFill>
        <p:spPr>
          <a:xfrm>
            <a:off x="1038930" y="988243"/>
            <a:ext cx="7066139" cy="4935081"/>
          </a:xfrm>
          <a:prstGeom prst="rect">
            <a:avLst/>
          </a:prstGeom>
        </p:spPr>
      </p:pic>
      <p:sp>
        <p:nvSpPr>
          <p:cNvPr id="7" name="Rectangle 6">
            <a:extLst>
              <a:ext uri="{FF2B5EF4-FFF2-40B4-BE49-F238E27FC236}">
                <a16:creationId xmlns:a16="http://schemas.microsoft.com/office/drawing/2014/main" id="{37F7FEA9-562C-4A7A-8051-5ECA7BE552CC}"/>
              </a:ext>
            </a:extLst>
          </p:cNvPr>
          <p:cNvSpPr/>
          <p:nvPr/>
        </p:nvSpPr>
        <p:spPr>
          <a:xfrm>
            <a:off x="3748324" y="1551468"/>
            <a:ext cx="1331736" cy="270933"/>
          </a:xfrm>
          <a:prstGeom prst="rect">
            <a:avLst/>
          </a:prstGeom>
          <a:noFill/>
          <a:ln w="57150">
            <a:solidFill>
              <a:srgbClr val="8560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0" name="Rectangle 9">
            <a:extLst>
              <a:ext uri="{FF2B5EF4-FFF2-40B4-BE49-F238E27FC236}">
                <a16:creationId xmlns:a16="http://schemas.microsoft.com/office/drawing/2014/main" id="{0BD39545-9D8B-483E-AF0E-4B951B387E40}"/>
              </a:ext>
            </a:extLst>
          </p:cNvPr>
          <p:cNvSpPr/>
          <p:nvPr/>
        </p:nvSpPr>
        <p:spPr>
          <a:xfrm>
            <a:off x="7622931" y="4769557"/>
            <a:ext cx="482137" cy="270933"/>
          </a:xfrm>
          <a:prstGeom prst="rect">
            <a:avLst/>
          </a:prstGeom>
          <a:noFill/>
          <a:ln w="57150">
            <a:solidFill>
              <a:srgbClr val="D19B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1" name="Rectangle 10">
            <a:extLst>
              <a:ext uri="{FF2B5EF4-FFF2-40B4-BE49-F238E27FC236}">
                <a16:creationId xmlns:a16="http://schemas.microsoft.com/office/drawing/2014/main" id="{E27C7522-6F97-4E20-9293-91537C181020}"/>
              </a:ext>
            </a:extLst>
          </p:cNvPr>
          <p:cNvSpPr/>
          <p:nvPr/>
        </p:nvSpPr>
        <p:spPr>
          <a:xfrm>
            <a:off x="3730976" y="5356577"/>
            <a:ext cx="1755423" cy="270933"/>
          </a:xfrm>
          <a:prstGeom prst="rect">
            <a:avLst/>
          </a:prstGeom>
          <a:noFill/>
          <a:ln w="57150">
            <a:solidFill>
              <a:srgbClr val="8560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2" name="Rectangle 11">
            <a:extLst>
              <a:ext uri="{FF2B5EF4-FFF2-40B4-BE49-F238E27FC236}">
                <a16:creationId xmlns:a16="http://schemas.microsoft.com/office/drawing/2014/main" id="{71AE1876-827F-4272-A632-5D0C1E9B7984}"/>
              </a:ext>
            </a:extLst>
          </p:cNvPr>
          <p:cNvSpPr/>
          <p:nvPr/>
        </p:nvSpPr>
        <p:spPr>
          <a:xfrm>
            <a:off x="3747556" y="2658215"/>
            <a:ext cx="1331736" cy="270933"/>
          </a:xfrm>
          <a:prstGeom prst="rect">
            <a:avLst/>
          </a:prstGeom>
          <a:noFill/>
          <a:ln w="57150">
            <a:solidFill>
              <a:srgbClr val="D19B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4" name="Rectangle 13">
            <a:extLst>
              <a:ext uri="{FF2B5EF4-FFF2-40B4-BE49-F238E27FC236}">
                <a16:creationId xmlns:a16="http://schemas.microsoft.com/office/drawing/2014/main" id="{B08575E3-A94C-417F-8CD9-B83F27354B82}"/>
              </a:ext>
            </a:extLst>
          </p:cNvPr>
          <p:cNvSpPr/>
          <p:nvPr/>
        </p:nvSpPr>
        <p:spPr>
          <a:xfrm>
            <a:off x="3753022" y="4506174"/>
            <a:ext cx="1326270" cy="270933"/>
          </a:xfrm>
          <a:prstGeom prst="rect">
            <a:avLst/>
          </a:prstGeom>
          <a:noFill/>
          <a:ln w="57150">
            <a:solidFill>
              <a:srgbClr val="D19B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5" name="Rectangle 14">
            <a:extLst>
              <a:ext uri="{FF2B5EF4-FFF2-40B4-BE49-F238E27FC236}">
                <a16:creationId xmlns:a16="http://schemas.microsoft.com/office/drawing/2014/main" id="{A2189142-186F-469A-9FCC-03DF20350B84}"/>
              </a:ext>
            </a:extLst>
          </p:cNvPr>
          <p:cNvSpPr/>
          <p:nvPr/>
        </p:nvSpPr>
        <p:spPr>
          <a:xfrm>
            <a:off x="3744250" y="1828801"/>
            <a:ext cx="1344895" cy="270933"/>
          </a:xfrm>
          <a:prstGeom prst="rect">
            <a:avLst/>
          </a:prstGeom>
          <a:noFill/>
          <a:ln w="57150">
            <a:solidFill>
              <a:srgbClr val="D19B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pic>
        <p:nvPicPr>
          <p:cNvPr id="2" name="Picture 1" descr="CILMAR graphic on white">
            <a:extLst>
              <a:ext uri="{FF2B5EF4-FFF2-40B4-BE49-F238E27FC236}">
                <a16:creationId xmlns:a16="http://schemas.microsoft.com/office/drawing/2014/main" id="{1F8E5A38-B601-4AD7-8FF4-03790B8A9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night sky&#10;&#10;Description automatically generated">
            <a:extLst>
              <a:ext uri="{FF2B5EF4-FFF2-40B4-BE49-F238E27FC236}">
                <a16:creationId xmlns:a16="http://schemas.microsoft.com/office/drawing/2014/main" id="{74FE342C-E5C1-467D-92E7-A5DD0855D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
        <p:nvSpPr>
          <p:cNvPr id="16" name="Rectangle 15">
            <a:extLst>
              <a:ext uri="{FF2B5EF4-FFF2-40B4-BE49-F238E27FC236}">
                <a16:creationId xmlns:a16="http://schemas.microsoft.com/office/drawing/2014/main" id="{6DBDA80F-0B81-446F-8351-478A139F04F6}"/>
              </a:ext>
            </a:extLst>
          </p:cNvPr>
          <p:cNvSpPr/>
          <p:nvPr/>
        </p:nvSpPr>
        <p:spPr>
          <a:xfrm>
            <a:off x="5908588" y="4509181"/>
            <a:ext cx="1321872" cy="280786"/>
          </a:xfrm>
          <a:prstGeom prst="rect">
            <a:avLst/>
          </a:prstGeom>
          <a:noFill/>
          <a:ln w="57150">
            <a:solidFill>
              <a:srgbClr val="8560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7" name="Rectangle 16">
            <a:extLst>
              <a:ext uri="{FF2B5EF4-FFF2-40B4-BE49-F238E27FC236}">
                <a16:creationId xmlns:a16="http://schemas.microsoft.com/office/drawing/2014/main" id="{009CF91F-7FDD-47BA-B31B-92A38207D307}"/>
              </a:ext>
            </a:extLst>
          </p:cNvPr>
          <p:cNvSpPr/>
          <p:nvPr/>
        </p:nvSpPr>
        <p:spPr>
          <a:xfrm>
            <a:off x="6755984" y="1829043"/>
            <a:ext cx="1321872" cy="280786"/>
          </a:xfrm>
          <a:prstGeom prst="rect">
            <a:avLst/>
          </a:prstGeom>
          <a:noFill/>
          <a:ln w="57150">
            <a:solidFill>
              <a:srgbClr val="8560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1753754152"/>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2"/>
          </p:nvPr>
        </p:nvSpPr>
        <p:spPr>
          <a:xfrm>
            <a:off x="337153" y="1116698"/>
            <a:ext cx="8474527" cy="5249861"/>
          </a:xfrm>
        </p:spPr>
        <p:txBody>
          <a:bodyPr>
            <a:noAutofit/>
          </a:bodyPr>
          <a:lstStyle/>
          <a:p>
            <a:pPr marL="342900" indent="-342900">
              <a:buFont typeface="Arial" panose="020B0604020202020204" pitchFamily="34" charset="0"/>
              <a:buChar char="•"/>
            </a:pPr>
            <a:r>
              <a:rPr lang="en-US" sz="2400"/>
              <a:t>Large-scale longitudinal assessment</a:t>
            </a:r>
          </a:p>
          <a:p>
            <a:pPr marL="1085850" lvl="1" indent="-342900">
              <a:buFont typeface="Arial" panose="020B0604020202020204" pitchFamily="34" charset="0"/>
              <a:buChar char="•"/>
            </a:pPr>
            <a:r>
              <a:rPr lang="en-US" sz="2400"/>
              <a:t>Intercultural Development Inventory (IDI) – measures intercultural perspective</a:t>
            </a:r>
          </a:p>
          <a:p>
            <a:pPr marL="1085850" lvl="1" indent="-342900">
              <a:buFont typeface="Arial" panose="020B0604020202020204" pitchFamily="34" charset="0"/>
              <a:buChar char="•"/>
            </a:pPr>
            <a:r>
              <a:rPr lang="en-US" sz="2400"/>
              <a:t>Beliefs, Events, and Values Inventory (BEVI) – measures intercultural competence, critical thinking, resilience/wellbeing, and more</a:t>
            </a:r>
          </a:p>
          <a:p>
            <a:pPr marL="1085850" lvl="1" indent="-342900">
              <a:buFont typeface="Arial" panose="020B0604020202020204" pitchFamily="34" charset="0"/>
              <a:buChar char="•"/>
            </a:pPr>
            <a:r>
              <a:rPr lang="en-US" sz="2400"/>
              <a:t>Institutional data (retention and graduation)</a:t>
            </a:r>
          </a:p>
          <a:p>
            <a:pPr marL="342900" indent="-342900">
              <a:buFont typeface="Arial" panose="020B0604020202020204" pitchFamily="34" charset="0"/>
              <a:buChar char="•"/>
            </a:pPr>
            <a:r>
              <a:rPr lang="en-US" sz="2400"/>
              <a:t>Main findings:</a:t>
            </a:r>
          </a:p>
          <a:p>
            <a:pPr marL="1085850" lvl="1" indent="-342900">
              <a:buFont typeface="Arial" panose="020B0604020202020204" pitchFamily="34" charset="0"/>
              <a:buChar char="•"/>
            </a:pPr>
            <a:r>
              <a:rPr lang="en-US" sz="2400"/>
              <a:t>Institutional signature</a:t>
            </a:r>
          </a:p>
          <a:p>
            <a:pPr marL="1085850" lvl="1" indent="-342900">
              <a:buFont typeface="Arial" panose="020B0604020202020204" pitchFamily="34" charset="0"/>
              <a:buChar char="•"/>
            </a:pPr>
            <a:r>
              <a:rPr lang="en-US" sz="2400"/>
              <a:t>Increases in belongingness for minority students</a:t>
            </a:r>
          </a:p>
          <a:p>
            <a:pPr marL="1085850" lvl="1" indent="-342900">
              <a:buFont typeface="Arial" panose="020B0604020202020204" pitchFamily="34" charset="0"/>
              <a:buChar char="•"/>
            </a:pPr>
            <a:r>
              <a:rPr lang="en-US" sz="2400"/>
              <a:t>Achievement of learning outcomes</a:t>
            </a:r>
          </a:p>
          <a:p>
            <a:endParaRPr lang="en-US" sz="2000"/>
          </a:p>
        </p:txBody>
      </p:sp>
      <p:sp>
        <p:nvSpPr>
          <p:cNvPr id="3" name="Text Placeholder 2"/>
          <p:cNvSpPr>
            <a:spLocks noGrp="1"/>
          </p:cNvSpPr>
          <p:nvPr>
            <p:ph type="body" sz="quarter" idx="13"/>
          </p:nvPr>
        </p:nvSpPr>
        <p:spPr>
          <a:xfrm>
            <a:off x="366713" y="128944"/>
            <a:ext cx="8326437" cy="692150"/>
          </a:xfrm>
        </p:spPr>
        <p:txBody>
          <a:bodyPr/>
          <a:lstStyle/>
          <a:p>
            <a:r>
              <a:rPr lang="en-US"/>
              <a:t>Executive Summary</a:t>
            </a:r>
          </a:p>
        </p:txBody>
      </p:sp>
      <p:pic>
        <p:nvPicPr>
          <p:cNvPr id="9" name="Picture 2" descr="CILMAR graphic on white">
            <a:extLst>
              <a:ext uri="{FF2B5EF4-FFF2-40B4-BE49-F238E27FC236}">
                <a16:creationId xmlns:a16="http://schemas.microsoft.com/office/drawing/2014/main" id="{CADCCB7A-18BD-4DBC-8FC9-82F2BFA97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night sky&#10;&#10;Description automatically generated">
            <a:extLst>
              <a:ext uri="{FF2B5EF4-FFF2-40B4-BE49-F238E27FC236}">
                <a16:creationId xmlns:a16="http://schemas.microsoft.com/office/drawing/2014/main" id="{19B23F9C-C3BE-4307-9CEF-812576F5C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254024929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t>BEVI internal comparison</a:t>
            </a:r>
          </a:p>
        </p:txBody>
      </p:sp>
      <p:pic>
        <p:nvPicPr>
          <p:cNvPr id="6" name="Picture 5">
            <a:extLst>
              <a:ext uri="{FF2B5EF4-FFF2-40B4-BE49-F238E27FC236}">
                <a16:creationId xmlns:a16="http://schemas.microsoft.com/office/drawing/2014/main" id="{B81FD1C0-E753-419B-8FF2-951144DE9A53}"/>
              </a:ext>
            </a:extLst>
          </p:cNvPr>
          <p:cNvPicPr>
            <a:picLocks noChangeAspect="1"/>
          </p:cNvPicPr>
          <p:nvPr/>
        </p:nvPicPr>
        <p:blipFill>
          <a:blip r:embed="rId3"/>
          <a:stretch>
            <a:fillRect/>
          </a:stretch>
        </p:blipFill>
        <p:spPr>
          <a:xfrm>
            <a:off x="5419042" y="1506209"/>
            <a:ext cx="3269415" cy="4308920"/>
          </a:xfrm>
          <a:prstGeom prst="rect">
            <a:avLst/>
          </a:prstGeom>
        </p:spPr>
      </p:pic>
      <p:pic>
        <p:nvPicPr>
          <p:cNvPr id="10" name="Picture 9">
            <a:extLst>
              <a:ext uri="{FF2B5EF4-FFF2-40B4-BE49-F238E27FC236}">
                <a16:creationId xmlns:a16="http://schemas.microsoft.com/office/drawing/2014/main" id="{10002B31-8D44-4A08-A524-19DFC6DEC412}"/>
              </a:ext>
            </a:extLst>
          </p:cNvPr>
          <p:cNvPicPr>
            <a:picLocks noChangeAspect="1"/>
          </p:cNvPicPr>
          <p:nvPr/>
        </p:nvPicPr>
        <p:blipFill>
          <a:blip r:embed="rId4"/>
          <a:stretch>
            <a:fillRect/>
          </a:stretch>
        </p:blipFill>
        <p:spPr>
          <a:xfrm>
            <a:off x="219780" y="1506209"/>
            <a:ext cx="5199262" cy="4308920"/>
          </a:xfrm>
          <a:prstGeom prst="rect">
            <a:avLst/>
          </a:prstGeom>
        </p:spPr>
      </p:pic>
      <p:sp>
        <p:nvSpPr>
          <p:cNvPr id="11" name="Text Placeholder 1">
            <a:extLst>
              <a:ext uri="{FF2B5EF4-FFF2-40B4-BE49-F238E27FC236}">
                <a16:creationId xmlns:a16="http://schemas.microsoft.com/office/drawing/2014/main" id="{2F72B4DC-BBF8-409E-842E-C4E486C68D0D}"/>
              </a:ext>
            </a:extLst>
          </p:cNvPr>
          <p:cNvSpPr txBox="1">
            <a:spLocks/>
          </p:cNvSpPr>
          <p:nvPr/>
        </p:nvSpPr>
        <p:spPr>
          <a:xfrm>
            <a:off x="1095022" y="965225"/>
            <a:ext cx="3172177" cy="338667"/>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63550"/>
            <a:r>
              <a:rPr lang="en-US" sz="2000" b="1"/>
              <a:t>Polytechnic (N = ~1300)</a:t>
            </a:r>
          </a:p>
        </p:txBody>
      </p:sp>
      <p:sp>
        <p:nvSpPr>
          <p:cNvPr id="12" name="Text Placeholder 1">
            <a:extLst>
              <a:ext uri="{FF2B5EF4-FFF2-40B4-BE49-F238E27FC236}">
                <a16:creationId xmlns:a16="http://schemas.microsoft.com/office/drawing/2014/main" id="{705DD76F-0A32-4519-85A5-4148061B6EF9}"/>
              </a:ext>
            </a:extLst>
          </p:cNvPr>
          <p:cNvSpPr txBox="1">
            <a:spLocks/>
          </p:cNvSpPr>
          <p:nvPr/>
        </p:nvSpPr>
        <p:spPr>
          <a:xfrm>
            <a:off x="5305778" y="965225"/>
            <a:ext cx="3172178" cy="338667"/>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63550"/>
            <a:r>
              <a:rPr lang="en-US" sz="2000" b="1"/>
              <a:t>Agriculture (N = ~1100)</a:t>
            </a:r>
          </a:p>
        </p:txBody>
      </p:sp>
      <p:sp>
        <p:nvSpPr>
          <p:cNvPr id="13" name="Rectangle 12">
            <a:extLst>
              <a:ext uri="{FF2B5EF4-FFF2-40B4-BE49-F238E27FC236}">
                <a16:creationId xmlns:a16="http://schemas.microsoft.com/office/drawing/2014/main" id="{F27F37CC-5C51-40CB-B188-9AE281BA99D7}"/>
              </a:ext>
            </a:extLst>
          </p:cNvPr>
          <p:cNvSpPr/>
          <p:nvPr/>
        </p:nvSpPr>
        <p:spPr>
          <a:xfrm>
            <a:off x="271155" y="3804356"/>
            <a:ext cx="8517552" cy="228480"/>
          </a:xfrm>
          <a:prstGeom prst="rect">
            <a:avLst/>
          </a:prstGeom>
          <a:noFill/>
          <a:ln w="5715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5" name="Rectangle 14">
            <a:extLst>
              <a:ext uri="{FF2B5EF4-FFF2-40B4-BE49-F238E27FC236}">
                <a16:creationId xmlns:a16="http://schemas.microsoft.com/office/drawing/2014/main" id="{D9117B1E-92E5-413C-94C7-CFEACDF11E16}"/>
              </a:ext>
            </a:extLst>
          </p:cNvPr>
          <p:cNvSpPr/>
          <p:nvPr/>
        </p:nvSpPr>
        <p:spPr>
          <a:xfrm>
            <a:off x="313224" y="5249333"/>
            <a:ext cx="8517552" cy="327378"/>
          </a:xfrm>
          <a:prstGeom prst="rect">
            <a:avLst/>
          </a:prstGeom>
          <a:noFill/>
          <a:ln w="5715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pic>
        <p:nvPicPr>
          <p:cNvPr id="2" name="Picture 1" descr="CILMAR graphic on white">
            <a:extLst>
              <a:ext uri="{FF2B5EF4-FFF2-40B4-BE49-F238E27FC236}">
                <a16:creationId xmlns:a16="http://schemas.microsoft.com/office/drawing/2014/main" id="{EDB108B6-5B56-407D-8C53-4DCC0E7B7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night sky&#10;&#10;Description automatically generated">
            <a:extLst>
              <a:ext uri="{FF2B5EF4-FFF2-40B4-BE49-F238E27FC236}">
                <a16:creationId xmlns:a16="http://schemas.microsoft.com/office/drawing/2014/main" id="{E64E0F5F-F1C9-4206-8C39-CB41DAA3DE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292722133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t>BEVI external comparison</a:t>
            </a:r>
          </a:p>
        </p:txBody>
      </p:sp>
      <p:pic>
        <p:nvPicPr>
          <p:cNvPr id="10" name="Picture 9">
            <a:extLst>
              <a:ext uri="{FF2B5EF4-FFF2-40B4-BE49-F238E27FC236}">
                <a16:creationId xmlns:a16="http://schemas.microsoft.com/office/drawing/2014/main" id="{10002B31-8D44-4A08-A524-19DFC6DEC412}"/>
              </a:ext>
            </a:extLst>
          </p:cNvPr>
          <p:cNvPicPr>
            <a:picLocks noChangeAspect="1"/>
          </p:cNvPicPr>
          <p:nvPr/>
        </p:nvPicPr>
        <p:blipFill>
          <a:blip r:embed="rId3"/>
          <a:stretch>
            <a:fillRect/>
          </a:stretch>
        </p:blipFill>
        <p:spPr>
          <a:xfrm>
            <a:off x="219780" y="1506209"/>
            <a:ext cx="5199262" cy="4308920"/>
          </a:xfrm>
          <a:prstGeom prst="rect">
            <a:avLst/>
          </a:prstGeom>
        </p:spPr>
      </p:pic>
      <p:sp>
        <p:nvSpPr>
          <p:cNvPr id="11" name="Text Placeholder 1">
            <a:extLst>
              <a:ext uri="{FF2B5EF4-FFF2-40B4-BE49-F238E27FC236}">
                <a16:creationId xmlns:a16="http://schemas.microsoft.com/office/drawing/2014/main" id="{2F72B4DC-BBF8-409E-842E-C4E486C68D0D}"/>
              </a:ext>
            </a:extLst>
          </p:cNvPr>
          <p:cNvSpPr txBox="1">
            <a:spLocks/>
          </p:cNvSpPr>
          <p:nvPr/>
        </p:nvSpPr>
        <p:spPr>
          <a:xfrm>
            <a:off x="219780" y="965225"/>
            <a:ext cx="4047419" cy="338667"/>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63550"/>
            <a:r>
              <a:rPr lang="en-US" sz="2000" b="1"/>
              <a:t>Purdue Polytechnic (N = ~1300)</a:t>
            </a:r>
          </a:p>
        </p:txBody>
      </p:sp>
      <p:sp>
        <p:nvSpPr>
          <p:cNvPr id="12" name="Text Placeholder 1">
            <a:extLst>
              <a:ext uri="{FF2B5EF4-FFF2-40B4-BE49-F238E27FC236}">
                <a16:creationId xmlns:a16="http://schemas.microsoft.com/office/drawing/2014/main" id="{705DD76F-0A32-4519-85A5-4148061B6EF9}"/>
              </a:ext>
            </a:extLst>
          </p:cNvPr>
          <p:cNvSpPr txBox="1">
            <a:spLocks/>
          </p:cNvSpPr>
          <p:nvPr/>
        </p:nvSpPr>
        <p:spPr>
          <a:xfrm>
            <a:off x="5023556" y="965225"/>
            <a:ext cx="3454400" cy="338667"/>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63550"/>
            <a:r>
              <a:rPr lang="en-US" sz="2000" b="1"/>
              <a:t>Georgia Tech (N = ~2100)</a:t>
            </a:r>
          </a:p>
        </p:txBody>
      </p:sp>
      <p:pic>
        <p:nvPicPr>
          <p:cNvPr id="2" name="Picture 1">
            <a:extLst>
              <a:ext uri="{FF2B5EF4-FFF2-40B4-BE49-F238E27FC236}">
                <a16:creationId xmlns:a16="http://schemas.microsoft.com/office/drawing/2014/main" id="{B30B6C1B-2C2D-4EA0-A025-2DE42B9F404A}"/>
              </a:ext>
            </a:extLst>
          </p:cNvPr>
          <p:cNvPicPr>
            <a:picLocks noChangeAspect="1"/>
          </p:cNvPicPr>
          <p:nvPr/>
        </p:nvPicPr>
        <p:blipFill>
          <a:blip r:embed="rId4"/>
          <a:stretch>
            <a:fillRect/>
          </a:stretch>
        </p:blipFill>
        <p:spPr>
          <a:xfrm>
            <a:off x="5514002" y="1506209"/>
            <a:ext cx="3316774" cy="4335377"/>
          </a:xfrm>
          <a:prstGeom prst="rect">
            <a:avLst/>
          </a:prstGeom>
        </p:spPr>
      </p:pic>
      <p:sp>
        <p:nvSpPr>
          <p:cNvPr id="13" name="Rectangle 12">
            <a:extLst>
              <a:ext uri="{FF2B5EF4-FFF2-40B4-BE49-F238E27FC236}">
                <a16:creationId xmlns:a16="http://schemas.microsoft.com/office/drawing/2014/main" id="{7B86AD34-19E6-4008-8535-5AF6FDFE44CE}"/>
              </a:ext>
            </a:extLst>
          </p:cNvPr>
          <p:cNvSpPr/>
          <p:nvPr/>
        </p:nvSpPr>
        <p:spPr>
          <a:xfrm>
            <a:off x="313224" y="4797778"/>
            <a:ext cx="8517552" cy="1017351"/>
          </a:xfrm>
          <a:prstGeom prst="rect">
            <a:avLst/>
          </a:prstGeom>
          <a:noFill/>
          <a:ln w="5715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pic>
        <p:nvPicPr>
          <p:cNvPr id="4" name="Picture 3" descr="CILMAR graphic on white">
            <a:extLst>
              <a:ext uri="{FF2B5EF4-FFF2-40B4-BE49-F238E27FC236}">
                <a16:creationId xmlns:a16="http://schemas.microsoft.com/office/drawing/2014/main" id="{1BECFC99-7145-4DE6-8E8C-0464794A69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night sky&#10;&#10;Description automatically generated">
            <a:extLst>
              <a:ext uri="{FF2B5EF4-FFF2-40B4-BE49-F238E27FC236}">
                <a16:creationId xmlns:a16="http://schemas.microsoft.com/office/drawing/2014/main" id="{2EB5BFE9-17CE-4965-9848-A26333EAA3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3168798644"/>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2"/>
          </p:nvPr>
        </p:nvSpPr>
        <p:spPr>
          <a:xfrm>
            <a:off x="292667" y="1108165"/>
            <a:ext cx="8474527" cy="5249861"/>
          </a:xfrm>
        </p:spPr>
        <p:txBody>
          <a:bodyPr>
            <a:noAutofit/>
          </a:bodyPr>
          <a:lstStyle/>
          <a:p>
            <a:pPr marL="342900" indent="-342900">
              <a:buFont typeface="Arial" panose="020B0604020202020204" pitchFamily="34" charset="0"/>
              <a:buChar char="•"/>
            </a:pPr>
            <a:r>
              <a:rPr lang="en-US" sz="2400"/>
              <a:t>Modeling college-wide assessment at Purdue and beyond</a:t>
            </a:r>
          </a:p>
          <a:p>
            <a:r>
              <a:rPr lang="en-US" sz="600"/>
              <a:t>  </a:t>
            </a:r>
          </a:p>
          <a:p>
            <a:pPr marL="342900" indent="-342900">
              <a:buFont typeface="Arial" panose="020B0604020202020204" pitchFamily="34" charset="0"/>
              <a:buChar char="•"/>
            </a:pPr>
            <a:r>
              <a:rPr lang="en-US" sz="2400"/>
              <a:t>Nearly half of students minimize cultural differences, and the other half are polarized – both perspectives present challenges to learning and belongingness</a:t>
            </a:r>
          </a:p>
          <a:p>
            <a:r>
              <a:rPr lang="en-US" sz="600"/>
              <a:t>  </a:t>
            </a:r>
          </a:p>
          <a:p>
            <a:pPr marL="342900" indent="-342900">
              <a:buFont typeface="Arial" panose="020B0604020202020204" pitchFamily="34" charset="0"/>
              <a:buChar char="•"/>
            </a:pPr>
            <a:r>
              <a:rPr lang="en-US" sz="2400"/>
              <a:t>PPI data are comparable to other Purdue STEM colleges as well as other STEM institutions except Ag students are more empathetic and environmentally aware, and GA Tech students come in more </a:t>
            </a:r>
            <a:r>
              <a:rPr lang="en-US" sz="2400" err="1"/>
              <a:t>interculturally</a:t>
            </a:r>
            <a:r>
              <a:rPr lang="en-US" sz="2400"/>
              <a:t> competent</a:t>
            </a:r>
          </a:p>
          <a:p>
            <a:r>
              <a:rPr lang="en-US" sz="600"/>
              <a:t>  </a:t>
            </a:r>
          </a:p>
          <a:p>
            <a:pPr marL="342900" indent="-342900">
              <a:buFont typeface="Arial" panose="020B0604020202020204" pitchFamily="34" charset="0"/>
              <a:buChar char="•"/>
            </a:pPr>
            <a:r>
              <a:rPr lang="en-US" sz="2400"/>
              <a:t>These data constitute an excellent baseline for longitudinal change analysis – achieving learning outcome targets requires commitment to rigorous post-testing of graduating seniors</a:t>
            </a:r>
          </a:p>
        </p:txBody>
      </p:sp>
      <p:sp>
        <p:nvSpPr>
          <p:cNvPr id="3" name="Text Placeholder 2"/>
          <p:cNvSpPr>
            <a:spLocks noGrp="1"/>
          </p:cNvSpPr>
          <p:nvPr>
            <p:ph type="body" sz="quarter" idx="13"/>
          </p:nvPr>
        </p:nvSpPr>
        <p:spPr/>
        <p:txBody>
          <a:bodyPr/>
          <a:lstStyle/>
          <a:p>
            <a:r>
              <a:rPr lang="en-US"/>
              <a:t>Implications</a:t>
            </a:r>
          </a:p>
        </p:txBody>
      </p:sp>
      <p:pic>
        <p:nvPicPr>
          <p:cNvPr id="4" name="Picture 3" descr="CILMAR graphic on white">
            <a:extLst>
              <a:ext uri="{FF2B5EF4-FFF2-40B4-BE49-F238E27FC236}">
                <a16:creationId xmlns:a16="http://schemas.microsoft.com/office/drawing/2014/main" id="{CEEBA27F-E4A1-4882-9B95-66F027C09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night sky&#10;&#10;Description automatically generated">
            <a:extLst>
              <a:ext uri="{FF2B5EF4-FFF2-40B4-BE49-F238E27FC236}">
                <a16:creationId xmlns:a16="http://schemas.microsoft.com/office/drawing/2014/main" id="{0CF473C6-0C92-49FE-AD8F-BD04C1C26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230351611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05317" y="2336117"/>
            <a:ext cx="5537912" cy="2180020"/>
          </a:xfrm>
        </p:spPr>
        <p:txBody>
          <a:bodyPr/>
          <a:lstStyle/>
          <a:p>
            <a:pPr algn="ctr"/>
            <a:r>
              <a:rPr lang="en-US">
                <a:latin typeface="Impact"/>
              </a:rPr>
              <a:t>Discussion of Implications and applications</a:t>
            </a:r>
            <a:endParaRPr lang="en-US"/>
          </a:p>
        </p:txBody>
      </p:sp>
      <p:pic>
        <p:nvPicPr>
          <p:cNvPr id="4" name="Picture 3" descr="CILMAR graphic on white">
            <a:extLst>
              <a:ext uri="{FF2B5EF4-FFF2-40B4-BE49-F238E27FC236}">
                <a16:creationId xmlns:a16="http://schemas.microsoft.com/office/drawing/2014/main" id="{0E6AED35-9944-44E8-8F3F-98BC45D8F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night sky&#10;&#10;Description automatically generated">
            <a:extLst>
              <a:ext uri="{FF2B5EF4-FFF2-40B4-BE49-F238E27FC236}">
                <a16:creationId xmlns:a16="http://schemas.microsoft.com/office/drawing/2014/main" id="{45020C64-55A5-4047-A215-F141659EA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
        <p:nvSpPr>
          <p:cNvPr id="8" name="TextBox 7">
            <a:extLst>
              <a:ext uri="{FF2B5EF4-FFF2-40B4-BE49-F238E27FC236}">
                <a16:creationId xmlns:a16="http://schemas.microsoft.com/office/drawing/2014/main" id="{8ECA1AF5-D1D0-4A4D-A9D4-DB5DD03F1CE9}"/>
              </a:ext>
            </a:extLst>
          </p:cNvPr>
          <p:cNvSpPr txBox="1"/>
          <p:nvPr/>
        </p:nvSpPr>
        <p:spPr>
          <a:xfrm>
            <a:off x="37444" y="431581"/>
            <a:ext cx="914794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latin typeface="Impact"/>
              </a:rPr>
              <a:t>Strategic Assessment of Undergraduate Technical Education</a:t>
            </a:r>
            <a:r>
              <a:rPr lang="en-US" sz="2600">
                <a:latin typeface="Impact"/>
              </a:rPr>
              <a:t>​</a:t>
            </a:r>
            <a:br>
              <a:rPr lang="en-US" sz="2600">
                <a:latin typeface="Impact"/>
              </a:rPr>
            </a:br>
            <a:r>
              <a:rPr lang="en-US" sz="2600" b="1">
                <a:latin typeface="Impact"/>
              </a:rPr>
              <a:t>for Competencies and Belongingness</a:t>
            </a:r>
            <a:endParaRPr lang="en-US" sz="2600"/>
          </a:p>
        </p:txBody>
      </p:sp>
    </p:spTree>
    <p:extLst>
      <p:ext uri="{BB962C8B-B14F-4D97-AF65-F5344CB8AC3E}">
        <p14:creationId xmlns:p14="http://schemas.microsoft.com/office/powerpoint/2010/main" val="3880135716"/>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5602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5D67-9583-4BCB-B47C-9A006DD84F26}"/>
              </a:ext>
            </a:extLst>
          </p:cNvPr>
          <p:cNvSpPr>
            <a:spLocks noGrp="1"/>
          </p:cNvSpPr>
          <p:nvPr>
            <p:ph type="title"/>
          </p:nvPr>
        </p:nvSpPr>
        <p:spPr>
          <a:xfrm>
            <a:off x="1816976" y="2481811"/>
            <a:ext cx="5490340" cy="1054319"/>
          </a:xfrm>
        </p:spPr>
        <p:txBody>
          <a:bodyPr lIns="91440" tIns="45720" rIns="91440" bIns="45720" anchor="t"/>
          <a:lstStyle/>
          <a:p>
            <a:pPr algn="ctr"/>
            <a:r>
              <a:rPr lang="en-US">
                <a:ln>
                  <a:solidFill>
                    <a:prstClr val="white">
                      <a:alpha val="50000"/>
                    </a:prstClr>
                  </a:solidFill>
                </a:ln>
                <a:solidFill>
                  <a:schemeClr val="tx1"/>
                </a:solidFill>
              </a:rPr>
              <a:t>PRELIMINARY LONGITUDINAL ANALYSIS</a:t>
            </a:r>
            <a:br>
              <a:rPr lang="en-US">
                <a:ln>
                  <a:solidFill>
                    <a:prstClr val="white">
                      <a:alpha val="50000"/>
                    </a:prstClr>
                  </a:solidFill>
                </a:ln>
              </a:rPr>
            </a:br>
            <a:endParaRPr lang="en-US">
              <a:ln>
                <a:solidFill>
                  <a:prstClr val="white">
                    <a:alpha val="50000"/>
                  </a:prstClr>
                </a:solidFill>
              </a:ln>
              <a:solidFill>
                <a:schemeClr val="tx1"/>
              </a:solidFill>
            </a:endParaRPr>
          </a:p>
        </p:txBody>
      </p:sp>
      <p:sp>
        <p:nvSpPr>
          <p:cNvPr id="8" name="Rectangle 7">
            <a:extLst>
              <a:ext uri="{FF2B5EF4-FFF2-40B4-BE49-F238E27FC236}">
                <a16:creationId xmlns:a16="http://schemas.microsoft.com/office/drawing/2014/main" id="{C6B9B9EC-741C-4F52-B637-8076466102FC}"/>
              </a:ext>
            </a:extLst>
          </p:cNvPr>
          <p:cNvSpPr/>
          <p:nvPr/>
        </p:nvSpPr>
        <p:spPr>
          <a:xfrm>
            <a:off x="-3941" y="5799740"/>
            <a:ext cx="9151882" cy="10622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CILMAR graphic on white">
            <a:extLst>
              <a:ext uri="{FF2B5EF4-FFF2-40B4-BE49-F238E27FC236}">
                <a16:creationId xmlns:a16="http://schemas.microsoft.com/office/drawing/2014/main" id="{B703C669-277E-4AA9-A563-8C8D91491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night sky&#10;&#10;Description automatically generated">
            <a:extLst>
              <a:ext uri="{FF2B5EF4-FFF2-40B4-BE49-F238E27FC236}">
                <a16:creationId xmlns:a16="http://schemas.microsoft.com/office/drawing/2014/main" id="{8A506748-CDC9-47D6-B8F2-D7767DD86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3" name="Picture 3" descr="A picture containing company name&#10;&#10;Description automatically generated">
            <a:extLst>
              <a:ext uri="{FF2B5EF4-FFF2-40B4-BE49-F238E27FC236}">
                <a16:creationId xmlns:a16="http://schemas.microsoft.com/office/drawing/2014/main" id="{370A9EF7-1E0B-4204-A9AA-61B1700AC216}"/>
              </a:ext>
            </a:extLst>
          </p:cNvPr>
          <p:cNvPicPr>
            <a:picLocks noChangeAspect="1"/>
          </p:cNvPicPr>
          <p:nvPr/>
        </p:nvPicPr>
        <p:blipFill>
          <a:blip r:embed="rId4"/>
          <a:stretch>
            <a:fillRect/>
          </a:stretch>
        </p:blipFill>
        <p:spPr>
          <a:xfrm>
            <a:off x="7093169" y="5972175"/>
            <a:ext cx="1638300" cy="628650"/>
          </a:xfrm>
          <a:prstGeom prst="rect">
            <a:avLst/>
          </a:prstGeom>
        </p:spPr>
      </p:pic>
    </p:spTree>
    <p:extLst>
      <p:ext uri="{BB962C8B-B14F-4D97-AF65-F5344CB8AC3E}">
        <p14:creationId xmlns:p14="http://schemas.microsoft.com/office/powerpoint/2010/main" val="3729207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latin typeface="Impact"/>
              </a:rPr>
              <a:t>IDI Group means comparison</a:t>
            </a:r>
          </a:p>
        </p:txBody>
      </p:sp>
      <p:sp>
        <p:nvSpPr>
          <p:cNvPr id="2" name="Text Placeholder 1"/>
          <p:cNvSpPr>
            <a:spLocks noGrp="1"/>
          </p:cNvSpPr>
          <p:nvPr>
            <p:ph type="body" idx="12"/>
          </p:nvPr>
        </p:nvSpPr>
        <p:spPr>
          <a:xfrm>
            <a:off x="6360143" y="1180170"/>
            <a:ext cx="2736048" cy="4773742"/>
          </a:xfrm>
        </p:spPr>
        <p:txBody>
          <a:bodyPr>
            <a:noAutofit/>
          </a:bodyPr>
          <a:lstStyle/>
          <a:p>
            <a:r>
              <a:rPr lang="en-US" sz="2000"/>
              <a:t>Goals were to increase DO mean to minimization and reduce the large (though typical) gap between subjective and objective measurement (over-estimation of capacity)</a:t>
            </a:r>
            <a:endParaRPr lang="en-US"/>
          </a:p>
          <a:p>
            <a:endParaRPr lang="en-US" sz="2000"/>
          </a:p>
          <a:p>
            <a:pPr marL="342900" indent="-342900">
              <a:buFont typeface="Arial"/>
              <a:buChar char="•"/>
            </a:pPr>
            <a:r>
              <a:rPr lang="en-US" sz="2000"/>
              <a:t>DO increase </a:t>
            </a:r>
            <a:r>
              <a:rPr lang="en-US" sz="2000" b="1"/>
              <a:t>4.52</a:t>
            </a:r>
          </a:p>
          <a:p>
            <a:pPr marL="342900" indent="-342900" defTabSz="463550">
              <a:buFont typeface="Arial" panose="020B0604020202020204" pitchFamily="34" charset="0"/>
              <a:buChar char="•"/>
            </a:pPr>
            <a:r>
              <a:rPr lang="en-US" sz="2000"/>
              <a:t>Gap decrease </a:t>
            </a:r>
            <a:r>
              <a:rPr lang="en-US" sz="2000" b="1"/>
              <a:t>2.58</a:t>
            </a:r>
          </a:p>
          <a:p>
            <a:pPr defTabSz="463550"/>
            <a:endParaRPr lang="en-US" sz="2000"/>
          </a:p>
        </p:txBody>
      </p:sp>
      <p:sp>
        <p:nvSpPr>
          <p:cNvPr id="8" name="Rectangle 7">
            <a:extLst>
              <a:ext uri="{FF2B5EF4-FFF2-40B4-BE49-F238E27FC236}">
                <a16:creationId xmlns:a16="http://schemas.microsoft.com/office/drawing/2014/main" id="{377CB1AE-DA6D-45FD-A2B5-D3B2B77398A8}"/>
              </a:ext>
            </a:extLst>
          </p:cNvPr>
          <p:cNvSpPr/>
          <p:nvPr/>
        </p:nvSpPr>
        <p:spPr>
          <a:xfrm rot="16200000">
            <a:off x="-233122" y="1512676"/>
            <a:ext cx="1022520" cy="461665"/>
          </a:xfrm>
          <a:prstGeom prst="rect">
            <a:avLst/>
          </a:prstGeom>
          <a:noFill/>
        </p:spPr>
        <p:txBody>
          <a:bodyPr wrap="squar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2017</a:t>
            </a:r>
          </a:p>
        </p:txBody>
      </p:sp>
      <p:sp>
        <p:nvSpPr>
          <p:cNvPr id="10" name="Rectangle 9">
            <a:extLst>
              <a:ext uri="{FF2B5EF4-FFF2-40B4-BE49-F238E27FC236}">
                <a16:creationId xmlns:a16="http://schemas.microsoft.com/office/drawing/2014/main" id="{E61CBD5F-264E-4707-BD1A-EC015075D3DA}"/>
              </a:ext>
            </a:extLst>
          </p:cNvPr>
          <p:cNvSpPr/>
          <p:nvPr/>
        </p:nvSpPr>
        <p:spPr>
          <a:xfrm rot="16200000">
            <a:off x="-221357" y="4590650"/>
            <a:ext cx="1022520" cy="461665"/>
          </a:xfrm>
          <a:prstGeom prst="rect">
            <a:avLst/>
          </a:prstGeom>
          <a:noFill/>
        </p:spPr>
        <p:txBody>
          <a:bodyPr wrap="square" lIns="91440" tIns="45720" rIns="91440" bIns="45720" anchor="t">
            <a:spAutoFit/>
          </a:bodyPr>
          <a:lstStyle/>
          <a:p>
            <a:pPr algn="ctr"/>
            <a:r>
              <a:rPr lang="en-US" sz="2400">
                <a:ln w="0"/>
                <a:effectLst>
                  <a:outerShdw blurRad="38100" dist="19050" dir="2700000" algn="tl" rotWithShape="0">
                    <a:schemeClr val="dk1">
                      <a:alpha val="40000"/>
                    </a:schemeClr>
                  </a:outerShdw>
                </a:effectLst>
                <a:latin typeface="Arial"/>
                <a:cs typeface="Arial"/>
              </a:rPr>
              <a:t>2021</a:t>
            </a:r>
            <a:endParaRPr lang="en-US" sz="24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5" name="Picture 4" descr="CILMAR graphic on white">
            <a:extLst>
              <a:ext uri="{FF2B5EF4-FFF2-40B4-BE49-F238E27FC236}">
                <a16:creationId xmlns:a16="http://schemas.microsoft.com/office/drawing/2014/main" id="{1CC63269-40FE-4C89-929F-C104DB69E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text, night sky&#10;&#10;Description automatically generated">
            <a:extLst>
              <a:ext uri="{FF2B5EF4-FFF2-40B4-BE49-F238E27FC236}">
                <a16:creationId xmlns:a16="http://schemas.microsoft.com/office/drawing/2014/main" id="{9581CFC0-02AD-4D0F-8B9B-5795C85D84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9" name="Picture 11" descr="Timeline&#10;&#10;Description automatically generated">
            <a:extLst>
              <a:ext uri="{FF2B5EF4-FFF2-40B4-BE49-F238E27FC236}">
                <a16:creationId xmlns:a16="http://schemas.microsoft.com/office/drawing/2014/main" id="{E1FBDF5B-7BD5-4A6E-BE9A-F0B1964C9E9D}"/>
              </a:ext>
            </a:extLst>
          </p:cNvPr>
          <p:cNvPicPr>
            <a:picLocks noChangeAspect="1"/>
          </p:cNvPicPr>
          <p:nvPr/>
        </p:nvPicPr>
        <p:blipFill>
          <a:blip r:embed="rId5"/>
          <a:stretch>
            <a:fillRect/>
          </a:stretch>
        </p:blipFill>
        <p:spPr>
          <a:xfrm>
            <a:off x="530114" y="3478099"/>
            <a:ext cx="5817475" cy="1330553"/>
          </a:xfrm>
          <a:prstGeom prst="rect">
            <a:avLst/>
          </a:prstGeom>
        </p:spPr>
      </p:pic>
      <p:pic>
        <p:nvPicPr>
          <p:cNvPr id="12" name="Picture 12">
            <a:extLst>
              <a:ext uri="{FF2B5EF4-FFF2-40B4-BE49-F238E27FC236}">
                <a16:creationId xmlns:a16="http://schemas.microsoft.com/office/drawing/2014/main" id="{4B529AEC-3604-4DFC-BCE6-565FC0DBFB5A}"/>
              </a:ext>
            </a:extLst>
          </p:cNvPr>
          <p:cNvPicPr>
            <a:picLocks noChangeAspect="1"/>
          </p:cNvPicPr>
          <p:nvPr/>
        </p:nvPicPr>
        <p:blipFill>
          <a:blip r:embed="rId6"/>
          <a:stretch>
            <a:fillRect/>
          </a:stretch>
        </p:blipFill>
        <p:spPr>
          <a:xfrm>
            <a:off x="530114" y="4809850"/>
            <a:ext cx="5817475" cy="1041730"/>
          </a:xfrm>
          <a:prstGeom prst="rect">
            <a:avLst/>
          </a:prstGeom>
        </p:spPr>
      </p:pic>
      <p:pic>
        <p:nvPicPr>
          <p:cNvPr id="13" name="Picture 14">
            <a:extLst>
              <a:ext uri="{FF2B5EF4-FFF2-40B4-BE49-F238E27FC236}">
                <a16:creationId xmlns:a16="http://schemas.microsoft.com/office/drawing/2014/main" id="{DA1DC708-B670-4555-A3AB-6B0858CD0EFC}"/>
              </a:ext>
            </a:extLst>
          </p:cNvPr>
          <p:cNvPicPr>
            <a:picLocks noChangeAspect="1"/>
          </p:cNvPicPr>
          <p:nvPr/>
        </p:nvPicPr>
        <p:blipFill>
          <a:blip r:embed="rId7"/>
          <a:stretch>
            <a:fillRect/>
          </a:stretch>
        </p:blipFill>
        <p:spPr>
          <a:xfrm>
            <a:off x="530116" y="2400894"/>
            <a:ext cx="5758355" cy="1001892"/>
          </a:xfrm>
          <a:prstGeom prst="rect">
            <a:avLst/>
          </a:prstGeom>
        </p:spPr>
      </p:pic>
      <p:pic>
        <p:nvPicPr>
          <p:cNvPr id="15" name="Picture 15" descr="Chart, timeline&#10;&#10;Description automatically generated">
            <a:extLst>
              <a:ext uri="{FF2B5EF4-FFF2-40B4-BE49-F238E27FC236}">
                <a16:creationId xmlns:a16="http://schemas.microsoft.com/office/drawing/2014/main" id="{D35D1CD4-4BA1-4427-9A9F-FC91E88CC0C8}"/>
              </a:ext>
            </a:extLst>
          </p:cNvPr>
          <p:cNvPicPr>
            <a:picLocks noChangeAspect="1"/>
          </p:cNvPicPr>
          <p:nvPr/>
        </p:nvPicPr>
        <p:blipFill>
          <a:blip r:embed="rId8"/>
          <a:stretch>
            <a:fillRect/>
          </a:stretch>
        </p:blipFill>
        <p:spPr>
          <a:xfrm>
            <a:off x="530116" y="1076840"/>
            <a:ext cx="5758355" cy="1304880"/>
          </a:xfrm>
          <a:prstGeom prst="rect">
            <a:avLst/>
          </a:prstGeom>
        </p:spPr>
      </p:pic>
    </p:spTree>
    <p:extLst>
      <p:ext uri="{BB962C8B-B14F-4D97-AF65-F5344CB8AC3E}">
        <p14:creationId xmlns:p14="http://schemas.microsoft.com/office/powerpoint/2010/main" val="3395188917"/>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latin typeface="Impact"/>
              </a:rPr>
              <a:t>IDI Distribution comparison</a:t>
            </a:r>
            <a:endParaRPr lang="en-US"/>
          </a:p>
        </p:txBody>
      </p:sp>
      <p:sp>
        <p:nvSpPr>
          <p:cNvPr id="2" name="Text Placeholder 1"/>
          <p:cNvSpPr>
            <a:spLocks noGrp="1"/>
          </p:cNvSpPr>
          <p:nvPr>
            <p:ph type="body" idx="12"/>
          </p:nvPr>
        </p:nvSpPr>
        <p:spPr>
          <a:xfrm>
            <a:off x="4920896" y="1081376"/>
            <a:ext cx="3918463" cy="4425944"/>
          </a:xfrm>
        </p:spPr>
        <p:txBody>
          <a:bodyPr>
            <a:noAutofit/>
          </a:bodyPr>
          <a:lstStyle/>
          <a:p>
            <a:r>
              <a:rPr lang="en-US" sz="2000"/>
              <a:t>Goal was to shift the skew upwards towards minimization  (increase percentage of students at and above and decrease percentage of students below minimization)</a:t>
            </a:r>
            <a:endParaRPr lang="en-US"/>
          </a:p>
          <a:p>
            <a:pPr marL="342900" indent="-342900">
              <a:buFont typeface="Arial" panose="020B0604020202020204" pitchFamily="34" charset="0"/>
              <a:buChar char="•"/>
            </a:pPr>
            <a:r>
              <a:rPr lang="en-US" sz="2000"/>
              <a:t>Minimization and above increased </a:t>
            </a:r>
            <a:r>
              <a:rPr lang="en-US" sz="2000" b="1"/>
              <a:t>11.3%</a:t>
            </a:r>
            <a:r>
              <a:rPr lang="en-US" sz="2000"/>
              <a:t> to </a:t>
            </a:r>
            <a:r>
              <a:rPr lang="en-US" sz="2000" b="1"/>
              <a:t>45.9%</a:t>
            </a:r>
          </a:p>
          <a:p>
            <a:pPr marL="342900" indent="-342900" defTabSz="463550">
              <a:buFont typeface="Arial" panose="020B0604020202020204" pitchFamily="34" charset="0"/>
              <a:buChar char="•"/>
            </a:pPr>
            <a:r>
              <a:rPr lang="en-US" sz="2000"/>
              <a:t>Polarization decreased by</a:t>
            </a:r>
            <a:r>
              <a:rPr lang="en-US" sz="2000" b="1"/>
              <a:t> 4.1%</a:t>
            </a:r>
          </a:p>
          <a:p>
            <a:pPr marL="342900" indent="-342900" defTabSz="463550">
              <a:buFont typeface="Arial" panose="020B0604020202020204" pitchFamily="34" charset="0"/>
              <a:buChar char="•"/>
            </a:pPr>
            <a:r>
              <a:rPr lang="en-US" sz="2000"/>
              <a:t>Denial decreased by</a:t>
            </a:r>
            <a:r>
              <a:rPr lang="en-US" sz="2000" b="1"/>
              <a:t> 7.2%</a:t>
            </a:r>
          </a:p>
          <a:p>
            <a:pPr defTabSz="463550"/>
            <a:endParaRPr lang="en-US" sz="2000"/>
          </a:p>
        </p:txBody>
      </p:sp>
      <p:sp>
        <p:nvSpPr>
          <p:cNvPr id="8" name="Rectangle 7">
            <a:extLst>
              <a:ext uri="{FF2B5EF4-FFF2-40B4-BE49-F238E27FC236}">
                <a16:creationId xmlns:a16="http://schemas.microsoft.com/office/drawing/2014/main" id="{377CB1AE-DA6D-45FD-A2B5-D3B2B77398A8}"/>
              </a:ext>
            </a:extLst>
          </p:cNvPr>
          <p:cNvSpPr/>
          <p:nvPr/>
        </p:nvSpPr>
        <p:spPr>
          <a:xfrm rot="16200000">
            <a:off x="-216472" y="1874183"/>
            <a:ext cx="1022520" cy="461665"/>
          </a:xfrm>
          <a:prstGeom prst="rect">
            <a:avLst/>
          </a:prstGeom>
          <a:noFill/>
        </p:spPr>
        <p:txBody>
          <a:bodyPr wrap="square" lIns="91440" tIns="45720" rIns="91440" bIns="45720">
            <a:spAutoFit/>
          </a:bodyPr>
          <a:lstStyle/>
          <a:p>
            <a:pPr algn="ctr"/>
            <a:r>
              <a:rPr lang="en-US" sz="24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2017</a:t>
            </a:r>
          </a:p>
        </p:txBody>
      </p:sp>
      <p:sp>
        <p:nvSpPr>
          <p:cNvPr id="10" name="Rectangle 9">
            <a:extLst>
              <a:ext uri="{FF2B5EF4-FFF2-40B4-BE49-F238E27FC236}">
                <a16:creationId xmlns:a16="http://schemas.microsoft.com/office/drawing/2014/main" id="{E61CBD5F-264E-4707-BD1A-EC015075D3DA}"/>
              </a:ext>
            </a:extLst>
          </p:cNvPr>
          <p:cNvSpPr/>
          <p:nvPr/>
        </p:nvSpPr>
        <p:spPr>
          <a:xfrm rot="16200000">
            <a:off x="-172089" y="4622855"/>
            <a:ext cx="1022520" cy="461665"/>
          </a:xfrm>
          <a:prstGeom prst="rect">
            <a:avLst/>
          </a:prstGeom>
          <a:noFill/>
        </p:spPr>
        <p:txBody>
          <a:bodyPr wrap="square" lIns="91440" tIns="45720" rIns="91440" bIns="45720" anchor="t">
            <a:spAutoFit/>
          </a:bodyPr>
          <a:lstStyle/>
          <a:p>
            <a:pPr algn="ctr"/>
            <a:r>
              <a:rPr lang="en-US" sz="2400">
                <a:ln w="0"/>
                <a:effectLst>
                  <a:outerShdw blurRad="38100" dist="19050" dir="2700000" algn="tl" rotWithShape="0">
                    <a:schemeClr val="dk1">
                      <a:alpha val="40000"/>
                    </a:schemeClr>
                  </a:outerShdw>
                </a:effectLst>
                <a:latin typeface="Arial"/>
                <a:cs typeface="Arial"/>
              </a:rPr>
              <a:t>2021</a:t>
            </a:r>
            <a:endParaRPr lang="en-US" sz="24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descr="CILMAR graphic on white">
            <a:extLst>
              <a:ext uri="{FF2B5EF4-FFF2-40B4-BE49-F238E27FC236}">
                <a16:creationId xmlns:a16="http://schemas.microsoft.com/office/drawing/2014/main" id="{F345F0FC-E6FF-458A-9C8C-BD4E3B526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night sky&#10;&#10;Description automatically generated">
            <a:extLst>
              <a:ext uri="{FF2B5EF4-FFF2-40B4-BE49-F238E27FC236}">
                <a16:creationId xmlns:a16="http://schemas.microsoft.com/office/drawing/2014/main" id="{96F714A0-0D75-47D9-8786-640EB33DD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9" name="Picture 13" descr="Chart, bar chart&#10;&#10;Description automatically generated">
            <a:extLst>
              <a:ext uri="{FF2B5EF4-FFF2-40B4-BE49-F238E27FC236}">
                <a16:creationId xmlns:a16="http://schemas.microsoft.com/office/drawing/2014/main" id="{24C5FDCA-2A2A-45DF-9C08-6BB1B17D2753}"/>
              </a:ext>
            </a:extLst>
          </p:cNvPr>
          <p:cNvPicPr>
            <a:picLocks noChangeAspect="1"/>
          </p:cNvPicPr>
          <p:nvPr/>
        </p:nvPicPr>
        <p:blipFill>
          <a:blip r:embed="rId5"/>
          <a:stretch>
            <a:fillRect/>
          </a:stretch>
        </p:blipFill>
        <p:spPr>
          <a:xfrm>
            <a:off x="707478" y="3459889"/>
            <a:ext cx="3896053" cy="2450850"/>
          </a:xfrm>
          <a:prstGeom prst="rect">
            <a:avLst/>
          </a:prstGeom>
        </p:spPr>
      </p:pic>
      <p:pic>
        <p:nvPicPr>
          <p:cNvPr id="5" name="Picture 6" descr="Chart, bar chart&#10;&#10;Description automatically generated">
            <a:extLst>
              <a:ext uri="{FF2B5EF4-FFF2-40B4-BE49-F238E27FC236}">
                <a16:creationId xmlns:a16="http://schemas.microsoft.com/office/drawing/2014/main" id="{B802EBCC-9983-4B41-B90A-1E464EB9FD70}"/>
              </a:ext>
            </a:extLst>
          </p:cNvPr>
          <p:cNvPicPr>
            <a:picLocks noChangeAspect="1"/>
          </p:cNvPicPr>
          <p:nvPr/>
        </p:nvPicPr>
        <p:blipFill>
          <a:blip r:embed="rId6"/>
          <a:stretch>
            <a:fillRect/>
          </a:stretch>
        </p:blipFill>
        <p:spPr>
          <a:xfrm>
            <a:off x="707478" y="975624"/>
            <a:ext cx="3896053" cy="2453245"/>
          </a:xfrm>
          <a:prstGeom prst="rect">
            <a:avLst/>
          </a:prstGeom>
        </p:spPr>
      </p:pic>
    </p:spTree>
    <p:extLst>
      <p:ext uri="{BB962C8B-B14F-4D97-AF65-F5344CB8AC3E}">
        <p14:creationId xmlns:p14="http://schemas.microsoft.com/office/powerpoint/2010/main" val="292601858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a:latin typeface="Impact"/>
              </a:rPr>
              <a:t>BEVI group means comparison</a:t>
            </a:r>
            <a:endParaRPr lang="en-US"/>
          </a:p>
        </p:txBody>
      </p:sp>
      <p:sp>
        <p:nvSpPr>
          <p:cNvPr id="11" name="Text Placeholder 1">
            <a:extLst>
              <a:ext uri="{FF2B5EF4-FFF2-40B4-BE49-F238E27FC236}">
                <a16:creationId xmlns:a16="http://schemas.microsoft.com/office/drawing/2014/main" id="{2F72B4DC-BBF8-409E-842E-C4E486C68D0D}"/>
              </a:ext>
            </a:extLst>
          </p:cNvPr>
          <p:cNvSpPr txBox="1">
            <a:spLocks/>
          </p:cNvSpPr>
          <p:nvPr/>
        </p:nvSpPr>
        <p:spPr>
          <a:xfrm>
            <a:off x="160660" y="965225"/>
            <a:ext cx="4471116" cy="338667"/>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63550"/>
            <a:r>
              <a:rPr lang="en-US" sz="2000" b="1"/>
              <a:t>1st Year Students, 2017 (N = 335)</a:t>
            </a:r>
          </a:p>
        </p:txBody>
      </p:sp>
      <p:sp>
        <p:nvSpPr>
          <p:cNvPr id="12" name="Text Placeholder 1">
            <a:extLst>
              <a:ext uri="{FF2B5EF4-FFF2-40B4-BE49-F238E27FC236}">
                <a16:creationId xmlns:a16="http://schemas.microsoft.com/office/drawing/2014/main" id="{705DD76F-0A32-4519-85A5-4148061B6EF9}"/>
              </a:ext>
            </a:extLst>
          </p:cNvPr>
          <p:cNvSpPr txBox="1">
            <a:spLocks/>
          </p:cNvSpPr>
          <p:nvPr/>
        </p:nvSpPr>
        <p:spPr>
          <a:xfrm>
            <a:off x="4846194" y="965225"/>
            <a:ext cx="4203261" cy="338667"/>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63550"/>
            <a:r>
              <a:rPr lang="en-US" sz="2000" b="1"/>
              <a:t>4th Year Students, 2021 (N = 375)</a:t>
            </a:r>
          </a:p>
        </p:txBody>
      </p:sp>
      <p:pic>
        <p:nvPicPr>
          <p:cNvPr id="4" name="Picture 3" descr="CILMAR graphic on white">
            <a:extLst>
              <a:ext uri="{FF2B5EF4-FFF2-40B4-BE49-F238E27FC236}">
                <a16:creationId xmlns:a16="http://schemas.microsoft.com/office/drawing/2014/main" id="{75BECDED-B054-4483-80D8-F23195377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night sky&#10;&#10;Description automatically generated">
            <a:extLst>
              <a:ext uri="{FF2B5EF4-FFF2-40B4-BE49-F238E27FC236}">
                <a16:creationId xmlns:a16="http://schemas.microsoft.com/office/drawing/2014/main" id="{3274DEC0-3AC7-4742-80B1-799E93B44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6" name="Picture 6" descr="Chart, bar chart&#10;&#10;Description automatically generated">
            <a:extLst>
              <a:ext uri="{FF2B5EF4-FFF2-40B4-BE49-F238E27FC236}">
                <a16:creationId xmlns:a16="http://schemas.microsoft.com/office/drawing/2014/main" id="{C060CFB7-7CAA-4598-9238-2476C1E0B3AF}"/>
              </a:ext>
            </a:extLst>
          </p:cNvPr>
          <p:cNvPicPr>
            <a:picLocks noChangeAspect="1"/>
          </p:cNvPicPr>
          <p:nvPr/>
        </p:nvPicPr>
        <p:blipFill rotWithShape="1">
          <a:blip r:embed="rId5"/>
          <a:srcRect l="35949" r="182" b="-124"/>
          <a:stretch/>
        </p:blipFill>
        <p:spPr>
          <a:xfrm>
            <a:off x="5427278" y="1451522"/>
            <a:ext cx="3444936" cy="4364373"/>
          </a:xfrm>
          <a:prstGeom prst="rect">
            <a:avLst/>
          </a:prstGeom>
        </p:spPr>
      </p:pic>
      <p:pic>
        <p:nvPicPr>
          <p:cNvPr id="7" name="Picture 7" descr="Chart, bar chart&#10;&#10;Description automatically generated">
            <a:extLst>
              <a:ext uri="{FF2B5EF4-FFF2-40B4-BE49-F238E27FC236}">
                <a16:creationId xmlns:a16="http://schemas.microsoft.com/office/drawing/2014/main" id="{3F1DE595-414A-41C3-8B2B-E54C03AF3572}"/>
              </a:ext>
            </a:extLst>
          </p:cNvPr>
          <p:cNvPicPr>
            <a:picLocks noChangeAspect="1"/>
          </p:cNvPicPr>
          <p:nvPr/>
        </p:nvPicPr>
        <p:blipFill>
          <a:blip r:embed="rId6"/>
          <a:stretch>
            <a:fillRect/>
          </a:stretch>
        </p:blipFill>
        <p:spPr>
          <a:xfrm>
            <a:off x="47296" y="1447218"/>
            <a:ext cx="5334656" cy="4367556"/>
          </a:xfrm>
          <a:prstGeom prst="rect">
            <a:avLst/>
          </a:prstGeom>
        </p:spPr>
      </p:pic>
      <p:sp>
        <p:nvSpPr>
          <p:cNvPr id="13" name="Rectangle 12">
            <a:extLst>
              <a:ext uri="{FF2B5EF4-FFF2-40B4-BE49-F238E27FC236}">
                <a16:creationId xmlns:a16="http://schemas.microsoft.com/office/drawing/2014/main" id="{7B86AD34-19E6-4008-8535-5AF6FDFE44CE}"/>
              </a:ext>
            </a:extLst>
          </p:cNvPr>
          <p:cNvSpPr/>
          <p:nvPr/>
        </p:nvSpPr>
        <p:spPr>
          <a:xfrm>
            <a:off x="76741" y="4748511"/>
            <a:ext cx="8970810" cy="1115885"/>
          </a:xfrm>
          <a:prstGeom prst="rect">
            <a:avLst/>
          </a:prstGeom>
          <a:noFill/>
          <a:ln w="5715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4" name="Rectangle 13">
            <a:extLst>
              <a:ext uri="{FF2B5EF4-FFF2-40B4-BE49-F238E27FC236}">
                <a16:creationId xmlns:a16="http://schemas.microsoft.com/office/drawing/2014/main" id="{3A6DBDA8-EDF8-45E6-AE59-0512F832A296}"/>
              </a:ext>
            </a:extLst>
          </p:cNvPr>
          <p:cNvSpPr/>
          <p:nvPr/>
        </p:nvSpPr>
        <p:spPr>
          <a:xfrm>
            <a:off x="76741" y="2689140"/>
            <a:ext cx="9000370" cy="839989"/>
          </a:xfrm>
          <a:prstGeom prst="rect">
            <a:avLst/>
          </a:prstGeom>
          <a:noFill/>
          <a:ln w="5715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5" name="Rectangle 14">
            <a:extLst>
              <a:ext uri="{FF2B5EF4-FFF2-40B4-BE49-F238E27FC236}">
                <a16:creationId xmlns:a16="http://schemas.microsoft.com/office/drawing/2014/main" id="{513733FB-2E93-4090-8037-9FDBCB46BD20}"/>
              </a:ext>
            </a:extLst>
          </p:cNvPr>
          <p:cNvSpPr/>
          <p:nvPr/>
        </p:nvSpPr>
        <p:spPr>
          <a:xfrm>
            <a:off x="76741" y="1940276"/>
            <a:ext cx="8970810" cy="307904"/>
          </a:xfrm>
          <a:prstGeom prst="rect">
            <a:avLst/>
          </a:prstGeom>
          <a:noFill/>
          <a:ln w="57150">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9" name="Arrow: Right 8">
            <a:extLst>
              <a:ext uri="{FF2B5EF4-FFF2-40B4-BE49-F238E27FC236}">
                <a16:creationId xmlns:a16="http://schemas.microsoft.com/office/drawing/2014/main" id="{4F0EB1F1-7B02-43F6-BA7D-E8949B6DE24F}"/>
              </a:ext>
            </a:extLst>
          </p:cNvPr>
          <p:cNvSpPr/>
          <p:nvPr/>
        </p:nvSpPr>
        <p:spPr>
          <a:xfrm>
            <a:off x="4510224" y="1958331"/>
            <a:ext cx="439836" cy="225778"/>
          </a:xfrm>
          <a:prstGeom prst="rightArrow">
            <a:avLst/>
          </a:prstGeom>
          <a:solidFill>
            <a:srgbClr val="856024"/>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HN">
              <a:solidFill>
                <a:srgbClr val="856024"/>
              </a:solidFill>
              <a:cs typeface="Calibri"/>
            </a:endParaRPr>
          </a:p>
        </p:txBody>
      </p:sp>
      <p:sp>
        <p:nvSpPr>
          <p:cNvPr id="18" name="Arrow: Right 17">
            <a:extLst>
              <a:ext uri="{FF2B5EF4-FFF2-40B4-BE49-F238E27FC236}">
                <a16:creationId xmlns:a16="http://schemas.microsoft.com/office/drawing/2014/main" id="{B2A7FD2B-92F6-451A-9A8E-F582B8E192CC}"/>
              </a:ext>
            </a:extLst>
          </p:cNvPr>
          <p:cNvSpPr/>
          <p:nvPr/>
        </p:nvSpPr>
        <p:spPr>
          <a:xfrm rot="10800000">
            <a:off x="4495755" y="2732348"/>
            <a:ext cx="439836" cy="225778"/>
          </a:xfrm>
          <a:prstGeom prst="rightArrow">
            <a:avLst/>
          </a:prstGeom>
          <a:solidFill>
            <a:srgbClr val="B1810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0" name="Arrow: Right 19">
            <a:extLst>
              <a:ext uri="{FF2B5EF4-FFF2-40B4-BE49-F238E27FC236}">
                <a16:creationId xmlns:a16="http://schemas.microsoft.com/office/drawing/2014/main" id="{57A9157E-C5EA-422B-9B11-E391F370A3FC}"/>
              </a:ext>
            </a:extLst>
          </p:cNvPr>
          <p:cNvSpPr/>
          <p:nvPr/>
        </p:nvSpPr>
        <p:spPr>
          <a:xfrm>
            <a:off x="4510224" y="3229425"/>
            <a:ext cx="439836" cy="225778"/>
          </a:xfrm>
          <a:prstGeom prst="rightArrow">
            <a:avLst/>
          </a:prstGeom>
          <a:solidFill>
            <a:srgbClr val="856024"/>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HN">
              <a:solidFill>
                <a:srgbClr val="856024"/>
              </a:solidFill>
              <a:cs typeface="Calibri"/>
            </a:endParaRPr>
          </a:p>
        </p:txBody>
      </p:sp>
      <p:sp>
        <p:nvSpPr>
          <p:cNvPr id="22" name="Arrow: Right 21">
            <a:extLst>
              <a:ext uri="{FF2B5EF4-FFF2-40B4-BE49-F238E27FC236}">
                <a16:creationId xmlns:a16="http://schemas.microsoft.com/office/drawing/2014/main" id="{F1C528DD-0AA9-4278-BBE7-EB51D2D700DD}"/>
              </a:ext>
            </a:extLst>
          </p:cNvPr>
          <p:cNvSpPr/>
          <p:nvPr/>
        </p:nvSpPr>
        <p:spPr>
          <a:xfrm rot="10800000">
            <a:off x="4495756" y="2998390"/>
            <a:ext cx="439836" cy="225778"/>
          </a:xfrm>
          <a:prstGeom prst="rightArrow">
            <a:avLst/>
          </a:prstGeom>
          <a:solidFill>
            <a:srgbClr val="B1810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4" name="Arrow: Right 23">
            <a:extLst>
              <a:ext uri="{FF2B5EF4-FFF2-40B4-BE49-F238E27FC236}">
                <a16:creationId xmlns:a16="http://schemas.microsoft.com/office/drawing/2014/main" id="{94650E18-D627-467E-9B49-12360D94F72B}"/>
              </a:ext>
            </a:extLst>
          </p:cNvPr>
          <p:cNvSpPr/>
          <p:nvPr/>
        </p:nvSpPr>
        <p:spPr>
          <a:xfrm>
            <a:off x="4500371" y="5022753"/>
            <a:ext cx="439836" cy="225778"/>
          </a:xfrm>
          <a:prstGeom prst="rightArrow">
            <a:avLst/>
          </a:prstGeom>
          <a:solidFill>
            <a:srgbClr val="8560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6" name="Arrow: Right 25">
            <a:extLst>
              <a:ext uri="{FF2B5EF4-FFF2-40B4-BE49-F238E27FC236}">
                <a16:creationId xmlns:a16="http://schemas.microsoft.com/office/drawing/2014/main" id="{D12C8001-E834-43C3-978F-09E6127A3434}"/>
              </a:ext>
            </a:extLst>
          </p:cNvPr>
          <p:cNvSpPr/>
          <p:nvPr/>
        </p:nvSpPr>
        <p:spPr>
          <a:xfrm rot="10800000">
            <a:off x="4495756" y="4791718"/>
            <a:ext cx="439836" cy="225778"/>
          </a:xfrm>
          <a:prstGeom prst="rightArrow">
            <a:avLst/>
          </a:prstGeom>
          <a:solidFill>
            <a:srgbClr val="B1810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28" name="Arrow: Right 27">
            <a:extLst>
              <a:ext uri="{FF2B5EF4-FFF2-40B4-BE49-F238E27FC236}">
                <a16:creationId xmlns:a16="http://schemas.microsoft.com/office/drawing/2014/main" id="{36AD1875-07E8-4343-AB3B-4C75740621FB}"/>
              </a:ext>
            </a:extLst>
          </p:cNvPr>
          <p:cNvSpPr/>
          <p:nvPr/>
        </p:nvSpPr>
        <p:spPr>
          <a:xfrm>
            <a:off x="4500371" y="5584400"/>
            <a:ext cx="439836" cy="225778"/>
          </a:xfrm>
          <a:prstGeom prst="rightArrow">
            <a:avLst/>
          </a:prstGeom>
          <a:solidFill>
            <a:srgbClr val="8560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32" name="Arrow: Right 31">
            <a:extLst>
              <a:ext uri="{FF2B5EF4-FFF2-40B4-BE49-F238E27FC236}">
                <a16:creationId xmlns:a16="http://schemas.microsoft.com/office/drawing/2014/main" id="{54B5619A-B52B-44C5-8539-F128B2AC40C5}"/>
              </a:ext>
            </a:extLst>
          </p:cNvPr>
          <p:cNvSpPr/>
          <p:nvPr/>
        </p:nvSpPr>
        <p:spPr>
          <a:xfrm>
            <a:off x="4495116" y="5303248"/>
            <a:ext cx="439836" cy="225778"/>
          </a:xfrm>
          <a:prstGeom prst="rightArrow">
            <a:avLst/>
          </a:prstGeom>
          <a:solidFill>
            <a:srgbClr val="8560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36" name="Text Placeholder 1">
            <a:extLst>
              <a:ext uri="{FF2B5EF4-FFF2-40B4-BE49-F238E27FC236}">
                <a16:creationId xmlns:a16="http://schemas.microsoft.com/office/drawing/2014/main" id="{48D6F45B-E107-4FFE-89D8-2CB56FE3A644}"/>
              </a:ext>
            </a:extLst>
          </p:cNvPr>
          <p:cNvSpPr txBox="1">
            <a:spLocks/>
          </p:cNvSpPr>
          <p:nvPr/>
        </p:nvSpPr>
        <p:spPr>
          <a:xfrm>
            <a:off x="8507100" y="2918794"/>
            <a:ext cx="556782" cy="368226"/>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63550"/>
            <a:r>
              <a:rPr lang="en-US" sz="2000" b="1"/>
              <a:t>CT</a:t>
            </a:r>
          </a:p>
        </p:txBody>
      </p:sp>
      <p:sp>
        <p:nvSpPr>
          <p:cNvPr id="38" name="Text Placeholder 1">
            <a:extLst>
              <a:ext uri="{FF2B5EF4-FFF2-40B4-BE49-F238E27FC236}">
                <a16:creationId xmlns:a16="http://schemas.microsoft.com/office/drawing/2014/main" id="{0FDC5303-6210-4E52-9A4A-0B73CE82EFF5}"/>
              </a:ext>
            </a:extLst>
          </p:cNvPr>
          <p:cNvSpPr txBox="1">
            <a:spLocks/>
          </p:cNvSpPr>
          <p:nvPr/>
        </p:nvSpPr>
        <p:spPr>
          <a:xfrm>
            <a:off x="8551601" y="5138209"/>
            <a:ext cx="469657" cy="451915"/>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63550"/>
            <a:r>
              <a:rPr lang="en-US" sz="2000" b="1"/>
              <a:t>IC</a:t>
            </a:r>
          </a:p>
        </p:txBody>
      </p:sp>
      <p:sp>
        <p:nvSpPr>
          <p:cNvPr id="39" name="Text Placeholder 1">
            <a:extLst>
              <a:ext uri="{FF2B5EF4-FFF2-40B4-BE49-F238E27FC236}">
                <a16:creationId xmlns:a16="http://schemas.microsoft.com/office/drawing/2014/main" id="{5BAD61D5-7F36-44A9-823A-97B6BC9BDEBB}"/>
              </a:ext>
            </a:extLst>
          </p:cNvPr>
          <p:cNvSpPr txBox="1">
            <a:spLocks/>
          </p:cNvSpPr>
          <p:nvPr/>
        </p:nvSpPr>
        <p:spPr>
          <a:xfrm>
            <a:off x="8201644" y="1903889"/>
            <a:ext cx="862238" cy="368226"/>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63550"/>
            <a:r>
              <a:rPr lang="en-US" sz="2000" b="1"/>
              <a:t>ER/W</a:t>
            </a:r>
          </a:p>
        </p:txBody>
      </p:sp>
    </p:spTree>
    <p:extLst>
      <p:ext uri="{BB962C8B-B14F-4D97-AF65-F5344CB8AC3E}">
        <p14:creationId xmlns:p14="http://schemas.microsoft.com/office/powerpoint/2010/main" val="59624207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36" grpId="0"/>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9498" y="148651"/>
            <a:ext cx="8326437" cy="692150"/>
          </a:xfrm>
        </p:spPr>
        <p:txBody>
          <a:bodyPr/>
          <a:lstStyle/>
          <a:p>
            <a:r>
              <a:rPr lang="en-US">
                <a:latin typeface="Impact"/>
              </a:rPr>
              <a:t>FINER ANALYSIS</a:t>
            </a:r>
            <a:endParaRPr lang="en-US"/>
          </a:p>
        </p:txBody>
      </p:sp>
      <p:pic>
        <p:nvPicPr>
          <p:cNvPr id="2" name="Picture 1" descr="CILMAR graphic on white">
            <a:extLst>
              <a:ext uri="{FF2B5EF4-FFF2-40B4-BE49-F238E27FC236}">
                <a16:creationId xmlns:a16="http://schemas.microsoft.com/office/drawing/2014/main" id="{1F8E5A38-B601-4AD7-8FF4-03790B8A9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night sky&#10;&#10;Description automatically generated">
            <a:extLst>
              <a:ext uri="{FF2B5EF4-FFF2-40B4-BE49-F238E27FC236}">
                <a16:creationId xmlns:a16="http://schemas.microsoft.com/office/drawing/2014/main" id="{74FE342C-E5C1-467D-92E7-A5DD0855D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5" name="Picture 7">
            <a:extLst>
              <a:ext uri="{FF2B5EF4-FFF2-40B4-BE49-F238E27FC236}">
                <a16:creationId xmlns:a16="http://schemas.microsoft.com/office/drawing/2014/main" id="{F752FA22-FC75-4581-AE7E-7BEA3DBA042F}"/>
              </a:ext>
            </a:extLst>
          </p:cNvPr>
          <p:cNvPicPr>
            <a:picLocks noChangeAspect="1"/>
          </p:cNvPicPr>
          <p:nvPr/>
        </p:nvPicPr>
        <p:blipFill>
          <a:blip r:embed="rId5"/>
          <a:stretch>
            <a:fillRect/>
          </a:stretch>
        </p:blipFill>
        <p:spPr>
          <a:xfrm>
            <a:off x="924254" y="1199010"/>
            <a:ext cx="7945819" cy="291972"/>
          </a:xfrm>
          <a:prstGeom prst="rect">
            <a:avLst/>
          </a:prstGeom>
        </p:spPr>
      </p:pic>
      <p:pic>
        <p:nvPicPr>
          <p:cNvPr id="8" name="Picture 8">
            <a:extLst>
              <a:ext uri="{FF2B5EF4-FFF2-40B4-BE49-F238E27FC236}">
                <a16:creationId xmlns:a16="http://schemas.microsoft.com/office/drawing/2014/main" id="{446A5E0F-BAC6-4CA3-B918-F9F492308BA5}"/>
              </a:ext>
            </a:extLst>
          </p:cNvPr>
          <p:cNvPicPr>
            <a:picLocks noChangeAspect="1"/>
          </p:cNvPicPr>
          <p:nvPr/>
        </p:nvPicPr>
        <p:blipFill>
          <a:blip r:embed="rId6"/>
          <a:stretch>
            <a:fillRect/>
          </a:stretch>
        </p:blipFill>
        <p:spPr>
          <a:xfrm>
            <a:off x="924254" y="1485933"/>
            <a:ext cx="7945819" cy="289627"/>
          </a:xfrm>
          <a:prstGeom prst="rect">
            <a:avLst/>
          </a:prstGeom>
        </p:spPr>
      </p:pic>
      <p:pic>
        <p:nvPicPr>
          <p:cNvPr id="9" name="Picture 15">
            <a:extLst>
              <a:ext uri="{FF2B5EF4-FFF2-40B4-BE49-F238E27FC236}">
                <a16:creationId xmlns:a16="http://schemas.microsoft.com/office/drawing/2014/main" id="{B31B7589-27EA-4692-82AB-9D9E765A1D3D}"/>
              </a:ext>
            </a:extLst>
          </p:cNvPr>
          <p:cNvPicPr>
            <a:picLocks noChangeAspect="1"/>
          </p:cNvPicPr>
          <p:nvPr/>
        </p:nvPicPr>
        <p:blipFill>
          <a:blip r:embed="rId7"/>
          <a:stretch>
            <a:fillRect/>
          </a:stretch>
        </p:blipFill>
        <p:spPr>
          <a:xfrm>
            <a:off x="924254" y="1774120"/>
            <a:ext cx="7945819" cy="284750"/>
          </a:xfrm>
          <a:prstGeom prst="rect">
            <a:avLst/>
          </a:prstGeom>
        </p:spPr>
      </p:pic>
      <p:sp>
        <p:nvSpPr>
          <p:cNvPr id="16" name="TextBox 15">
            <a:extLst>
              <a:ext uri="{FF2B5EF4-FFF2-40B4-BE49-F238E27FC236}">
                <a16:creationId xmlns:a16="http://schemas.microsoft.com/office/drawing/2014/main" id="{B0DEFFF7-BCCD-4113-A8EE-386BB623D59E}"/>
              </a:ext>
            </a:extLst>
          </p:cNvPr>
          <p:cNvSpPr txBox="1"/>
          <p:nvPr/>
        </p:nvSpPr>
        <p:spPr>
          <a:xfrm>
            <a:off x="155684" y="1160737"/>
            <a:ext cx="7232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2017</a:t>
            </a:r>
            <a:endParaRPr lang="en-US"/>
          </a:p>
        </p:txBody>
      </p:sp>
      <p:sp>
        <p:nvSpPr>
          <p:cNvPr id="17" name="TextBox 16">
            <a:extLst>
              <a:ext uri="{FF2B5EF4-FFF2-40B4-BE49-F238E27FC236}">
                <a16:creationId xmlns:a16="http://schemas.microsoft.com/office/drawing/2014/main" id="{EA9AEA7D-7021-47E8-8583-6DAAEDE5F017}"/>
              </a:ext>
            </a:extLst>
          </p:cNvPr>
          <p:cNvSpPr txBox="1"/>
          <p:nvPr/>
        </p:nvSpPr>
        <p:spPr>
          <a:xfrm>
            <a:off x="155684" y="1485901"/>
            <a:ext cx="7232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2021</a:t>
            </a:r>
            <a:endParaRPr lang="en-US"/>
          </a:p>
        </p:txBody>
      </p:sp>
      <p:sp>
        <p:nvSpPr>
          <p:cNvPr id="7" name="Rectangle 6">
            <a:extLst>
              <a:ext uri="{FF2B5EF4-FFF2-40B4-BE49-F238E27FC236}">
                <a16:creationId xmlns:a16="http://schemas.microsoft.com/office/drawing/2014/main" id="{37F7FEA9-562C-4A7A-8051-5ECA7BE552CC}"/>
              </a:ext>
            </a:extLst>
          </p:cNvPr>
          <p:cNvSpPr/>
          <p:nvPr/>
        </p:nvSpPr>
        <p:spPr>
          <a:xfrm>
            <a:off x="4103048" y="1196745"/>
            <a:ext cx="1410563" cy="566534"/>
          </a:xfrm>
          <a:prstGeom prst="rect">
            <a:avLst/>
          </a:prstGeom>
          <a:noFill/>
          <a:ln w="57150">
            <a:solidFill>
              <a:srgbClr val="8560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
        <p:nvSpPr>
          <p:cNvPr id="15" name="Rectangle 14">
            <a:extLst>
              <a:ext uri="{FF2B5EF4-FFF2-40B4-BE49-F238E27FC236}">
                <a16:creationId xmlns:a16="http://schemas.microsoft.com/office/drawing/2014/main" id="{A2189142-186F-469A-9FCC-03DF20350B84}"/>
              </a:ext>
            </a:extLst>
          </p:cNvPr>
          <p:cNvSpPr/>
          <p:nvPr/>
        </p:nvSpPr>
        <p:spPr>
          <a:xfrm>
            <a:off x="7419586" y="1198181"/>
            <a:ext cx="1453283" cy="576388"/>
          </a:xfrm>
          <a:prstGeom prst="rect">
            <a:avLst/>
          </a:prstGeom>
          <a:noFill/>
          <a:ln w="57150">
            <a:solidFill>
              <a:srgbClr val="D19B2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HN">
              <a:solidFill>
                <a:srgbClr val="856024"/>
              </a:solidFill>
              <a:cs typeface="Calibri"/>
            </a:endParaRPr>
          </a:p>
        </p:txBody>
      </p:sp>
      <p:pic>
        <p:nvPicPr>
          <p:cNvPr id="18" name="Picture 18" descr="A picture containing bar chart&#10;&#10;Description automatically generated">
            <a:extLst>
              <a:ext uri="{FF2B5EF4-FFF2-40B4-BE49-F238E27FC236}">
                <a16:creationId xmlns:a16="http://schemas.microsoft.com/office/drawing/2014/main" id="{81FDD55E-F4ED-48D4-B740-B6AF12F99458}"/>
              </a:ext>
            </a:extLst>
          </p:cNvPr>
          <p:cNvPicPr>
            <a:picLocks noChangeAspect="1"/>
          </p:cNvPicPr>
          <p:nvPr/>
        </p:nvPicPr>
        <p:blipFill>
          <a:blip r:embed="rId8"/>
          <a:stretch>
            <a:fillRect/>
          </a:stretch>
        </p:blipFill>
        <p:spPr>
          <a:xfrm>
            <a:off x="943961" y="2268474"/>
            <a:ext cx="7344760" cy="902153"/>
          </a:xfrm>
          <a:prstGeom prst="rect">
            <a:avLst/>
          </a:prstGeom>
        </p:spPr>
      </p:pic>
      <p:pic>
        <p:nvPicPr>
          <p:cNvPr id="19" name="Picture 19" descr="A picture containing bar chart&#10;&#10;Description automatically generated">
            <a:extLst>
              <a:ext uri="{FF2B5EF4-FFF2-40B4-BE49-F238E27FC236}">
                <a16:creationId xmlns:a16="http://schemas.microsoft.com/office/drawing/2014/main" id="{CFB61824-20E2-4C72-8D70-5D24D83BAE61}"/>
              </a:ext>
            </a:extLst>
          </p:cNvPr>
          <p:cNvPicPr>
            <a:picLocks noChangeAspect="1"/>
          </p:cNvPicPr>
          <p:nvPr/>
        </p:nvPicPr>
        <p:blipFill>
          <a:blip r:embed="rId9"/>
          <a:stretch>
            <a:fillRect/>
          </a:stretch>
        </p:blipFill>
        <p:spPr>
          <a:xfrm>
            <a:off x="943962" y="3178127"/>
            <a:ext cx="7463001" cy="886033"/>
          </a:xfrm>
          <a:prstGeom prst="rect">
            <a:avLst/>
          </a:prstGeom>
        </p:spPr>
      </p:pic>
      <p:sp>
        <p:nvSpPr>
          <p:cNvPr id="20" name="TextBox 19">
            <a:extLst>
              <a:ext uri="{FF2B5EF4-FFF2-40B4-BE49-F238E27FC236}">
                <a16:creationId xmlns:a16="http://schemas.microsoft.com/office/drawing/2014/main" id="{C41075E9-AE79-47C1-A6CB-1069F34E5B9A}"/>
              </a:ext>
            </a:extLst>
          </p:cNvPr>
          <p:cNvSpPr txBox="1"/>
          <p:nvPr/>
        </p:nvSpPr>
        <p:spPr>
          <a:xfrm>
            <a:off x="135977" y="2540219"/>
            <a:ext cx="7232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2017</a:t>
            </a:r>
            <a:endParaRPr lang="en-US"/>
          </a:p>
        </p:txBody>
      </p:sp>
      <p:sp>
        <p:nvSpPr>
          <p:cNvPr id="21" name="TextBox 20">
            <a:extLst>
              <a:ext uri="{FF2B5EF4-FFF2-40B4-BE49-F238E27FC236}">
                <a16:creationId xmlns:a16="http://schemas.microsoft.com/office/drawing/2014/main" id="{31EE6617-79DF-4B20-8241-37F27943C7BB}"/>
              </a:ext>
            </a:extLst>
          </p:cNvPr>
          <p:cNvSpPr txBox="1"/>
          <p:nvPr/>
        </p:nvSpPr>
        <p:spPr>
          <a:xfrm>
            <a:off x="135977" y="3318642"/>
            <a:ext cx="7232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2021</a:t>
            </a:r>
            <a:endParaRPr lang="en-US"/>
          </a:p>
        </p:txBody>
      </p:sp>
      <p:sp>
        <p:nvSpPr>
          <p:cNvPr id="14" name="Rectangle 13">
            <a:extLst>
              <a:ext uri="{FF2B5EF4-FFF2-40B4-BE49-F238E27FC236}">
                <a16:creationId xmlns:a16="http://schemas.microsoft.com/office/drawing/2014/main" id="{B08575E3-A94C-417F-8CD9-B83F27354B82}"/>
              </a:ext>
            </a:extLst>
          </p:cNvPr>
          <p:cNvSpPr/>
          <p:nvPr/>
        </p:nvSpPr>
        <p:spPr>
          <a:xfrm>
            <a:off x="2826798" y="3442001"/>
            <a:ext cx="4489226" cy="310347"/>
          </a:xfrm>
          <a:prstGeom prst="rect">
            <a:avLst/>
          </a:prstGeom>
          <a:noFill/>
          <a:ln w="57150">
            <a:solidFill>
              <a:srgbClr val="D19B2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HN">
              <a:solidFill>
                <a:srgbClr val="856024"/>
              </a:solidFill>
              <a:cs typeface="Calibri"/>
            </a:endParaRPr>
          </a:p>
        </p:txBody>
      </p:sp>
      <p:sp>
        <p:nvSpPr>
          <p:cNvPr id="13" name="Rectangle 12">
            <a:extLst>
              <a:ext uri="{FF2B5EF4-FFF2-40B4-BE49-F238E27FC236}">
                <a16:creationId xmlns:a16="http://schemas.microsoft.com/office/drawing/2014/main" id="{6238A783-EC63-4188-B806-6013DC926F0D}"/>
              </a:ext>
            </a:extLst>
          </p:cNvPr>
          <p:cNvSpPr/>
          <p:nvPr/>
        </p:nvSpPr>
        <p:spPr>
          <a:xfrm>
            <a:off x="2825213" y="2537818"/>
            <a:ext cx="3410801" cy="290640"/>
          </a:xfrm>
          <a:prstGeom prst="rect">
            <a:avLst/>
          </a:prstGeom>
          <a:noFill/>
          <a:ln w="57150">
            <a:solidFill>
              <a:srgbClr val="8560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pic>
        <p:nvPicPr>
          <p:cNvPr id="22" name="Picture 22">
            <a:extLst>
              <a:ext uri="{FF2B5EF4-FFF2-40B4-BE49-F238E27FC236}">
                <a16:creationId xmlns:a16="http://schemas.microsoft.com/office/drawing/2014/main" id="{FBC4BCDF-CD8B-4759-BBFD-6E8E2D3E484B}"/>
              </a:ext>
            </a:extLst>
          </p:cNvPr>
          <p:cNvPicPr>
            <a:picLocks noChangeAspect="1"/>
          </p:cNvPicPr>
          <p:nvPr/>
        </p:nvPicPr>
        <p:blipFill>
          <a:blip r:embed="rId10"/>
          <a:stretch>
            <a:fillRect/>
          </a:stretch>
        </p:blipFill>
        <p:spPr>
          <a:xfrm>
            <a:off x="963666" y="4464553"/>
            <a:ext cx="6073665" cy="618885"/>
          </a:xfrm>
          <a:prstGeom prst="rect">
            <a:avLst/>
          </a:prstGeom>
        </p:spPr>
      </p:pic>
      <p:sp>
        <p:nvSpPr>
          <p:cNvPr id="23" name="TextBox 22">
            <a:extLst>
              <a:ext uri="{FF2B5EF4-FFF2-40B4-BE49-F238E27FC236}">
                <a16:creationId xmlns:a16="http://schemas.microsoft.com/office/drawing/2014/main" id="{257EB8BB-12CB-4BCC-A4E3-D4F00045DA69}"/>
              </a:ext>
            </a:extLst>
          </p:cNvPr>
          <p:cNvSpPr txBox="1"/>
          <p:nvPr/>
        </p:nvSpPr>
        <p:spPr>
          <a:xfrm>
            <a:off x="165537" y="4491202"/>
            <a:ext cx="7232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2017</a:t>
            </a:r>
            <a:endParaRPr lang="en-US"/>
          </a:p>
        </p:txBody>
      </p:sp>
      <p:sp>
        <p:nvSpPr>
          <p:cNvPr id="24" name="TextBox 23">
            <a:extLst>
              <a:ext uri="{FF2B5EF4-FFF2-40B4-BE49-F238E27FC236}">
                <a16:creationId xmlns:a16="http://schemas.microsoft.com/office/drawing/2014/main" id="{F3149C18-5FBA-4502-B44B-8080C0C6BEC3}"/>
              </a:ext>
            </a:extLst>
          </p:cNvPr>
          <p:cNvSpPr txBox="1"/>
          <p:nvPr/>
        </p:nvSpPr>
        <p:spPr>
          <a:xfrm>
            <a:off x="165537" y="5269624"/>
            <a:ext cx="7232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t>2021</a:t>
            </a:r>
            <a:endParaRPr lang="en-US"/>
          </a:p>
        </p:txBody>
      </p:sp>
      <p:pic>
        <p:nvPicPr>
          <p:cNvPr id="25" name="Picture 25" descr="A picture containing rectangle&#10;&#10;Description automatically generated">
            <a:extLst>
              <a:ext uri="{FF2B5EF4-FFF2-40B4-BE49-F238E27FC236}">
                <a16:creationId xmlns:a16="http://schemas.microsoft.com/office/drawing/2014/main" id="{3351C2EB-1804-4E08-94C6-047932C7EAC6}"/>
              </a:ext>
            </a:extLst>
          </p:cNvPr>
          <p:cNvPicPr>
            <a:picLocks noChangeAspect="1"/>
          </p:cNvPicPr>
          <p:nvPr/>
        </p:nvPicPr>
        <p:blipFill>
          <a:blip r:embed="rId11"/>
          <a:stretch>
            <a:fillRect/>
          </a:stretch>
        </p:blipFill>
        <p:spPr>
          <a:xfrm>
            <a:off x="1101615" y="5146810"/>
            <a:ext cx="6970329" cy="574733"/>
          </a:xfrm>
          <a:prstGeom prst="rect">
            <a:avLst/>
          </a:prstGeom>
        </p:spPr>
      </p:pic>
      <p:sp>
        <p:nvSpPr>
          <p:cNvPr id="12" name="Rectangle 11">
            <a:extLst>
              <a:ext uri="{FF2B5EF4-FFF2-40B4-BE49-F238E27FC236}">
                <a16:creationId xmlns:a16="http://schemas.microsoft.com/office/drawing/2014/main" id="{71AE1876-827F-4272-A632-5D0C1E9B7984}"/>
              </a:ext>
            </a:extLst>
          </p:cNvPr>
          <p:cNvSpPr/>
          <p:nvPr/>
        </p:nvSpPr>
        <p:spPr>
          <a:xfrm>
            <a:off x="7314503" y="5111723"/>
            <a:ext cx="789799" cy="655217"/>
          </a:xfrm>
          <a:prstGeom prst="rect">
            <a:avLst/>
          </a:prstGeom>
          <a:noFill/>
          <a:ln w="57150">
            <a:solidFill>
              <a:srgbClr val="D19B23"/>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s-HN">
              <a:solidFill>
                <a:srgbClr val="856024"/>
              </a:solidFill>
              <a:cs typeface="Calibri"/>
            </a:endParaRPr>
          </a:p>
        </p:txBody>
      </p:sp>
      <p:sp>
        <p:nvSpPr>
          <p:cNvPr id="11" name="Rectangle 10">
            <a:extLst>
              <a:ext uri="{FF2B5EF4-FFF2-40B4-BE49-F238E27FC236}">
                <a16:creationId xmlns:a16="http://schemas.microsoft.com/office/drawing/2014/main" id="{E27C7522-6F97-4E20-9293-91537C181020}"/>
              </a:ext>
            </a:extLst>
          </p:cNvPr>
          <p:cNvSpPr/>
          <p:nvPr/>
        </p:nvSpPr>
        <p:spPr>
          <a:xfrm>
            <a:off x="6529354" y="4410646"/>
            <a:ext cx="504037" cy="704484"/>
          </a:xfrm>
          <a:prstGeom prst="rect">
            <a:avLst/>
          </a:prstGeom>
          <a:noFill/>
          <a:ln w="57150">
            <a:solidFill>
              <a:srgbClr val="8560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4053395192"/>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A0F2F2-C59A-4CDF-BBEE-58D4A2D53185}"/>
              </a:ext>
            </a:extLst>
          </p:cNvPr>
          <p:cNvSpPr>
            <a:spLocks noGrp="1"/>
          </p:cNvSpPr>
          <p:nvPr>
            <p:ph type="body" idx="12"/>
          </p:nvPr>
        </p:nvSpPr>
        <p:spPr>
          <a:xfrm>
            <a:off x="229182" y="1076053"/>
            <a:ext cx="8572355" cy="4616927"/>
          </a:xfrm>
        </p:spPr>
        <p:txBody>
          <a:bodyPr vert="horz" lIns="91440" tIns="45720" rIns="91440" bIns="45720" rtlCol="0" anchor="t">
            <a:noAutofit/>
          </a:bodyPr>
          <a:lstStyle/>
          <a:p>
            <a:r>
              <a:rPr lang="en-US" sz="2000" b="1"/>
              <a:t>Belongingness is  </a:t>
            </a:r>
            <a:r>
              <a:rPr lang="en-US" sz="2000"/>
              <a:t>"a sense of connectedness with one's university, a strong support network, and an appropriate balance of challenge and support. [Further, it seems to] buffer the effects of racism" (Glass &amp; Westmont, 2012)</a:t>
            </a:r>
          </a:p>
          <a:p>
            <a:r>
              <a:rPr lang="en-US" sz="800" b="1"/>
              <a:t>  </a:t>
            </a:r>
          </a:p>
          <a:p>
            <a:r>
              <a:rPr lang="en-US" sz="2000" b="1"/>
              <a:t>Research Question:  </a:t>
            </a:r>
            <a:r>
              <a:rPr lang="en-US" sz="2000"/>
              <a:t>What is the effect on retention for under-represented students, in cases where: </a:t>
            </a:r>
            <a:endParaRPr lang="en-US" sz="2000" b="1"/>
          </a:p>
          <a:p>
            <a:pPr marL="285750" indent="-285750">
              <a:buFont typeface="Arial"/>
              <a:buChar char="•"/>
            </a:pPr>
            <a:r>
              <a:rPr lang="en-US" sz="1800"/>
              <a:t>a psychometric intercultural assessment instrument has been used</a:t>
            </a:r>
          </a:p>
          <a:p>
            <a:pPr marL="285750" indent="-285750">
              <a:buFont typeface="Arial"/>
              <a:buChar char="•"/>
            </a:pPr>
            <a:r>
              <a:rPr lang="en-US" sz="1800"/>
              <a:t>formatively by the instructor as part of a core or required course that is offered every semester, and</a:t>
            </a:r>
          </a:p>
          <a:p>
            <a:pPr marL="285750" indent="-285750">
              <a:buFont typeface="Arial"/>
              <a:buChar char="•"/>
            </a:pPr>
            <a:r>
              <a:rPr lang="en-US" sz="1800"/>
              <a:t>professional identity is intentionally tied to improving one’s intercultural or multicultural competence as a part of in-class discussion?</a:t>
            </a:r>
          </a:p>
          <a:p>
            <a:r>
              <a:rPr lang="en-US" sz="800"/>
              <a:t>  </a:t>
            </a:r>
          </a:p>
          <a:p>
            <a:r>
              <a:rPr lang="en-US" sz="2000" b="1"/>
              <a:t>Or in plain(er) English</a:t>
            </a:r>
            <a:r>
              <a:rPr lang="en-US" sz="2000"/>
              <a:t>: Does requiring large numbers of students to talk about their cultural identity and stage of intercultural competence in class help build connectedness for minority students?</a:t>
            </a:r>
          </a:p>
          <a:p>
            <a:endParaRPr lang="en-US"/>
          </a:p>
        </p:txBody>
      </p:sp>
      <p:sp>
        <p:nvSpPr>
          <p:cNvPr id="3" name="Text Placeholder 2">
            <a:extLst>
              <a:ext uri="{FF2B5EF4-FFF2-40B4-BE49-F238E27FC236}">
                <a16:creationId xmlns:a16="http://schemas.microsoft.com/office/drawing/2014/main" id="{7D94AD59-4962-49C4-90B0-94755D2FAE38}"/>
              </a:ext>
            </a:extLst>
          </p:cNvPr>
          <p:cNvSpPr>
            <a:spLocks noGrp="1"/>
          </p:cNvSpPr>
          <p:nvPr>
            <p:ph type="body" sz="quarter" idx="13"/>
          </p:nvPr>
        </p:nvSpPr>
        <p:spPr>
          <a:xfrm>
            <a:off x="228765" y="188065"/>
            <a:ext cx="8464385" cy="692150"/>
          </a:xfrm>
        </p:spPr>
        <p:txBody>
          <a:bodyPr/>
          <a:lstStyle/>
          <a:p>
            <a:r>
              <a:rPr lang="en-US" sz="4000">
                <a:latin typeface="Impact"/>
              </a:rPr>
              <a:t>Belongingness of urm* students</a:t>
            </a:r>
            <a:endParaRPr lang="en-US" sz="4000"/>
          </a:p>
        </p:txBody>
      </p:sp>
      <p:sp>
        <p:nvSpPr>
          <p:cNvPr id="4" name="Text Placeholder 3">
            <a:extLst>
              <a:ext uri="{FF2B5EF4-FFF2-40B4-BE49-F238E27FC236}">
                <a16:creationId xmlns:a16="http://schemas.microsoft.com/office/drawing/2014/main" id="{67548BC9-8DD9-4424-A7AA-383D92B92EE5}"/>
              </a:ext>
            </a:extLst>
          </p:cNvPr>
          <p:cNvSpPr>
            <a:spLocks noGrp="1"/>
          </p:cNvSpPr>
          <p:nvPr>
            <p:ph type="body" sz="quarter" idx="14"/>
          </p:nvPr>
        </p:nvSpPr>
        <p:spPr>
          <a:xfrm>
            <a:off x="149937" y="6279164"/>
            <a:ext cx="3646049" cy="438150"/>
          </a:xfrm>
        </p:spPr>
        <p:txBody>
          <a:bodyPr>
            <a:normAutofit/>
          </a:bodyPr>
          <a:lstStyle/>
          <a:p>
            <a:r>
              <a:rPr lang="en-US" i="1" cap="none">
                <a:latin typeface="Arial"/>
              </a:rPr>
              <a:t>*Under-Represented Minority</a:t>
            </a:r>
          </a:p>
        </p:txBody>
      </p:sp>
      <p:pic>
        <p:nvPicPr>
          <p:cNvPr id="6" name="Picture 5" descr="CILMAR graphic on white">
            <a:extLst>
              <a:ext uri="{FF2B5EF4-FFF2-40B4-BE49-F238E27FC236}">
                <a16:creationId xmlns:a16="http://schemas.microsoft.com/office/drawing/2014/main" id="{6D15F0EA-6101-43C3-8964-48234BC7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night sky&#10;&#10;Description automatically generated">
            <a:extLst>
              <a:ext uri="{FF2B5EF4-FFF2-40B4-BE49-F238E27FC236}">
                <a16:creationId xmlns:a16="http://schemas.microsoft.com/office/drawing/2014/main" id="{29DAA33F-118B-43D1-B8F4-BF6FB7D92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320551753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2"/>
          </p:nvPr>
        </p:nvSpPr>
        <p:spPr>
          <a:xfrm>
            <a:off x="337153" y="1284206"/>
            <a:ext cx="8474527" cy="5082353"/>
          </a:xfrm>
        </p:spPr>
        <p:txBody>
          <a:bodyPr>
            <a:noAutofit/>
          </a:bodyPr>
          <a:lstStyle/>
          <a:p>
            <a:pPr marL="342900" indent="-342900">
              <a:buFont typeface="Arial" panose="020B0604020202020204" pitchFamily="34" charset="0"/>
              <a:buChar char="•"/>
            </a:pPr>
            <a:r>
              <a:rPr lang="en-US" sz="2400"/>
              <a:t>Who is in the room with us?</a:t>
            </a:r>
            <a:endParaRPr lang="en-US"/>
          </a:p>
          <a:p>
            <a:pPr marL="342900" indent="-342900">
              <a:buFont typeface="Arial" panose="020B0604020202020204" pitchFamily="34" charset="0"/>
              <a:buChar char="•"/>
            </a:pPr>
            <a:r>
              <a:rPr lang="en-US" sz="2400"/>
              <a:t>What is your background knowledge and comfort level with:</a:t>
            </a:r>
          </a:p>
          <a:p>
            <a:pPr marL="1085850" lvl="1" indent="-342900">
              <a:buFont typeface="Arial" panose="020B0604020202020204" pitchFamily="34" charset="0"/>
              <a:buChar char="•"/>
            </a:pPr>
            <a:r>
              <a:rPr lang="en-US" sz="2400"/>
              <a:t>Assessment design</a:t>
            </a:r>
          </a:p>
          <a:p>
            <a:pPr marL="1085850" lvl="1" indent="-342900">
              <a:buFont typeface="Arial" panose="020B0604020202020204" pitchFamily="34" charset="0"/>
              <a:buChar char="•"/>
            </a:pPr>
            <a:r>
              <a:rPr lang="en-US" sz="2400"/>
              <a:t>Intercultural assessment instruments</a:t>
            </a:r>
          </a:p>
          <a:p>
            <a:endParaRPr lang="en-US" sz="2000"/>
          </a:p>
        </p:txBody>
      </p:sp>
      <p:sp>
        <p:nvSpPr>
          <p:cNvPr id="3" name="Text Placeholder 2"/>
          <p:cNvSpPr>
            <a:spLocks noGrp="1"/>
          </p:cNvSpPr>
          <p:nvPr>
            <p:ph type="body" sz="quarter" idx="13"/>
          </p:nvPr>
        </p:nvSpPr>
        <p:spPr>
          <a:xfrm>
            <a:off x="366713" y="128944"/>
            <a:ext cx="8326437" cy="692150"/>
          </a:xfrm>
        </p:spPr>
        <p:txBody>
          <a:bodyPr/>
          <a:lstStyle/>
          <a:p>
            <a:r>
              <a:rPr lang="en-US">
                <a:latin typeface="Impact"/>
              </a:rPr>
              <a:t>pOLL</a:t>
            </a:r>
            <a:endParaRPr lang="en-US"/>
          </a:p>
        </p:txBody>
      </p:sp>
      <p:pic>
        <p:nvPicPr>
          <p:cNvPr id="9" name="Picture 2" descr="CILMAR graphic on white">
            <a:extLst>
              <a:ext uri="{FF2B5EF4-FFF2-40B4-BE49-F238E27FC236}">
                <a16:creationId xmlns:a16="http://schemas.microsoft.com/office/drawing/2014/main" id="{CADCCB7A-18BD-4DBC-8FC9-82F2BFA97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night sky&#10;&#10;Description automatically generated">
            <a:extLst>
              <a:ext uri="{FF2B5EF4-FFF2-40B4-BE49-F238E27FC236}">
                <a16:creationId xmlns:a16="http://schemas.microsoft.com/office/drawing/2014/main" id="{19B23F9C-C3BE-4307-9CEF-812576F5C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5" name="Picture 5" descr="Chart, histogram&#10;&#10;Description automatically generated">
            <a:extLst>
              <a:ext uri="{FF2B5EF4-FFF2-40B4-BE49-F238E27FC236}">
                <a16:creationId xmlns:a16="http://schemas.microsoft.com/office/drawing/2014/main" id="{12337566-D61D-4070-B6F2-488387C3EDD0}"/>
              </a:ext>
            </a:extLst>
          </p:cNvPr>
          <p:cNvPicPr>
            <a:picLocks noChangeAspect="1"/>
          </p:cNvPicPr>
          <p:nvPr/>
        </p:nvPicPr>
        <p:blipFill>
          <a:blip r:embed="rId5"/>
          <a:stretch>
            <a:fillRect/>
          </a:stretch>
        </p:blipFill>
        <p:spPr>
          <a:xfrm>
            <a:off x="4927546" y="3730024"/>
            <a:ext cx="2934685" cy="1949997"/>
          </a:xfrm>
          <a:prstGeom prst="rect">
            <a:avLst/>
          </a:prstGeom>
        </p:spPr>
      </p:pic>
    </p:spTree>
    <p:extLst>
      <p:ext uri="{BB962C8B-B14F-4D97-AF65-F5344CB8AC3E}">
        <p14:creationId xmlns:p14="http://schemas.microsoft.com/office/powerpoint/2010/main" val="2766170844"/>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94AD59-4962-49C4-90B0-94755D2FAE38}"/>
              </a:ext>
            </a:extLst>
          </p:cNvPr>
          <p:cNvSpPr>
            <a:spLocks noGrp="1"/>
          </p:cNvSpPr>
          <p:nvPr>
            <p:ph type="body" sz="quarter" idx="13"/>
          </p:nvPr>
        </p:nvSpPr>
        <p:spPr>
          <a:xfrm>
            <a:off x="228765" y="188065"/>
            <a:ext cx="8464385" cy="692150"/>
          </a:xfrm>
        </p:spPr>
        <p:txBody>
          <a:bodyPr/>
          <a:lstStyle/>
          <a:p>
            <a:r>
              <a:rPr lang="en-US" sz="4000">
                <a:latin typeface="Impact"/>
              </a:rPr>
              <a:t>Belongingness of urm students</a:t>
            </a:r>
            <a:endParaRPr lang="en-US" sz="4000"/>
          </a:p>
        </p:txBody>
      </p:sp>
      <p:sp>
        <p:nvSpPr>
          <p:cNvPr id="4" name="Text Placeholder 3">
            <a:extLst>
              <a:ext uri="{FF2B5EF4-FFF2-40B4-BE49-F238E27FC236}">
                <a16:creationId xmlns:a16="http://schemas.microsoft.com/office/drawing/2014/main" id="{67548BC9-8DD9-4424-A7AA-383D92B92EE5}"/>
              </a:ext>
            </a:extLst>
          </p:cNvPr>
          <p:cNvSpPr>
            <a:spLocks noGrp="1"/>
          </p:cNvSpPr>
          <p:nvPr>
            <p:ph type="body" sz="quarter" idx="14"/>
          </p:nvPr>
        </p:nvSpPr>
        <p:spPr>
          <a:xfrm>
            <a:off x="110524" y="5983561"/>
            <a:ext cx="3774144" cy="398737"/>
          </a:xfrm>
        </p:spPr>
        <p:txBody>
          <a:bodyPr/>
          <a:lstStyle/>
          <a:p>
            <a:r>
              <a:rPr lang="en-US" b="0">
                <a:latin typeface="Impact"/>
              </a:rPr>
              <a:t>Source of Data: Purdue Data Digest</a:t>
            </a:r>
          </a:p>
        </p:txBody>
      </p:sp>
      <p:pic>
        <p:nvPicPr>
          <p:cNvPr id="6" name="Picture 5" descr="CILMAR graphic on white">
            <a:extLst>
              <a:ext uri="{FF2B5EF4-FFF2-40B4-BE49-F238E27FC236}">
                <a16:creationId xmlns:a16="http://schemas.microsoft.com/office/drawing/2014/main" id="{6D15F0EA-6101-43C3-8964-48234BC7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night sky&#10;&#10;Description automatically generated">
            <a:extLst>
              <a:ext uri="{FF2B5EF4-FFF2-40B4-BE49-F238E27FC236}">
                <a16:creationId xmlns:a16="http://schemas.microsoft.com/office/drawing/2014/main" id="{29DAA33F-118B-43D1-B8F4-BF6FB7D92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7" name="Picture 8" descr="Graphical user interface, application, PowerPoint&#10;&#10;Description automatically generated">
            <a:extLst>
              <a:ext uri="{FF2B5EF4-FFF2-40B4-BE49-F238E27FC236}">
                <a16:creationId xmlns:a16="http://schemas.microsoft.com/office/drawing/2014/main" id="{65514D56-18B6-404E-A79C-942009C172E3}"/>
              </a:ext>
            </a:extLst>
          </p:cNvPr>
          <p:cNvPicPr>
            <a:picLocks noChangeAspect="1"/>
          </p:cNvPicPr>
          <p:nvPr/>
        </p:nvPicPr>
        <p:blipFill rotWithShape="1">
          <a:blip r:embed="rId4"/>
          <a:srcRect b="10506"/>
          <a:stretch/>
        </p:blipFill>
        <p:spPr>
          <a:xfrm>
            <a:off x="934168" y="1018187"/>
            <a:ext cx="7487480" cy="4682243"/>
          </a:xfrm>
          <a:prstGeom prst="rect">
            <a:avLst/>
          </a:prstGeom>
        </p:spPr>
      </p:pic>
      <p:sp>
        <p:nvSpPr>
          <p:cNvPr id="11" name="TextBox 10">
            <a:extLst>
              <a:ext uri="{FF2B5EF4-FFF2-40B4-BE49-F238E27FC236}">
                <a16:creationId xmlns:a16="http://schemas.microsoft.com/office/drawing/2014/main" id="{15DE1F83-0291-4244-B47B-3B0FF20DE1C6}"/>
              </a:ext>
            </a:extLst>
          </p:cNvPr>
          <p:cNvSpPr txBox="1"/>
          <p:nvPr/>
        </p:nvSpPr>
        <p:spPr>
          <a:xfrm>
            <a:off x="318545" y="6267883"/>
            <a:ext cx="3350317" cy="317630"/>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latin typeface="Arial"/>
                <a:ea typeface="+mn-lt"/>
                <a:cs typeface="+mn-lt"/>
              </a:rPr>
              <a:t>https://www.purdue.edu/datadigest/</a:t>
            </a:r>
            <a:endParaRPr lang="en-US" sz="1400" b="1">
              <a:latin typeface="Arial"/>
            </a:endParaRPr>
          </a:p>
        </p:txBody>
      </p:sp>
    </p:spTree>
    <p:extLst>
      <p:ext uri="{BB962C8B-B14F-4D97-AF65-F5344CB8AC3E}">
        <p14:creationId xmlns:p14="http://schemas.microsoft.com/office/powerpoint/2010/main" val="13257611"/>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94AD59-4962-49C4-90B0-94755D2FAE38}"/>
              </a:ext>
            </a:extLst>
          </p:cNvPr>
          <p:cNvSpPr>
            <a:spLocks noGrp="1"/>
          </p:cNvSpPr>
          <p:nvPr>
            <p:ph type="body" sz="quarter" idx="13"/>
          </p:nvPr>
        </p:nvSpPr>
        <p:spPr>
          <a:xfrm>
            <a:off x="228765" y="188065"/>
            <a:ext cx="8464385" cy="692150"/>
          </a:xfrm>
        </p:spPr>
        <p:txBody>
          <a:bodyPr/>
          <a:lstStyle/>
          <a:p>
            <a:r>
              <a:rPr lang="en-US" sz="4000">
                <a:latin typeface="Impact"/>
              </a:rPr>
              <a:t>Belongingness of urm students</a:t>
            </a:r>
            <a:endParaRPr lang="en-US" sz="4000"/>
          </a:p>
        </p:txBody>
      </p:sp>
      <p:sp>
        <p:nvSpPr>
          <p:cNvPr id="4" name="Text Placeholder 3">
            <a:extLst>
              <a:ext uri="{FF2B5EF4-FFF2-40B4-BE49-F238E27FC236}">
                <a16:creationId xmlns:a16="http://schemas.microsoft.com/office/drawing/2014/main" id="{67548BC9-8DD9-4424-A7AA-383D92B92EE5}"/>
              </a:ext>
            </a:extLst>
          </p:cNvPr>
          <p:cNvSpPr>
            <a:spLocks noGrp="1"/>
          </p:cNvSpPr>
          <p:nvPr>
            <p:ph type="body" sz="quarter" idx="14"/>
          </p:nvPr>
        </p:nvSpPr>
        <p:spPr/>
        <p:txBody>
          <a:bodyPr/>
          <a:lstStyle/>
          <a:p>
            <a:r>
              <a:rPr lang="en-US">
                <a:solidFill>
                  <a:srgbClr val="B1810B"/>
                </a:solidFill>
                <a:latin typeface="Impact"/>
              </a:rPr>
              <a:t>Method of Inquiry</a:t>
            </a:r>
          </a:p>
        </p:txBody>
      </p:sp>
      <p:pic>
        <p:nvPicPr>
          <p:cNvPr id="6" name="Picture 5" descr="CILMAR graphic on white">
            <a:extLst>
              <a:ext uri="{FF2B5EF4-FFF2-40B4-BE49-F238E27FC236}">
                <a16:creationId xmlns:a16="http://schemas.microsoft.com/office/drawing/2014/main" id="{6D15F0EA-6101-43C3-8964-48234BC7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night sky&#10;&#10;Description automatically generated">
            <a:extLst>
              <a:ext uri="{FF2B5EF4-FFF2-40B4-BE49-F238E27FC236}">
                <a16:creationId xmlns:a16="http://schemas.microsoft.com/office/drawing/2014/main" id="{29DAA33F-118B-43D1-B8F4-BF6FB7D92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5" name="Picture 6">
            <a:extLst>
              <a:ext uri="{FF2B5EF4-FFF2-40B4-BE49-F238E27FC236}">
                <a16:creationId xmlns:a16="http://schemas.microsoft.com/office/drawing/2014/main" id="{85F701C9-0600-4B16-87AC-70EA96A9CD00}"/>
              </a:ext>
            </a:extLst>
          </p:cNvPr>
          <p:cNvPicPr>
            <a:picLocks noChangeAspect="1"/>
          </p:cNvPicPr>
          <p:nvPr/>
        </p:nvPicPr>
        <p:blipFill>
          <a:blip r:embed="rId4"/>
          <a:stretch>
            <a:fillRect/>
          </a:stretch>
        </p:blipFill>
        <p:spPr>
          <a:xfrm>
            <a:off x="199199" y="1592482"/>
            <a:ext cx="8656920" cy="3883937"/>
          </a:xfrm>
          <a:prstGeom prst="rect">
            <a:avLst/>
          </a:prstGeom>
        </p:spPr>
      </p:pic>
      <p:sp>
        <p:nvSpPr>
          <p:cNvPr id="7" name="Text Placeholder 3">
            <a:extLst>
              <a:ext uri="{FF2B5EF4-FFF2-40B4-BE49-F238E27FC236}">
                <a16:creationId xmlns:a16="http://schemas.microsoft.com/office/drawing/2014/main" id="{56A50426-CAFB-423A-9FF4-715381956689}"/>
              </a:ext>
            </a:extLst>
          </p:cNvPr>
          <p:cNvSpPr txBox="1">
            <a:spLocks/>
          </p:cNvSpPr>
          <p:nvPr/>
        </p:nvSpPr>
        <p:spPr>
          <a:xfrm>
            <a:off x="110524" y="5983561"/>
            <a:ext cx="3774144" cy="39873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Tx/>
              <a:buNone/>
              <a:defRPr sz="1800" b="1" i="0" kern="1200" cap="all" baseline="0">
                <a:ln>
                  <a:noFill/>
                </a:ln>
                <a:solidFill>
                  <a:schemeClr val="tx1">
                    <a:lumMod val="75000"/>
                    <a:lumOff val="25000"/>
                  </a:schemeClr>
                </a:solidFill>
                <a:latin typeface="Impact" panose="020B0806030902050204" pitchFamily="34" charset="0"/>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a:latin typeface="Impact"/>
              </a:rPr>
              <a:t>Source of Data: Purdue Data Digest</a:t>
            </a:r>
          </a:p>
        </p:txBody>
      </p:sp>
      <p:sp>
        <p:nvSpPr>
          <p:cNvPr id="11" name="TextBox 10">
            <a:extLst>
              <a:ext uri="{FF2B5EF4-FFF2-40B4-BE49-F238E27FC236}">
                <a16:creationId xmlns:a16="http://schemas.microsoft.com/office/drawing/2014/main" id="{44847C5E-1B3A-43EE-90A8-2CC535CA6D21}"/>
              </a:ext>
            </a:extLst>
          </p:cNvPr>
          <p:cNvSpPr txBox="1"/>
          <p:nvPr/>
        </p:nvSpPr>
        <p:spPr>
          <a:xfrm>
            <a:off x="318545" y="6267883"/>
            <a:ext cx="3350317" cy="317630"/>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latin typeface="Arial"/>
                <a:ea typeface="+mn-lt"/>
                <a:cs typeface="+mn-lt"/>
              </a:rPr>
              <a:t>https://www.purdue.edu/datadigest/</a:t>
            </a:r>
            <a:endParaRPr lang="en-US" sz="1400" b="1">
              <a:latin typeface="Arial"/>
            </a:endParaRPr>
          </a:p>
        </p:txBody>
      </p:sp>
    </p:spTree>
    <p:extLst>
      <p:ext uri="{BB962C8B-B14F-4D97-AF65-F5344CB8AC3E}">
        <p14:creationId xmlns:p14="http://schemas.microsoft.com/office/powerpoint/2010/main" val="3570290337"/>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94AD59-4962-49C4-90B0-94755D2FAE38}"/>
              </a:ext>
            </a:extLst>
          </p:cNvPr>
          <p:cNvSpPr>
            <a:spLocks noGrp="1"/>
          </p:cNvSpPr>
          <p:nvPr>
            <p:ph type="body" sz="quarter" idx="13"/>
          </p:nvPr>
        </p:nvSpPr>
        <p:spPr>
          <a:xfrm>
            <a:off x="228765" y="188065"/>
            <a:ext cx="8464385" cy="692150"/>
          </a:xfrm>
        </p:spPr>
        <p:txBody>
          <a:bodyPr/>
          <a:lstStyle/>
          <a:p>
            <a:r>
              <a:rPr lang="en-US" sz="4000">
                <a:latin typeface="Impact"/>
              </a:rPr>
              <a:t>Belongingness of urm students</a:t>
            </a:r>
            <a:endParaRPr lang="en-US" sz="4000"/>
          </a:p>
        </p:txBody>
      </p:sp>
      <p:pic>
        <p:nvPicPr>
          <p:cNvPr id="6" name="Picture 5" descr="CILMAR graphic on white">
            <a:extLst>
              <a:ext uri="{FF2B5EF4-FFF2-40B4-BE49-F238E27FC236}">
                <a16:creationId xmlns:a16="http://schemas.microsoft.com/office/drawing/2014/main" id="{6D15F0EA-6101-43C3-8964-48234BC7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night sky&#10;&#10;Description automatically generated">
            <a:extLst>
              <a:ext uri="{FF2B5EF4-FFF2-40B4-BE49-F238E27FC236}">
                <a16:creationId xmlns:a16="http://schemas.microsoft.com/office/drawing/2014/main" id="{29DAA33F-118B-43D1-B8F4-BF6FB7D92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5" name="Picture 6" descr="Chart, line chart&#10;&#10;Description automatically generated">
            <a:extLst>
              <a:ext uri="{FF2B5EF4-FFF2-40B4-BE49-F238E27FC236}">
                <a16:creationId xmlns:a16="http://schemas.microsoft.com/office/drawing/2014/main" id="{169BE991-C972-4A64-8632-9698A37AAD0E}"/>
              </a:ext>
            </a:extLst>
          </p:cNvPr>
          <p:cNvPicPr>
            <a:picLocks noChangeAspect="1"/>
          </p:cNvPicPr>
          <p:nvPr/>
        </p:nvPicPr>
        <p:blipFill>
          <a:blip r:embed="rId4"/>
          <a:stretch>
            <a:fillRect/>
          </a:stretch>
        </p:blipFill>
        <p:spPr>
          <a:xfrm>
            <a:off x="424360" y="928861"/>
            <a:ext cx="8265719" cy="4929528"/>
          </a:xfrm>
          <a:prstGeom prst="rect">
            <a:avLst/>
          </a:prstGeom>
        </p:spPr>
      </p:pic>
    </p:spTree>
    <p:extLst>
      <p:ext uri="{BB962C8B-B14F-4D97-AF65-F5344CB8AC3E}">
        <p14:creationId xmlns:p14="http://schemas.microsoft.com/office/powerpoint/2010/main" val="124389124"/>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94AD59-4962-49C4-90B0-94755D2FAE38}"/>
              </a:ext>
            </a:extLst>
          </p:cNvPr>
          <p:cNvSpPr>
            <a:spLocks noGrp="1"/>
          </p:cNvSpPr>
          <p:nvPr>
            <p:ph type="body" sz="quarter" idx="13"/>
          </p:nvPr>
        </p:nvSpPr>
        <p:spPr>
          <a:xfrm>
            <a:off x="228765" y="188065"/>
            <a:ext cx="8464385" cy="692150"/>
          </a:xfrm>
        </p:spPr>
        <p:txBody>
          <a:bodyPr/>
          <a:lstStyle/>
          <a:p>
            <a:r>
              <a:rPr lang="en-US" sz="4000">
                <a:latin typeface="Impact"/>
              </a:rPr>
              <a:t>Belongingness of urm students</a:t>
            </a:r>
            <a:endParaRPr lang="en-US" sz="4000"/>
          </a:p>
        </p:txBody>
      </p:sp>
      <p:sp>
        <p:nvSpPr>
          <p:cNvPr id="4" name="Text Placeholder 3">
            <a:extLst>
              <a:ext uri="{FF2B5EF4-FFF2-40B4-BE49-F238E27FC236}">
                <a16:creationId xmlns:a16="http://schemas.microsoft.com/office/drawing/2014/main" id="{67548BC9-8DD9-4424-A7AA-383D92B92EE5}"/>
              </a:ext>
            </a:extLst>
          </p:cNvPr>
          <p:cNvSpPr>
            <a:spLocks noGrp="1"/>
          </p:cNvSpPr>
          <p:nvPr>
            <p:ph type="body" sz="quarter" idx="14"/>
          </p:nvPr>
        </p:nvSpPr>
        <p:spPr/>
        <p:txBody>
          <a:bodyPr/>
          <a:lstStyle/>
          <a:p>
            <a:r>
              <a:rPr lang="en-US">
                <a:solidFill>
                  <a:srgbClr val="B1810B"/>
                </a:solidFill>
                <a:latin typeface="Impact"/>
              </a:rPr>
              <a:t>Additional Findings</a:t>
            </a:r>
          </a:p>
        </p:txBody>
      </p:sp>
      <p:pic>
        <p:nvPicPr>
          <p:cNvPr id="6" name="Picture 5" descr="CILMAR graphic on white">
            <a:extLst>
              <a:ext uri="{FF2B5EF4-FFF2-40B4-BE49-F238E27FC236}">
                <a16:creationId xmlns:a16="http://schemas.microsoft.com/office/drawing/2014/main" id="{6D15F0EA-6101-43C3-8964-48234BC7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night sky&#10;&#10;Description automatically generated">
            <a:extLst>
              <a:ext uri="{FF2B5EF4-FFF2-40B4-BE49-F238E27FC236}">
                <a16:creationId xmlns:a16="http://schemas.microsoft.com/office/drawing/2014/main" id="{29DAA33F-118B-43D1-B8F4-BF6FB7D92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
        <p:nvSpPr>
          <p:cNvPr id="2" name="TextBox 1">
            <a:extLst>
              <a:ext uri="{FF2B5EF4-FFF2-40B4-BE49-F238E27FC236}">
                <a16:creationId xmlns:a16="http://schemas.microsoft.com/office/drawing/2014/main" id="{3FAE1C7A-FC6E-4C20-AFCC-63854281E7F4}"/>
              </a:ext>
            </a:extLst>
          </p:cNvPr>
          <p:cNvSpPr txBox="1"/>
          <p:nvPr/>
        </p:nvSpPr>
        <p:spPr>
          <a:xfrm>
            <a:off x="914401" y="1553346"/>
            <a:ext cx="7720107"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latin typeface="Arial"/>
                <a:cs typeface="Calibri"/>
              </a:rPr>
              <a:t>2020 was a difficult year, in terms of graduation rates, for some student identity groups:</a:t>
            </a:r>
          </a:p>
          <a:p>
            <a:pPr marL="742950" lvl="1" indent="-285750">
              <a:buFont typeface="Arial"/>
              <a:buChar char="•"/>
            </a:pPr>
            <a:r>
              <a:rPr lang="en-US" sz="2200">
                <a:latin typeface="Arial"/>
                <a:cs typeface="Calibri"/>
              </a:rPr>
              <a:t>Asian-American Tech students</a:t>
            </a:r>
          </a:p>
          <a:p>
            <a:pPr marL="742950" lvl="1" indent="-285750">
              <a:buFont typeface="Arial"/>
              <a:buChar char="•"/>
            </a:pPr>
            <a:r>
              <a:rPr lang="en-US" sz="2200">
                <a:latin typeface="Arial"/>
                <a:cs typeface="Calibri"/>
              </a:rPr>
              <a:t>International Tech Students</a:t>
            </a:r>
          </a:p>
          <a:p>
            <a:pPr marL="742950" lvl="1" indent="-285750">
              <a:buFont typeface="Arial"/>
              <a:buChar char="•"/>
            </a:pPr>
            <a:r>
              <a:rPr lang="en-US" sz="2200">
                <a:latin typeface="Arial"/>
                <a:cs typeface="Calibri"/>
              </a:rPr>
              <a:t>Latinx Tech Students</a:t>
            </a:r>
          </a:p>
          <a:p>
            <a:pPr marL="742950" lvl="1" indent="-285750">
              <a:buFont typeface="Arial"/>
              <a:buChar char="•"/>
            </a:pPr>
            <a:r>
              <a:rPr lang="en-US" sz="2200">
                <a:latin typeface="Arial"/>
                <a:cs typeface="Calibri"/>
              </a:rPr>
              <a:t>But NOT African-American Tech students!  </a:t>
            </a:r>
          </a:p>
          <a:p>
            <a:pPr lvl="1"/>
            <a:r>
              <a:rPr lang="en-US" sz="600">
                <a:latin typeface="Arial"/>
                <a:cs typeface="Calibri"/>
              </a:rPr>
              <a:t>  </a:t>
            </a:r>
          </a:p>
          <a:p>
            <a:pPr marL="285750" indent="-285750">
              <a:buFont typeface="Arial"/>
              <a:buChar char="•"/>
            </a:pPr>
            <a:r>
              <a:rPr lang="en-US" sz="2400">
                <a:latin typeface="Arial"/>
                <a:cs typeface="Calibri"/>
              </a:rPr>
              <a:t>Using formative intercultural assessment tools in the classroom appears to make the most difference when the minoritized group is small</a:t>
            </a:r>
          </a:p>
          <a:p>
            <a:r>
              <a:rPr lang="en-US" sz="600">
                <a:cs typeface="Calibri"/>
              </a:rPr>
              <a:t>  </a:t>
            </a:r>
          </a:p>
          <a:p>
            <a:pPr marL="285750" indent="-285750">
              <a:buFont typeface="Arial"/>
              <a:buChar char="•"/>
            </a:pPr>
            <a:r>
              <a:rPr lang="en-US" sz="2400">
                <a:latin typeface="Arial"/>
                <a:cs typeface="Calibri"/>
              </a:rPr>
              <a:t>Possibly greater numerical representation contributes to minoritized group members' resilience</a:t>
            </a:r>
            <a:endParaRPr lang="en-US" sz="2400"/>
          </a:p>
          <a:p>
            <a:pPr marL="285750" indent="-285750">
              <a:buFont typeface="Arial"/>
              <a:buChar char="•"/>
            </a:pPr>
            <a:endParaRPr lang="en-US">
              <a:cs typeface="Calibri"/>
            </a:endParaRPr>
          </a:p>
          <a:p>
            <a:pPr marL="742950" lvl="1" indent="-285750">
              <a:buFont typeface="Arial"/>
              <a:buChar char="•"/>
            </a:pPr>
            <a:endParaRPr lang="en-US">
              <a:cs typeface="Calibri"/>
            </a:endParaRPr>
          </a:p>
        </p:txBody>
      </p:sp>
    </p:spTree>
    <p:extLst>
      <p:ext uri="{BB962C8B-B14F-4D97-AF65-F5344CB8AC3E}">
        <p14:creationId xmlns:p14="http://schemas.microsoft.com/office/powerpoint/2010/main" val="54146984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94AD59-4962-49C4-90B0-94755D2FAE38}"/>
              </a:ext>
            </a:extLst>
          </p:cNvPr>
          <p:cNvSpPr>
            <a:spLocks noGrp="1"/>
          </p:cNvSpPr>
          <p:nvPr>
            <p:ph type="body" sz="quarter" idx="13"/>
          </p:nvPr>
        </p:nvSpPr>
        <p:spPr>
          <a:xfrm>
            <a:off x="228765" y="188065"/>
            <a:ext cx="8464385" cy="692150"/>
          </a:xfrm>
        </p:spPr>
        <p:txBody>
          <a:bodyPr/>
          <a:lstStyle/>
          <a:p>
            <a:r>
              <a:rPr lang="en-US" sz="4000">
                <a:latin typeface="Impact"/>
              </a:rPr>
              <a:t>Belongingness of urm students</a:t>
            </a:r>
            <a:endParaRPr lang="en-US" sz="4000"/>
          </a:p>
        </p:txBody>
      </p:sp>
      <p:sp>
        <p:nvSpPr>
          <p:cNvPr id="4" name="Text Placeholder 3">
            <a:extLst>
              <a:ext uri="{FF2B5EF4-FFF2-40B4-BE49-F238E27FC236}">
                <a16:creationId xmlns:a16="http://schemas.microsoft.com/office/drawing/2014/main" id="{67548BC9-8DD9-4424-A7AA-383D92B92EE5}"/>
              </a:ext>
            </a:extLst>
          </p:cNvPr>
          <p:cNvSpPr>
            <a:spLocks noGrp="1"/>
          </p:cNvSpPr>
          <p:nvPr>
            <p:ph type="body" sz="quarter" idx="14"/>
          </p:nvPr>
        </p:nvSpPr>
        <p:spPr/>
        <p:txBody>
          <a:bodyPr/>
          <a:lstStyle/>
          <a:p>
            <a:r>
              <a:rPr lang="en-US">
                <a:solidFill>
                  <a:srgbClr val="B1810B"/>
                </a:solidFill>
                <a:latin typeface="Georgia"/>
              </a:rPr>
              <a:t>Additional Findings</a:t>
            </a:r>
          </a:p>
        </p:txBody>
      </p:sp>
      <p:pic>
        <p:nvPicPr>
          <p:cNvPr id="6" name="Picture 5" descr="CILMAR graphic on white">
            <a:extLst>
              <a:ext uri="{FF2B5EF4-FFF2-40B4-BE49-F238E27FC236}">
                <a16:creationId xmlns:a16="http://schemas.microsoft.com/office/drawing/2014/main" id="{6D15F0EA-6101-43C3-8964-48234BC7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night sky&#10;&#10;Description automatically generated">
            <a:extLst>
              <a:ext uri="{FF2B5EF4-FFF2-40B4-BE49-F238E27FC236}">
                <a16:creationId xmlns:a16="http://schemas.microsoft.com/office/drawing/2014/main" id="{29DAA33F-118B-43D1-B8F4-BF6FB7D92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
        <p:nvSpPr>
          <p:cNvPr id="2" name="TextBox 1">
            <a:extLst>
              <a:ext uri="{FF2B5EF4-FFF2-40B4-BE49-F238E27FC236}">
                <a16:creationId xmlns:a16="http://schemas.microsoft.com/office/drawing/2014/main" id="{3FAE1C7A-FC6E-4C20-AFCC-63854281E7F4}"/>
              </a:ext>
            </a:extLst>
          </p:cNvPr>
          <p:cNvSpPr txBox="1"/>
          <p:nvPr/>
        </p:nvSpPr>
        <p:spPr>
          <a:xfrm>
            <a:off x="914401" y="1553346"/>
            <a:ext cx="6931832"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latin typeface="Arial"/>
                <a:cs typeface="Calibri"/>
              </a:rPr>
              <a:t>Preliminary pre-post BEVI data on the matched pairs of entering 2017 Tech students who are about to graduate suggests that those students who identify as an ethnic minority made greater gains than White students in:</a:t>
            </a:r>
          </a:p>
          <a:p>
            <a:pPr marL="742950" lvl="1" indent="-285750">
              <a:buFont typeface="Arial"/>
              <a:buChar char="•"/>
            </a:pPr>
            <a:r>
              <a:rPr lang="en-US" sz="2400" b="1">
                <a:latin typeface="Arial"/>
                <a:cs typeface="Calibri"/>
              </a:rPr>
              <a:t>Emotional Resilience &amp; Well-Being </a:t>
            </a:r>
            <a:r>
              <a:rPr lang="en-US" sz="2400">
                <a:latin typeface="Arial"/>
                <a:cs typeface="Calibri"/>
              </a:rPr>
              <a:t>(e.g. belongingness)</a:t>
            </a:r>
          </a:p>
          <a:p>
            <a:pPr marL="285750" indent="-285750">
              <a:buFont typeface="Arial"/>
              <a:buChar char="•"/>
            </a:pPr>
            <a:r>
              <a:rPr lang="en-US" sz="2400">
                <a:latin typeface="Arial"/>
                <a:cs typeface="Calibri"/>
              </a:rPr>
              <a:t>As well as in: </a:t>
            </a:r>
          </a:p>
          <a:p>
            <a:pPr marL="742950" lvl="1" indent="-285750">
              <a:buFont typeface="Arial"/>
              <a:buChar char="•"/>
            </a:pPr>
            <a:r>
              <a:rPr lang="en-US" sz="2400">
                <a:latin typeface="Arial"/>
                <a:cs typeface="Calibri"/>
              </a:rPr>
              <a:t>Critical Thinking</a:t>
            </a:r>
          </a:p>
          <a:p>
            <a:pPr marL="742950" lvl="1" indent="-285750">
              <a:buFont typeface="Arial"/>
              <a:buChar char="•"/>
            </a:pPr>
            <a:r>
              <a:rPr lang="en-US" sz="2400">
                <a:latin typeface="Arial"/>
                <a:cs typeface="Calibri"/>
              </a:rPr>
              <a:t>&amp; Intercultural Competence</a:t>
            </a:r>
          </a:p>
          <a:p>
            <a:pPr marL="742950" lvl="1" indent="-285750">
              <a:buFont typeface="Arial"/>
              <a:buChar char="•"/>
            </a:pPr>
            <a:endParaRPr lang="en-US" sz="2400">
              <a:latin typeface="Arial"/>
              <a:cs typeface="Calibri"/>
            </a:endParaRPr>
          </a:p>
          <a:p>
            <a:pPr marL="285750" indent="-285750">
              <a:buFont typeface="Arial"/>
              <a:buChar char="•"/>
            </a:pPr>
            <a:endParaRPr lang="en-US">
              <a:cs typeface="Calibri"/>
            </a:endParaRPr>
          </a:p>
          <a:p>
            <a:pPr marL="742950" lvl="1" indent="-285750">
              <a:buFont typeface="Arial"/>
              <a:buChar char="•"/>
            </a:pPr>
            <a:endParaRPr lang="en-US">
              <a:cs typeface="Calibri"/>
            </a:endParaRPr>
          </a:p>
        </p:txBody>
      </p:sp>
    </p:spTree>
    <p:extLst>
      <p:ext uri="{BB962C8B-B14F-4D97-AF65-F5344CB8AC3E}">
        <p14:creationId xmlns:p14="http://schemas.microsoft.com/office/powerpoint/2010/main" val="321116394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2"/>
          </p:nvPr>
        </p:nvSpPr>
        <p:spPr>
          <a:xfrm>
            <a:off x="292667" y="930803"/>
            <a:ext cx="8474527" cy="5249861"/>
          </a:xfrm>
        </p:spPr>
        <p:txBody>
          <a:bodyPr>
            <a:noAutofit/>
          </a:bodyPr>
          <a:lstStyle/>
          <a:p>
            <a:pPr marL="342900" indent="-342900">
              <a:buFont typeface="Arial" panose="020B0604020202020204" pitchFamily="34" charset="0"/>
              <a:buChar char="•"/>
            </a:pPr>
            <a:r>
              <a:rPr lang="en-US" sz="2200"/>
              <a:t>IDI reveals small gains in intercultural competence</a:t>
            </a:r>
          </a:p>
          <a:p>
            <a:r>
              <a:rPr lang="en-US" sz="600"/>
              <a:t>  </a:t>
            </a:r>
          </a:p>
          <a:p>
            <a:pPr marL="342900" indent="-342900">
              <a:buFont typeface="Arial" panose="020B0604020202020204" pitchFamily="34" charset="0"/>
              <a:buChar char="•"/>
            </a:pPr>
            <a:r>
              <a:rPr lang="en-US" sz="2200"/>
              <a:t>BEVI provides evidence of significant achievement of emotional resilience/well-being, critical thinking, and intercultural competence learning outcomes</a:t>
            </a:r>
          </a:p>
          <a:p>
            <a:r>
              <a:rPr lang="en-US" sz="600"/>
              <a:t>  </a:t>
            </a:r>
          </a:p>
          <a:p>
            <a:pPr marL="342900" indent="-342900">
              <a:buFont typeface="Arial" panose="020B0604020202020204" pitchFamily="34" charset="0"/>
              <a:buChar char="•"/>
            </a:pPr>
            <a:r>
              <a:rPr lang="en-US" sz="2200"/>
              <a:t>Retention, learning, and graduation of minoritized students has been positively impacted </a:t>
            </a:r>
          </a:p>
          <a:p>
            <a:r>
              <a:rPr lang="en-US" sz="600"/>
              <a:t>  </a:t>
            </a:r>
          </a:p>
          <a:p>
            <a:pPr marL="342900" indent="-342900">
              <a:buFont typeface="Arial" panose="020B0604020202020204" pitchFamily="34" charset="0"/>
              <a:buChar char="•"/>
            </a:pPr>
            <a:r>
              <a:rPr lang="en-US" sz="2200"/>
              <a:t>What comes next:</a:t>
            </a:r>
          </a:p>
          <a:p>
            <a:pPr marL="1085850" lvl="1" indent="-342900">
              <a:buFont typeface="Arial" panose="020B0604020202020204" pitchFamily="34" charset="0"/>
              <a:buChar char="•"/>
            </a:pPr>
            <a:r>
              <a:rPr lang="en-US" sz="2000"/>
              <a:t>Deeper dive into data (matched pair analysis, demographic comparisons)</a:t>
            </a:r>
          </a:p>
          <a:p>
            <a:pPr marL="1085850" lvl="1" indent="-342900">
              <a:buFont typeface="Arial" panose="020B0604020202020204" pitchFamily="34" charset="0"/>
              <a:buChar char="•"/>
            </a:pPr>
            <a:r>
              <a:rPr lang="en-US" sz="2000"/>
              <a:t>Merge proprietary and institutional data for regression analysis (Black Box – what fosters transformation?)</a:t>
            </a:r>
          </a:p>
          <a:p>
            <a:pPr marL="1085850" lvl="1" indent="-342900">
              <a:buFont typeface="Arial" panose="020B0604020202020204" pitchFamily="34" charset="0"/>
              <a:buChar char="•"/>
            </a:pPr>
            <a:r>
              <a:rPr lang="en-US" sz="2000"/>
              <a:t>Continue curricular innovations and new globalized program offerings (e/g/ virtual exchanges, local opportunities for engagement, etc.)</a:t>
            </a:r>
          </a:p>
        </p:txBody>
      </p:sp>
      <p:sp>
        <p:nvSpPr>
          <p:cNvPr id="3" name="Text Placeholder 2"/>
          <p:cNvSpPr>
            <a:spLocks noGrp="1"/>
          </p:cNvSpPr>
          <p:nvPr>
            <p:ph type="body" sz="quarter" idx="13"/>
          </p:nvPr>
        </p:nvSpPr>
        <p:spPr/>
        <p:txBody>
          <a:bodyPr/>
          <a:lstStyle/>
          <a:p>
            <a:r>
              <a:rPr lang="en-US"/>
              <a:t>Implications</a:t>
            </a:r>
          </a:p>
        </p:txBody>
      </p:sp>
      <p:pic>
        <p:nvPicPr>
          <p:cNvPr id="4" name="Picture 3" descr="CILMAR graphic on white">
            <a:extLst>
              <a:ext uri="{FF2B5EF4-FFF2-40B4-BE49-F238E27FC236}">
                <a16:creationId xmlns:a16="http://schemas.microsoft.com/office/drawing/2014/main" id="{CEEBA27F-E4A1-4882-9B95-66F027C09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night sky&#10;&#10;Description automatically generated">
            <a:extLst>
              <a:ext uri="{FF2B5EF4-FFF2-40B4-BE49-F238E27FC236}">
                <a16:creationId xmlns:a16="http://schemas.microsoft.com/office/drawing/2014/main" id="{0CF473C6-0C92-49FE-AD8F-BD04C1C26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235560547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05317" y="2336117"/>
            <a:ext cx="5537912" cy="2180020"/>
          </a:xfrm>
        </p:spPr>
        <p:txBody>
          <a:bodyPr/>
          <a:lstStyle/>
          <a:p>
            <a:pPr algn="ctr"/>
            <a:r>
              <a:rPr lang="en-US">
                <a:latin typeface="Impact"/>
              </a:rPr>
              <a:t>Discussion of Implications and applications</a:t>
            </a:r>
            <a:endParaRPr lang="en-US"/>
          </a:p>
        </p:txBody>
      </p:sp>
      <p:pic>
        <p:nvPicPr>
          <p:cNvPr id="4" name="Picture 3" descr="CILMAR graphic on white">
            <a:extLst>
              <a:ext uri="{FF2B5EF4-FFF2-40B4-BE49-F238E27FC236}">
                <a16:creationId xmlns:a16="http://schemas.microsoft.com/office/drawing/2014/main" id="{0E6AED35-9944-44E8-8F3F-98BC45D8F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night sky&#10;&#10;Description automatically generated">
            <a:extLst>
              <a:ext uri="{FF2B5EF4-FFF2-40B4-BE49-F238E27FC236}">
                <a16:creationId xmlns:a16="http://schemas.microsoft.com/office/drawing/2014/main" id="{45020C64-55A5-4047-A215-F141659EA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
        <p:nvSpPr>
          <p:cNvPr id="8" name="TextBox 7">
            <a:extLst>
              <a:ext uri="{FF2B5EF4-FFF2-40B4-BE49-F238E27FC236}">
                <a16:creationId xmlns:a16="http://schemas.microsoft.com/office/drawing/2014/main" id="{8ECA1AF5-D1D0-4A4D-A9D4-DB5DD03F1CE9}"/>
              </a:ext>
            </a:extLst>
          </p:cNvPr>
          <p:cNvSpPr txBox="1"/>
          <p:nvPr/>
        </p:nvSpPr>
        <p:spPr>
          <a:xfrm>
            <a:off x="37444" y="431581"/>
            <a:ext cx="914794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latin typeface="Impact"/>
              </a:rPr>
              <a:t>Strategic Assessment of Undergraduate Technical Education</a:t>
            </a:r>
            <a:r>
              <a:rPr lang="en-US" sz="2600">
                <a:latin typeface="Impact"/>
              </a:rPr>
              <a:t>​</a:t>
            </a:r>
            <a:br>
              <a:rPr lang="en-US" sz="2600">
                <a:latin typeface="Impact"/>
              </a:rPr>
            </a:br>
            <a:r>
              <a:rPr lang="en-US" sz="2600" b="1">
                <a:latin typeface="Impact"/>
              </a:rPr>
              <a:t>for Competencies and Belongingness</a:t>
            </a:r>
            <a:endParaRPr lang="en-US" sz="2600"/>
          </a:p>
        </p:txBody>
      </p:sp>
    </p:spTree>
    <p:extLst>
      <p:ext uri="{BB962C8B-B14F-4D97-AF65-F5344CB8AC3E}">
        <p14:creationId xmlns:p14="http://schemas.microsoft.com/office/powerpoint/2010/main" val="340583952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5602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5D67-9583-4BCB-B47C-9A006DD84F26}"/>
              </a:ext>
            </a:extLst>
          </p:cNvPr>
          <p:cNvSpPr>
            <a:spLocks noGrp="1"/>
          </p:cNvSpPr>
          <p:nvPr>
            <p:ph type="title"/>
          </p:nvPr>
        </p:nvSpPr>
        <p:spPr>
          <a:xfrm>
            <a:off x="1925364" y="2856242"/>
            <a:ext cx="5490340" cy="1054319"/>
          </a:xfrm>
        </p:spPr>
        <p:txBody>
          <a:bodyPr lIns="91440" tIns="45720" rIns="91440" bIns="45720" anchor="t"/>
          <a:lstStyle/>
          <a:p>
            <a:r>
              <a:rPr lang="en-US">
                <a:ln>
                  <a:solidFill>
                    <a:prstClr val="white">
                      <a:alpha val="50000"/>
                    </a:prstClr>
                  </a:solidFill>
                </a:ln>
                <a:solidFill>
                  <a:schemeClr val="tx1"/>
                </a:solidFill>
              </a:rPr>
              <a:t>SMALL GROUP ACTIVITY</a:t>
            </a:r>
            <a:br>
              <a:rPr lang="en-US">
                <a:ln>
                  <a:solidFill>
                    <a:prstClr val="white">
                      <a:alpha val="50000"/>
                    </a:prstClr>
                  </a:solidFill>
                </a:ln>
              </a:rPr>
            </a:br>
            <a:endParaRPr lang="en-US">
              <a:solidFill>
                <a:schemeClr val="tx1"/>
              </a:solidFill>
            </a:endParaRPr>
          </a:p>
        </p:txBody>
      </p:sp>
      <p:sp>
        <p:nvSpPr>
          <p:cNvPr id="8" name="Rectangle 7">
            <a:extLst>
              <a:ext uri="{FF2B5EF4-FFF2-40B4-BE49-F238E27FC236}">
                <a16:creationId xmlns:a16="http://schemas.microsoft.com/office/drawing/2014/main" id="{C6B9B9EC-741C-4F52-B637-8076466102FC}"/>
              </a:ext>
            </a:extLst>
          </p:cNvPr>
          <p:cNvSpPr/>
          <p:nvPr/>
        </p:nvSpPr>
        <p:spPr>
          <a:xfrm>
            <a:off x="-3941" y="5799740"/>
            <a:ext cx="9151882" cy="10622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CILMAR graphic on white">
            <a:extLst>
              <a:ext uri="{FF2B5EF4-FFF2-40B4-BE49-F238E27FC236}">
                <a16:creationId xmlns:a16="http://schemas.microsoft.com/office/drawing/2014/main" id="{B703C669-277E-4AA9-A563-8C8D91491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night sky&#10;&#10;Description automatically generated">
            <a:extLst>
              <a:ext uri="{FF2B5EF4-FFF2-40B4-BE49-F238E27FC236}">
                <a16:creationId xmlns:a16="http://schemas.microsoft.com/office/drawing/2014/main" id="{8A506748-CDC9-47D6-B8F2-D7767DD86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3" name="Picture 3" descr="A picture containing company name&#10;&#10;Description automatically generated">
            <a:extLst>
              <a:ext uri="{FF2B5EF4-FFF2-40B4-BE49-F238E27FC236}">
                <a16:creationId xmlns:a16="http://schemas.microsoft.com/office/drawing/2014/main" id="{370A9EF7-1E0B-4204-A9AA-61B1700AC216}"/>
              </a:ext>
            </a:extLst>
          </p:cNvPr>
          <p:cNvPicPr>
            <a:picLocks noChangeAspect="1"/>
          </p:cNvPicPr>
          <p:nvPr/>
        </p:nvPicPr>
        <p:blipFill>
          <a:blip r:embed="rId4"/>
          <a:stretch>
            <a:fillRect/>
          </a:stretch>
        </p:blipFill>
        <p:spPr>
          <a:xfrm>
            <a:off x="7093169" y="5972175"/>
            <a:ext cx="1638300" cy="628650"/>
          </a:xfrm>
          <a:prstGeom prst="rect">
            <a:avLst/>
          </a:prstGeom>
        </p:spPr>
      </p:pic>
    </p:spTree>
    <p:extLst>
      <p:ext uri="{BB962C8B-B14F-4D97-AF65-F5344CB8AC3E}">
        <p14:creationId xmlns:p14="http://schemas.microsoft.com/office/powerpoint/2010/main" val="1039755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97" y="402733"/>
            <a:ext cx="8820806" cy="1083879"/>
          </a:xfrm>
        </p:spPr>
        <p:txBody>
          <a:bodyPr lIns="91440" tIns="45720" rIns="91440" bIns="45720" anchor="t">
            <a:noAutofit/>
          </a:bodyPr>
          <a:lstStyle/>
          <a:p>
            <a:r>
              <a:rPr lang="en-US" sz="2700" b="1">
                <a:solidFill>
                  <a:schemeClr val="tx1"/>
                </a:solidFill>
              </a:rPr>
              <a:t>Strategic Assessment of Undergraduate Technical Education</a:t>
            </a:r>
            <a:br>
              <a:rPr lang="en-US" sz="2700" b="1">
                <a:ln>
                  <a:solidFill>
                    <a:prstClr val="white">
                      <a:alpha val="50000"/>
                    </a:prstClr>
                  </a:solidFill>
                </a:ln>
              </a:rPr>
            </a:br>
            <a:r>
              <a:rPr lang="en-US" sz="2700" b="1">
                <a:solidFill>
                  <a:schemeClr val="tx1"/>
                </a:solidFill>
              </a:rPr>
              <a:t>for Competencies and Belongingness</a:t>
            </a:r>
            <a:endParaRPr lang="en-US" sz="2700">
              <a:ln>
                <a:solidFill>
                  <a:prstClr val="white">
                    <a:alpha val="50000"/>
                  </a:prstClr>
                </a:solidFill>
              </a:ln>
              <a:solidFill>
                <a:schemeClr val="tx1"/>
              </a:solidFill>
            </a:endParaRPr>
          </a:p>
        </p:txBody>
      </p:sp>
      <p:sp>
        <p:nvSpPr>
          <p:cNvPr id="3" name="Content Placeholder 2"/>
          <p:cNvSpPr>
            <a:spLocks noGrp="1"/>
          </p:cNvSpPr>
          <p:nvPr>
            <p:ph idx="1"/>
          </p:nvPr>
        </p:nvSpPr>
        <p:spPr>
          <a:xfrm>
            <a:off x="410060" y="1772740"/>
            <a:ext cx="8326020" cy="3927503"/>
          </a:xfrm>
        </p:spPr>
        <p:txBody>
          <a:bodyPr>
            <a:normAutofit/>
          </a:bodyPr>
          <a:lstStyle/>
          <a:p>
            <a:endParaRPr lang="en-US"/>
          </a:p>
          <a:p>
            <a:endParaRPr lang="en-US" sz="2400" b="1"/>
          </a:p>
          <a:p>
            <a:pPr algn="ctr"/>
            <a:r>
              <a:rPr lang="en-US" sz="6000" b="1"/>
              <a:t>Questions?</a:t>
            </a:r>
          </a:p>
          <a:p>
            <a:endParaRPr lang="en-US" sz="2700" b="1"/>
          </a:p>
          <a:p>
            <a:endParaRPr lang="en-US" sz="1800" b="1"/>
          </a:p>
          <a:p>
            <a:r>
              <a:rPr lang="en-US" sz="1800" b="1"/>
              <a:t>Kris Acheson- Clair, </a:t>
            </a:r>
            <a:r>
              <a:rPr lang="en-US" sz="1800" b="1">
                <a:solidFill>
                  <a:srgbClr val="856024"/>
                </a:solidFill>
                <a:hlinkClick r:id="rId2">
                  <a:extLst>
                    <a:ext uri="{A12FA001-AC4F-418D-AE19-62706E023703}">
                      <ahyp:hlinkClr xmlns:ahyp="http://schemas.microsoft.com/office/drawing/2018/hyperlinkcolor" val="tx"/>
                    </a:ext>
                  </a:extLst>
                </a:hlinkClick>
              </a:rPr>
              <a:t>krisac@purdue.edu</a:t>
            </a:r>
            <a:r>
              <a:rPr lang="en-US" sz="1800" b="1">
                <a:solidFill>
                  <a:srgbClr val="856024"/>
                </a:solidFill>
              </a:rPr>
              <a:t> </a:t>
            </a:r>
          </a:p>
          <a:p>
            <a:r>
              <a:rPr lang="en-US" sz="1800" b="1"/>
              <a:t>Katherine Yngve, </a:t>
            </a:r>
            <a:r>
              <a:rPr lang="en-US" sz="1800" b="1">
                <a:solidFill>
                  <a:srgbClr val="856024"/>
                </a:solidFill>
                <a:hlinkClick r:id="rId3">
                  <a:extLst>
                    <a:ext uri="{A12FA001-AC4F-418D-AE19-62706E023703}">
                      <ahyp:hlinkClr xmlns:ahyp="http://schemas.microsoft.com/office/drawing/2018/hyperlinkcolor" val="tx"/>
                    </a:ext>
                  </a:extLst>
                </a:hlinkClick>
              </a:rPr>
              <a:t>kyngve@purdue.edu</a:t>
            </a:r>
            <a:r>
              <a:rPr lang="en-US" sz="1800" b="1">
                <a:solidFill>
                  <a:srgbClr val="856024"/>
                </a:solidFill>
              </a:rPr>
              <a:t> </a:t>
            </a:r>
          </a:p>
          <a:p>
            <a:endParaRPr lang="en-US" sz="1800" b="1"/>
          </a:p>
        </p:txBody>
      </p:sp>
      <p:pic>
        <p:nvPicPr>
          <p:cNvPr id="4" name="Picture 3" descr="CILMAR graphic on white">
            <a:extLst>
              <a:ext uri="{FF2B5EF4-FFF2-40B4-BE49-F238E27FC236}">
                <a16:creationId xmlns:a16="http://schemas.microsoft.com/office/drawing/2014/main" id="{CFBD154E-FFAF-4FD6-A05F-CA9F1BBE2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night sky&#10;&#10;Description automatically generated">
            <a:extLst>
              <a:ext uri="{FF2B5EF4-FFF2-40B4-BE49-F238E27FC236}">
                <a16:creationId xmlns:a16="http://schemas.microsoft.com/office/drawing/2014/main" id="{343D0293-5642-4610-9D48-E0FDB7A481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54222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5602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5D67-9583-4BCB-B47C-9A006DD84F26}"/>
              </a:ext>
            </a:extLst>
          </p:cNvPr>
          <p:cNvSpPr>
            <a:spLocks noGrp="1"/>
          </p:cNvSpPr>
          <p:nvPr>
            <p:ph type="title"/>
          </p:nvPr>
        </p:nvSpPr>
        <p:spPr>
          <a:xfrm>
            <a:off x="1452398" y="3063164"/>
            <a:ext cx="8229600" cy="1143000"/>
          </a:xfrm>
        </p:spPr>
        <p:txBody>
          <a:bodyPr lIns="91440" tIns="45720" rIns="91440" bIns="45720" anchor="t"/>
          <a:lstStyle/>
          <a:p>
            <a:r>
              <a:rPr lang="en-US">
                <a:ln>
                  <a:solidFill>
                    <a:prstClr val="white">
                      <a:alpha val="50000"/>
                    </a:prstClr>
                  </a:solidFill>
                </a:ln>
                <a:solidFill>
                  <a:schemeClr val="tx1"/>
                </a:solidFill>
              </a:rPr>
              <a:t>BACKGROUND INFORMATION</a:t>
            </a:r>
            <a:endParaRPr lang="en-US">
              <a:solidFill>
                <a:schemeClr val="tx1"/>
              </a:solidFill>
            </a:endParaRPr>
          </a:p>
        </p:txBody>
      </p:sp>
      <p:sp>
        <p:nvSpPr>
          <p:cNvPr id="8" name="Rectangle 7">
            <a:extLst>
              <a:ext uri="{FF2B5EF4-FFF2-40B4-BE49-F238E27FC236}">
                <a16:creationId xmlns:a16="http://schemas.microsoft.com/office/drawing/2014/main" id="{C6B9B9EC-741C-4F52-B637-8076466102FC}"/>
              </a:ext>
            </a:extLst>
          </p:cNvPr>
          <p:cNvSpPr/>
          <p:nvPr/>
        </p:nvSpPr>
        <p:spPr>
          <a:xfrm>
            <a:off x="-3941" y="5799740"/>
            <a:ext cx="9151882" cy="10622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CILMAR graphic on white">
            <a:extLst>
              <a:ext uri="{FF2B5EF4-FFF2-40B4-BE49-F238E27FC236}">
                <a16:creationId xmlns:a16="http://schemas.microsoft.com/office/drawing/2014/main" id="{B703C669-277E-4AA9-A563-8C8D91491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night sky&#10;&#10;Description automatically generated">
            <a:extLst>
              <a:ext uri="{FF2B5EF4-FFF2-40B4-BE49-F238E27FC236}">
                <a16:creationId xmlns:a16="http://schemas.microsoft.com/office/drawing/2014/main" id="{8A506748-CDC9-47D6-B8F2-D7767DD86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pic>
        <p:nvPicPr>
          <p:cNvPr id="3" name="Picture 3" descr="A picture containing company name&#10;&#10;Description automatically generated">
            <a:extLst>
              <a:ext uri="{FF2B5EF4-FFF2-40B4-BE49-F238E27FC236}">
                <a16:creationId xmlns:a16="http://schemas.microsoft.com/office/drawing/2014/main" id="{370A9EF7-1E0B-4204-A9AA-61B1700AC216}"/>
              </a:ext>
            </a:extLst>
          </p:cNvPr>
          <p:cNvPicPr>
            <a:picLocks noChangeAspect="1"/>
          </p:cNvPicPr>
          <p:nvPr/>
        </p:nvPicPr>
        <p:blipFill>
          <a:blip r:embed="rId4"/>
          <a:stretch>
            <a:fillRect/>
          </a:stretch>
        </p:blipFill>
        <p:spPr>
          <a:xfrm>
            <a:off x="7093169" y="5972175"/>
            <a:ext cx="1638300" cy="628650"/>
          </a:xfrm>
          <a:prstGeom prst="rect">
            <a:avLst/>
          </a:prstGeom>
        </p:spPr>
      </p:pic>
    </p:spTree>
    <p:extLst>
      <p:ext uri="{BB962C8B-B14F-4D97-AF65-F5344CB8AC3E}">
        <p14:creationId xmlns:p14="http://schemas.microsoft.com/office/powerpoint/2010/main" val="151098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402"/>
            <a:ext cx="9231464" cy="857250"/>
          </a:xfrm>
        </p:spPr>
        <p:txBody>
          <a:bodyPr lIns="91440" tIns="45720" rIns="91440" bIns="45720" anchor="t">
            <a:noAutofit/>
          </a:bodyPr>
          <a:lstStyle/>
          <a:p>
            <a:r>
              <a:rPr lang="en-US" sz="4000">
                <a:solidFill>
                  <a:schemeClr val="tx1"/>
                </a:solidFill>
              </a:rPr>
              <a:t>The Big Picture</a:t>
            </a:r>
            <a:br>
              <a:rPr lang="en-US" sz="3000">
                <a:solidFill>
                  <a:schemeClr val="tx1"/>
                </a:solidFill>
              </a:rPr>
            </a:br>
            <a:r>
              <a:rPr lang="en-US" sz="3000"/>
              <a:t>Purdue Polytechnic’s Global Transformation </a:t>
            </a:r>
            <a:endParaRPr lang="en-US" sz="3000">
              <a:ln>
                <a:solidFill>
                  <a:prstClr val="white">
                    <a:alpha val="50000"/>
                  </a:prstClr>
                </a:solidFill>
              </a:ln>
              <a:solidFill>
                <a:schemeClr val="tx1"/>
              </a:solidFill>
            </a:endParaRPr>
          </a:p>
        </p:txBody>
      </p:sp>
      <p:sp>
        <p:nvSpPr>
          <p:cNvPr id="3" name="Content Placeholder 2"/>
          <p:cNvSpPr>
            <a:spLocks noGrp="1"/>
          </p:cNvSpPr>
          <p:nvPr>
            <p:ph idx="1"/>
          </p:nvPr>
        </p:nvSpPr>
        <p:spPr>
          <a:xfrm>
            <a:off x="278742" y="1716205"/>
            <a:ext cx="8580383" cy="3345512"/>
          </a:xfrm>
        </p:spPr>
        <p:txBody>
          <a:bodyPr>
            <a:noAutofit/>
          </a:bodyPr>
          <a:lstStyle/>
          <a:p>
            <a:r>
              <a:rPr lang="en-US" sz="2025"/>
              <a:t>Students must have the experience of being immersed in an environment that is culturally, economically, or socially different from their own and has a different way of thinking about challenges and solutions.  </a:t>
            </a:r>
          </a:p>
          <a:p>
            <a:endParaRPr lang="en-US" sz="2025"/>
          </a:p>
          <a:p>
            <a:r>
              <a:rPr lang="en-US" sz="2000" i="1">
                <a:solidFill>
                  <a:srgbClr val="B1810B"/>
                </a:solidFill>
              </a:rPr>
              <a:t>The Polytechnic has many innovative and non-traditional programs to provide students with a global experience.</a:t>
            </a:r>
          </a:p>
          <a:p>
            <a:endParaRPr lang="en-US" sz="2025" i="1">
              <a:solidFill>
                <a:srgbClr val="0070C0"/>
              </a:solidFill>
            </a:endParaRPr>
          </a:p>
          <a:p>
            <a:r>
              <a:rPr lang="en-US" sz="2000" b="1" i="1" u="sng">
                <a:solidFill>
                  <a:srgbClr val="856024"/>
                </a:solidFill>
              </a:rPr>
              <a:t>Reality:  Not ALL Polytechnic Students will go abroad</a:t>
            </a:r>
          </a:p>
        </p:txBody>
      </p:sp>
      <p:sp>
        <p:nvSpPr>
          <p:cNvPr id="5" name="Slide Number Placeholder 4"/>
          <p:cNvSpPr>
            <a:spLocks noGrp="1"/>
          </p:cNvSpPr>
          <p:nvPr>
            <p:ph type="sldNum" sz="quarter" idx="12"/>
          </p:nvPr>
        </p:nvSpPr>
        <p:spPr/>
        <p:txBody>
          <a:bodyPr/>
          <a:lstStyle/>
          <a:p>
            <a:fld id="{19D90902-4739-46E8-9937-9E1B2F120A99}" type="slidenum">
              <a:rPr lang="en-US" smtClean="0">
                <a:solidFill>
                  <a:prstClr val="black"/>
                </a:solidFill>
              </a:rPr>
              <a:pPr/>
              <a:t>5</a:t>
            </a:fld>
            <a:endParaRPr lang="en-US">
              <a:solidFill>
                <a:prstClr val="black"/>
              </a:solidFill>
            </a:endParaRPr>
          </a:p>
        </p:txBody>
      </p:sp>
      <p:pic>
        <p:nvPicPr>
          <p:cNvPr id="8" name="Picture 2" descr="CILMAR graphic on white">
            <a:extLst>
              <a:ext uri="{FF2B5EF4-FFF2-40B4-BE49-F238E27FC236}">
                <a16:creationId xmlns:a16="http://schemas.microsoft.com/office/drawing/2014/main" id="{D96641B4-C40F-4992-ADB5-6521DFA05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text, night sky&#10;&#10;Description automatically generated">
            <a:extLst>
              <a:ext uri="{FF2B5EF4-FFF2-40B4-BE49-F238E27FC236}">
                <a16:creationId xmlns:a16="http://schemas.microsoft.com/office/drawing/2014/main" id="{058E5150-DC07-402A-8DF6-967681051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284568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9" y="185921"/>
            <a:ext cx="9231464" cy="857250"/>
          </a:xfrm>
        </p:spPr>
        <p:txBody>
          <a:bodyPr lIns="91440" tIns="45720" rIns="91440" bIns="45720" anchor="t">
            <a:noAutofit/>
          </a:bodyPr>
          <a:lstStyle/>
          <a:p>
            <a:r>
              <a:rPr lang="en-US" sz="3200">
                <a:ln>
                  <a:solidFill>
                    <a:prstClr val="white">
                      <a:alpha val="50000"/>
                    </a:prstClr>
                  </a:solidFill>
                </a:ln>
                <a:solidFill>
                  <a:schemeClr val="tx1"/>
                </a:solidFill>
              </a:rPr>
              <a:t>Assessment's Role in Transforming the Polytechnic</a:t>
            </a:r>
          </a:p>
        </p:txBody>
      </p:sp>
      <p:pic>
        <p:nvPicPr>
          <p:cNvPr id="7" name="Picture 2" descr="CILMAR graphic on white">
            <a:extLst>
              <a:ext uri="{FF2B5EF4-FFF2-40B4-BE49-F238E27FC236}">
                <a16:creationId xmlns:a16="http://schemas.microsoft.com/office/drawing/2014/main" id="{24D17290-83E3-4860-A77A-334416ED1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night sky&#10;&#10;Description automatically generated">
            <a:extLst>
              <a:ext uri="{FF2B5EF4-FFF2-40B4-BE49-F238E27FC236}">
                <a16:creationId xmlns:a16="http://schemas.microsoft.com/office/drawing/2014/main" id="{EC38D1B6-3649-4CA6-AC51-564969C22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
        <p:nvSpPr>
          <p:cNvPr id="13" name="Text Placeholder 1">
            <a:extLst>
              <a:ext uri="{FF2B5EF4-FFF2-40B4-BE49-F238E27FC236}">
                <a16:creationId xmlns:a16="http://schemas.microsoft.com/office/drawing/2014/main" id="{C5DF319D-6435-4BC4-BA73-6265B3DD14E5}"/>
              </a:ext>
            </a:extLst>
          </p:cNvPr>
          <p:cNvSpPr txBox="1">
            <a:spLocks/>
          </p:cNvSpPr>
          <p:nvPr/>
        </p:nvSpPr>
        <p:spPr>
          <a:xfrm>
            <a:off x="337153" y="1116697"/>
            <a:ext cx="8474527" cy="5082353"/>
          </a:xfrm>
          <a:prstGeom prst="rect">
            <a:avLst/>
          </a:prstGeom>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a:cs typeface="Calibri"/>
              </a:rPr>
              <a:t>Evidence-based innovations</a:t>
            </a:r>
          </a:p>
          <a:p>
            <a:pPr marL="342900" indent="-342900">
              <a:buFont typeface="Arial" panose="020B0604020202020204" pitchFamily="34" charset="0"/>
              <a:buChar char="•"/>
            </a:pPr>
            <a:r>
              <a:rPr lang="en-US" sz="2400"/>
              <a:t>Knowing our students</a:t>
            </a:r>
            <a:endParaRPr lang="en-US" sz="2400">
              <a:cs typeface="Calibri"/>
            </a:endParaRPr>
          </a:p>
          <a:p>
            <a:pPr marL="342900" indent="-342900">
              <a:buFont typeface="Arial" panose="020B0604020202020204" pitchFamily="34" charset="0"/>
              <a:buChar char="•"/>
            </a:pPr>
            <a:r>
              <a:rPr lang="en-US" sz="2400">
                <a:cs typeface="Calibri"/>
              </a:rPr>
              <a:t>Demonstrating effectiveness of changes</a:t>
            </a:r>
          </a:p>
          <a:p>
            <a:pPr marL="342900" indent="-342900">
              <a:buFont typeface="Arial" panose="020B0604020202020204" pitchFamily="34" charset="0"/>
              <a:buChar char="•"/>
            </a:pPr>
            <a:endParaRPr lang="en-US" sz="2400">
              <a:cs typeface="Calibri"/>
            </a:endParaRPr>
          </a:p>
          <a:p>
            <a:pPr marL="342900" indent="-342900">
              <a:buFont typeface="Arial" panose="020B0604020202020204" pitchFamily="34" charset="0"/>
              <a:buChar char="•"/>
            </a:pPr>
            <a:r>
              <a:rPr lang="en-US" sz="2400">
                <a:cs typeface="Calibri"/>
              </a:rPr>
              <a:t>Requires:</a:t>
            </a:r>
          </a:p>
          <a:p>
            <a:pPr marL="800100" lvl="1" indent="-342900">
              <a:buFont typeface="Arial" panose="020B0604020202020204" pitchFamily="34" charset="0"/>
              <a:buChar char="•"/>
            </a:pPr>
            <a:r>
              <a:rPr lang="en-US" sz="2400">
                <a:cs typeface="Calibri"/>
              </a:rPr>
              <a:t>Operationalization of learning and other outcomes</a:t>
            </a:r>
          </a:p>
          <a:p>
            <a:pPr marL="800100" lvl="1" indent="-342900">
              <a:buFont typeface="Arial" panose="020B0604020202020204" pitchFamily="34" charset="0"/>
              <a:buChar char="•"/>
            </a:pPr>
            <a:r>
              <a:rPr lang="en-US" sz="2400">
                <a:cs typeface="Calibri"/>
              </a:rPr>
              <a:t>Strong local leadership</a:t>
            </a:r>
            <a:endParaRPr lang="en-US"/>
          </a:p>
          <a:p>
            <a:pPr marL="800100" lvl="1" indent="-342900">
              <a:buFont typeface="Arial" panose="020B0604020202020204" pitchFamily="34" charset="0"/>
              <a:buChar char="•"/>
            </a:pPr>
            <a:r>
              <a:rPr lang="en-US" sz="2400">
                <a:cs typeface="Calibri"/>
              </a:rPr>
              <a:t>Buy in from stakeholders (faculty, admin, students)</a:t>
            </a:r>
          </a:p>
          <a:p>
            <a:pPr marL="800100" lvl="1" indent="-342900">
              <a:buFont typeface="Arial" panose="020B0604020202020204" pitchFamily="34" charset="0"/>
              <a:buChar char="•"/>
            </a:pPr>
            <a:r>
              <a:rPr lang="en-US" sz="2400">
                <a:cs typeface="Calibri"/>
              </a:rPr>
              <a:t>Institutional-level collaboration (CILMAR, IDA+A, other colleges)</a:t>
            </a:r>
          </a:p>
          <a:p>
            <a:endParaRPr lang="en-US" sz="2000">
              <a:cs typeface="Calibri"/>
            </a:endParaRPr>
          </a:p>
        </p:txBody>
      </p:sp>
    </p:spTree>
    <p:extLst>
      <p:ext uri="{BB962C8B-B14F-4D97-AF65-F5344CB8AC3E}">
        <p14:creationId xmlns:p14="http://schemas.microsoft.com/office/powerpoint/2010/main" val="353727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12" y="177847"/>
            <a:ext cx="8321253" cy="1537138"/>
          </a:xfrm>
        </p:spPr>
        <p:txBody>
          <a:bodyPr lIns="91440" tIns="45720" rIns="91440" bIns="45720" anchor="t"/>
          <a:lstStyle/>
          <a:p>
            <a:r>
              <a:rPr lang="en-US">
                <a:ln w="12700">
                  <a:solidFill>
                    <a:schemeClr val="tx2">
                      <a:lumMod val="75000"/>
                    </a:schemeClr>
                  </a:solidFill>
                  <a:prstDash val="solid"/>
                </a:ln>
                <a:solidFill>
                  <a:schemeClr val="tx1"/>
                </a:solidFill>
              </a:rPr>
              <a:t>The Black Box</a:t>
            </a:r>
            <a:br>
              <a:rPr lang="en-US">
                <a:ln w="12700">
                  <a:solidFill>
                    <a:srgbClr val="1F497D">
                      <a:lumMod val="75000"/>
                    </a:srgbClr>
                  </a:solidFill>
                  <a:prstDash val="solid"/>
                </a:ln>
                <a:solidFill>
                  <a:schemeClr val="tx1"/>
                </a:solidFill>
              </a:rPr>
            </a:br>
            <a:r>
              <a:rPr lang="en-US" sz="4000">
                <a:ln w="12700">
                  <a:solidFill>
                    <a:schemeClr val="tx2">
                      <a:lumMod val="75000"/>
                    </a:schemeClr>
                  </a:solidFill>
                  <a:prstDash val="solid"/>
                </a:ln>
              </a:rPr>
              <a:t> </a:t>
            </a:r>
            <a:r>
              <a:rPr lang="en-US" sz="3000"/>
              <a:t>Input, Varied Experiences, Output</a:t>
            </a:r>
          </a:p>
        </p:txBody>
      </p:sp>
      <p:grpSp>
        <p:nvGrpSpPr>
          <p:cNvPr id="14" name="Group 13"/>
          <p:cNvGrpSpPr/>
          <p:nvPr/>
        </p:nvGrpSpPr>
        <p:grpSpPr>
          <a:xfrm>
            <a:off x="7471400" y="3994037"/>
            <a:ext cx="1307629" cy="903019"/>
            <a:chOff x="6268915" y="3358661"/>
            <a:chExt cx="1354015" cy="808893"/>
          </a:xfrm>
        </p:grpSpPr>
        <p:sp>
          <p:nvSpPr>
            <p:cNvPr id="6" name="Right Arrow 5"/>
            <p:cNvSpPr/>
            <p:nvPr/>
          </p:nvSpPr>
          <p:spPr>
            <a:xfrm>
              <a:off x="6268915" y="3358661"/>
              <a:ext cx="1354015" cy="808893"/>
            </a:xfrm>
            <a:prstGeom prst="rightArrow">
              <a:avLst/>
            </a:prstGeom>
            <a:solidFill>
              <a:srgbClr val="D19B2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9" name="TextBox 8"/>
            <p:cNvSpPr txBox="1"/>
            <p:nvPr/>
          </p:nvSpPr>
          <p:spPr>
            <a:xfrm>
              <a:off x="6270323" y="3572338"/>
              <a:ext cx="1145577" cy="372189"/>
            </a:xfrm>
            <a:prstGeom prst="rect">
              <a:avLst/>
            </a:prstGeom>
            <a:noFill/>
          </p:spPr>
          <p:txBody>
            <a:bodyPr wrap="square" lIns="91440" tIns="45720" rIns="91440" bIns="45720" rtlCol="0" anchor="t">
              <a:spAutoFit/>
            </a:bodyPr>
            <a:lstStyle/>
            <a:p>
              <a:pPr defTabSz="342900"/>
              <a:r>
                <a:rPr lang="en-US" sz="2100">
                  <a:solidFill>
                    <a:prstClr val="black"/>
                  </a:solidFill>
                </a:rPr>
                <a:t>Output</a:t>
              </a:r>
            </a:p>
          </p:txBody>
        </p:sp>
      </p:grpSp>
      <p:grpSp>
        <p:nvGrpSpPr>
          <p:cNvPr id="23" name="Group 22"/>
          <p:cNvGrpSpPr/>
          <p:nvPr/>
        </p:nvGrpSpPr>
        <p:grpSpPr>
          <a:xfrm>
            <a:off x="385254" y="3997395"/>
            <a:ext cx="1418197" cy="873802"/>
            <a:chOff x="1019907" y="3286933"/>
            <a:chExt cx="1417995" cy="808893"/>
          </a:xfrm>
        </p:grpSpPr>
        <p:sp>
          <p:nvSpPr>
            <p:cNvPr id="5" name="Right Arrow 4"/>
            <p:cNvSpPr/>
            <p:nvPr/>
          </p:nvSpPr>
          <p:spPr>
            <a:xfrm>
              <a:off x="1019907" y="3286933"/>
              <a:ext cx="1354015" cy="808893"/>
            </a:xfrm>
            <a:prstGeom prst="rightArrow">
              <a:avLst/>
            </a:prstGeom>
            <a:solidFill>
              <a:srgbClr val="D19B2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17" name="TextBox 16"/>
            <p:cNvSpPr txBox="1"/>
            <p:nvPr/>
          </p:nvSpPr>
          <p:spPr>
            <a:xfrm>
              <a:off x="1075094" y="3497635"/>
              <a:ext cx="1362808" cy="384633"/>
            </a:xfrm>
            <a:prstGeom prst="rect">
              <a:avLst/>
            </a:prstGeom>
            <a:noFill/>
          </p:spPr>
          <p:txBody>
            <a:bodyPr wrap="square" rtlCol="0">
              <a:spAutoFit/>
            </a:bodyPr>
            <a:lstStyle/>
            <a:p>
              <a:pPr defTabSz="342900"/>
              <a:r>
                <a:rPr lang="en-US" sz="2100">
                  <a:solidFill>
                    <a:prstClr val="black"/>
                  </a:solidFill>
                </a:rPr>
                <a:t>Input</a:t>
              </a:r>
            </a:p>
          </p:txBody>
        </p:sp>
      </p:grpSp>
      <p:grpSp>
        <p:nvGrpSpPr>
          <p:cNvPr id="3" name="Group 2"/>
          <p:cNvGrpSpPr/>
          <p:nvPr/>
        </p:nvGrpSpPr>
        <p:grpSpPr>
          <a:xfrm>
            <a:off x="1888302" y="3301110"/>
            <a:ext cx="5360300" cy="2612331"/>
            <a:chOff x="1020011" y="1950380"/>
            <a:chExt cx="6919444" cy="4672967"/>
          </a:xfrm>
        </p:grpSpPr>
        <p:pic>
          <p:nvPicPr>
            <p:cNvPr id="10" name="Picture 9"/>
            <p:cNvPicPr>
              <a:picLocks noChangeAspect="1"/>
            </p:cNvPicPr>
            <p:nvPr/>
          </p:nvPicPr>
          <p:blipFill>
            <a:blip r:embed="rId3"/>
            <a:stretch>
              <a:fillRect/>
            </a:stretch>
          </p:blipFill>
          <p:spPr>
            <a:xfrm>
              <a:off x="1020011" y="1950380"/>
              <a:ext cx="6919444" cy="4672967"/>
            </a:xfrm>
            <a:prstGeom prst="rect">
              <a:avLst/>
            </a:prstGeom>
          </p:spPr>
        </p:pic>
        <p:sp>
          <p:nvSpPr>
            <p:cNvPr id="16" name="TextBox 15"/>
            <p:cNvSpPr txBox="1"/>
            <p:nvPr/>
          </p:nvSpPr>
          <p:spPr>
            <a:xfrm>
              <a:off x="3426270" y="3257713"/>
              <a:ext cx="2400102" cy="536790"/>
            </a:xfrm>
            <a:prstGeom prst="rect">
              <a:avLst/>
            </a:prstGeom>
            <a:noFill/>
          </p:spPr>
          <p:txBody>
            <a:bodyPr wrap="none" lIns="91440" tIns="45720" rIns="91440" bIns="45720" rtlCol="0" anchor="t">
              <a:spAutoFit/>
            </a:bodyPr>
            <a:lstStyle/>
            <a:p>
              <a:pPr defTabSz="342900"/>
              <a:r>
                <a:rPr lang="en-US" sz="1350" b="1"/>
                <a:t>Study Abroad Activities</a:t>
              </a:r>
              <a:endParaRPr lang="en-US" sz="1350" b="1">
                <a:cs typeface="Calibri"/>
              </a:endParaRPr>
            </a:p>
          </p:txBody>
        </p:sp>
        <p:sp>
          <p:nvSpPr>
            <p:cNvPr id="20" name="TextBox 19"/>
            <p:cNvSpPr txBox="1"/>
            <p:nvPr/>
          </p:nvSpPr>
          <p:spPr>
            <a:xfrm>
              <a:off x="2512066" y="4798488"/>
              <a:ext cx="4258799" cy="536790"/>
            </a:xfrm>
            <a:prstGeom prst="rect">
              <a:avLst/>
            </a:prstGeom>
            <a:noFill/>
          </p:spPr>
          <p:txBody>
            <a:bodyPr wrap="none" lIns="91440" tIns="45720" rIns="91440" bIns="45720" rtlCol="0" anchor="t">
              <a:spAutoFit/>
            </a:bodyPr>
            <a:lstStyle/>
            <a:p>
              <a:pPr defTabSz="342900"/>
              <a:r>
                <a:rPr lang="en-US" sz="1350" b="1"/>
                <a:t>Virtual Exchanges, Global Research Projects</a:t>
              </a:r>
              <a:endParaRPr lang="en-US" b="1">
                <a:cs typeface="Calibri"/>
              </a:endParaRPr>
            </a:p>
          </p:txBody>
        </p:sp>
        <p:sp>
          <p:nvSpPr>
            <p:cNvPr id="21" name="TextBox 20"/>
            <p:cNvSpPr txBox="1"/>
            <p:nvPr/>
          </p:nvSpPr>
          <p:spPr>
            <a:xfrm>
              <a:off x="3063898" y="3765650"/>
              <a:ext cx="3293444" cy="536790"/>
            </a:xfrm>
            <a:prstGeom prst="rect">
              <a:avLst/>
            </a:prstGeom>
            <a:solidFill>
              <a:schemeClr val="bg1"/>
            </a:solidFill>
          </p:spPr>
          <p:txBody>
            <a:bodyPr wrap="none" lIns="91440" tIns="45720" rIns="91440" bIns="45720" rtlCol="0" anchor="t">
              <a:spAutoFit/>
            </a:bodyPr>
            <a:lstStyle/>
            <a:p>
              <a:pPr defTabSz="342900"/>
              <a:r>
                <a:rPr lang="en-US" sz="1350" b="1">
                  <a:solidFill>
                    <a:srgbClr val="000000"/>
                  </a:solidFill>
                </a:rPr>
                <a:t>Global / Cultural Related Courses</a:t>
              </a:r>
            </a:p>
          </p:txBody>
        </p:sp>
        <p:sp>
          <p:nvSpPr>
            <p:cNvPr id="22" name="TextBox 21"/>
            <p:cNvSpPr txBox="1"/>
            <p:nvPr/>
          </p:nvSpPr>
          <p:spPr>
            <a:xfrm>
              <a:off x="2448315" y="4288870"/>
              <a:ext cx="4519693" cy="536790"/>
            </a:xfrm>
            <a:prstGeom prst="rect">
              <a:avLst/>
            </a:prstGeom>
            <a:noFill/>
          </p:spPr>
          <p:txBody>
            <a:bodyPr wrap="none" lIns="91440" tIns="45720" rIns="91440" bIns="45720" rtlCol="0" anchor="t">
              <a:spAutoFit/>
            </a:bodyPr>
            <a:lstStyle/>
            <a:p>
              <a:pPr defTabSz="342900"/>
              <a:r>
                <a:rPr lang="en-US" sz="1350" b="1"/>
                <a:t>Local or on Campus Global / Cultural Activities</a:t>
              </a:r>
              <a:endParaRPr lang="en-US" sz="1350" b="1">
                <a:cs typeface="Calibri"/>
              </a:endParaRPr>
            </a:p>
          </p:txBody>
        </p:sp>
        <p:sp>
          <p:nvSpPr>
            <p:cNvPr id="24" name="TextBox 23"/>
            <p:cNvSpPr txBox="1"/>
            <p:nvPr/>
          </p:nvSpPr>
          <p:spPr>
            <a:xfrm>
              <a:off x="1989038" y="2770906"/>
              <a:ext cx="5600428" cy="536790"/>
            </a:xfrm>
            <a:prstGeom prst="rect">
              <a:avLst/>
            </a:prstGeom>
            <a:noFill/>
          </p:spPr>
          <p:txBody>
            <a:bodyPr wrap="none" lIns="91440" tIns="45720" rIns="91440" bIns="45720" rtlCol="0" anchor="t">
              <a:spAutoFit/>
            </a:bodyPr>
            <a:lstStyle/>
            <a:p>
              <a:pPr defTabSz="342900"/>
              <a:r>
                <a:rPr lang="en-US" sz="1350" b="1">
                  <a:solidFill>
                    <a:srgbClr val="856024"/>
                  </a:solidFill>
                </a:rPr>
                <a:t>College-wide Environment of Global / Cultural Awareness</a:t>
              </a:r>
              <a:r>
                <a:rPr lang="en-US" sz="1350" b="1">
                  <a:solidFill>
                    <a:srgbClr val="FF0000"/>
                  </a:solidFill>
                </a:rPr>
                <a:t> </a:t>
              </a:r>
            </a:p>
          </p:txBody>
        </p:sp>
      </p:grpSp>
      <p:sp>
        <p:nvSpPr>
          <p:cNvPr id="12" name="Down Arrow 11"/>
          <p:cNvSpPr/>
          <p:nvPr/>
        </p:nvSpPr>
        <p:spPr>
          <a:xfrm>
            <a:off x="2457297" y="1715274"/>
            <a:ext cx="4581509" cy="1492458"/>
          </a:xfrm>
          <a:prstGeom prst="downArrow">
            <a:avLst/>
          </a:prstGeom>
          <a:solidFill>
            <a:srgbClr val="B1810B"/>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b="1">
                <a:ln w="12700">
                  <a:solidFill>
                    <a:srgbClr val="1F497D">
                      <a:lumMod val="75000"/>
                    </a:srgbClr>
                  </a:solidFill>
                  <a:prstDash val="solid"/>
                </a:ln>
                <a:solidFill>
                  <a:prstClr val="black"/>
                </a:solidFill>
                <a:effectLst>
                  <a:outerShdw dist="38100" dir="2640000" algn="bl" rotWithShape="0">
                    <a:srgbClr val="1F497D">
                      <a:lumMod val="75000"/>
                    </a:srgbClr>
                  </a:outerShdw>
                </a:effectLst>
              </a:rPr>
              <a:t>Polytechnic </a:t>
            </a:r>
          </a:p>
          <a:p>
            <a:pPr algn="ctr" defTabSz="342900"/>
            <a:r>
              <a:rPr lang="en-US" b="1">
                <a:ln w="12700">
                  <a:solidFill>
                    <a:srgbClr val="1F497D">
                      <a:lumMod val="75000"/>
                    </a:srgbClr>
                  </a:solidFill>
                  <a:prstDash val="solid"/>
                </a:ln>
                <a:solidFill>
                  <a:prstClr val="black"/>
                </a:solidFill>
                <a:effectLst>
                  <a:outerShdw dist="38100" dir="2640000" algn="bl" rotWithShape="0">
                    <a:srgbClr val="1F497D">
                      <a:lumMod val="75000"/>
                    </a:srgbClr>
                  </a:outerShdw>
                </a:effectLst>
              </a:rPr>
              <a:t>GLOBAL / CULTURAL </a:t>
            </a:r>
          </a:p>
          <a:p>
            <a:pPr algn="ctr" defTabSz="342900"/>
            <a:r>
              <a:rPr lang="en-US" b="1">
                <a:ln w="12700">
                  <a:solidFill>
                    <a:srgbClr val="1F497D">
                      <a:lumMod val="75000"/>
                    </a:srgbClr>
                  </a:solidFill>
                  <a:prstDash val="solid"/>
                </a:ln>
                <a:solidFill>
                  <a:prstClr val="black"/>
                </a:solidFill>
                <a:effectLst>
                  <a:outerShdw dist="38100" dir="2640000" algn="bl" rotWithShape="0">
                    <a:srgbClr val="1F497D">
                      <a:lumMod val="75000"/>
                    </a:srgbClr>
                  </a:outerShdw>
                </a:effectLst>
              </a:rPr>
              <a:t>EXPERIENCES</a:t>
            </a:r>
          </a:p>
        </p:txBody>
      </p:sp>
      <p:pic>
        <p:nvPicPr>
          <p:cNvPr id="4" name="Picture 2" descr="CILMAR graphic on white">
            <a:extLst>
              <a:ext uri="{FF2B5EF4-FFF2-40B4-BE49-F238E27FC236}">
                <a16:creationId xmlns:a16="http://schemas.microsoft.com/office/drawing/2014/main" id="{6E137560-755A-43B3-AF67-26D439C62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night sky&#10;&#10;Description automatically generated">
            <a:extLst>
              <a:ext uri="{FF2B5EF4-FFF2-40B4-BE49-F238E27FC236}">
                <a16:creationId xmlns:a16="http://schemas.microsoft.com/office/drawing/2014/main" id="{E819F73B-2173-4145-9300-5C180438F3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220697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95" y="199135"/>
            <a:ext cx="9231464" cy="857250"/>
          </a:xfrm>
        </p:spPr>
        <p:txBody>
          <a:bodyPr lIns="91440" tIns="45720" rIns="91440" bIns="45720" anchor="t">
            <a:noAutofit/>
          </a:bodyPr>
          <a:lstStyle/>
          <a:p>
            <a:r>
              <a:rPr lang="en-US" sz="3000">
                <a:solidFill>
                  <a:schemeClr val="tx1"/>
                </a:solidFill>
              </a:rPr>
              <a:t>    </a:t>
            </a:r>
            <a:r>
              <a:rPr lang="en-US" sz="3000" b="1">
                <a:solidFill>
                  <a:schemeClr val="tx1"/>
                </a:solidFill>
              </a:rPr>
              <a:t>Theoretical Frameworks	</a:t>
            </a:r>
            <a:endParaRPr lang="en-US" sz="3000">
              <a:ln>
                <a:solidFill>
                  <a:prstClr val="white">
                    <a:alpha val="50000"/>
                  </a:prstClr>
                </a:solidFill>
              </a:ln>
              <a:solidFill>
                <a:schemeClr val="tx1"/>
              </a:solidFill>
            </a:endParaRPr>
          </a:p>
        </p:txBody>
      </p:sp>
      <p:pic>
        <p:nvPicPr>
          <p:cNvPr id="1026" name="Picture 2" descr="I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 y="1057592"/>
            <a:ext cx="5536510" cy="34270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65360" y="3760080"/>
            <a:ext cx="1589315" cy="300082"/>
          </a:xfrm>
          <a:prstGeom prst="rect">
            <a:avLst/>
          </a:prstGeom>
          <a:noFill/>
        </p:spPr>
        <p:txBody>
          <a:bodyPr wrap="square" rtlCol="0">
            <a:spAutoFit/>
          </a:bodyPr>
          <a:lstStyle/>
          <a:p>
            <a:r>
              <a:rPr lang="en-US" sz="1350">
                <a:hlinkClick r:id="rId4"/>
              </a:rPr>
              <a:t>Idiinventory.com</a:t>
            </a:r>
            <a:endParaRPr lang="en-US" sz="1350"/>
          </a:p>
        </p:txBody>
      </p:sp>
      <p:pic>
        <p:nvPicPr>
          <p:cNvPr id="8" name="Picture 7"/>
          <p:cNvPicPr>
            <a:picLocks noChangeAspect="1"/>
          </p:cNvPicPr>
          <p:nvPr/>
        </p:nvPicPr>
        <p:blipFill>
          <a:blip r:embed="rId5"/>
          <a:stretch>
            <a:fillRect/>
          </a:stretch>
        </p:blipFill>
        <p:spPr>
          <a:xfrm>
            <a:off x="2449712" y="4428193"/>
            <a:ext cx="6426785" cy="939831"/>
          </a:xfrm>
          <a:prstGeom prst="rect">
            <a:avLst/>
          </a:prstGeom>
        </p:spPr>
      </p:pic>
      <p:pic>
        <p:nvPicPr>
          <p:cNvPr id="3" name="Picture 2" descr="CILMAR graphic on white">
            <a:extLst>
              <a:ext uri="{FF2B5EF4-FFF2-40B4-BE49-F238E27FC236}">
                <a16:creationId xmlns:a16="http://schemas.microsoft.com/office/drawing/2014/main" id="{655259C5-DE69-4CCD-AF2B-A2A04FBA6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night sky&#10;&#10;Description automatically generated">
            <a:extLst>
              <a:ext uri="{FF2B5EF4-FFF2-40B4-BE49-F238E27FC236}">
                <a16:creationId xmlns:a16="http://schemas.microsoft.com/office/drawing/2014/main" id="{437ACF0A-7171-4380-A464-29807531D2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364822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25" y="156950"/>
            <a:ext cx="7591733" cy="857250"/>
          </a:xfrm>
        </p:spPr>
        <p:txBody>
          <a:bodyPr lIns="91440" tIns="45720" rIns="91440" bIns="45720" anchor="t"/>
          <a:lstStyle/>
          <a:p>
            <a:r>
              <a:rPr lang="en-US">
                <a:ln w="12700">
                  <a:solidFill>
                    <a:schemeClr val="tx2">
                      <a:lumMod val="75000"/>
                    </a:schemeClr>
                  </a:solidFill>
                  <a:prstDash val="solid"/>
                </a:ln>
                <a:solidFill>
                  <a:schemeClr val="tx1"/>
                </a:solidFill>
              </a:rPr>
              <a:t>Assessment Design</a:t>
            </a:r>
            <a:endParaRPr lang="en-US" b="1">
              <a:ln w="12700">
                <a:solidFill>
                  <a:srgbClr val="1F497D">
                    <a:lumMod val="75000"/>
                  </a:srgbClr>
                </a:solidFill>
                <a:prstDash val="solid"/>
              </a:ln>
              <a:solidFill>
                <a:schemeClr val="tx1"/>
              </a:solidFill>
              <a:effectLst>
                <a:outerShdw dist="38100" dir="2640000" algn="bl" rotWithShape="0">
                  <a:srgbClr val="1F497D">
                    <a:lumMod val="75000"/>
                  </a:srgbClr>
                </a:outerShdw>
              </a:effectLst>
            </a:endParaRPr>
          </a:p>
        </p:txBody>
      </p:sp>
      <p:pic>
        <p:nvPicPr>
          <p:cNvPr id="13" name="Picture 12"/>
          <p:cNvPicPr>
            <a:picLocks noChangeAspect="1"/>
          </p:cNvPicPr>
          <p:nvPr/>
        </p:nvPicPr>
        <p:blipFill>
          <a:blip r:embed="rId2"/>
          <a:stretch>
            <a:fillRect/>
          </a:stretch>
        </p:blipFill>
        <p:spPr>
          <a:xfrm>
            <a:off x="1584247" y="1454336"/>
            <a:ext cx="6834920" cy="4143086"/>
          </a:xfrm>
          <a:prstGeom prst="rect">
            <a:avLst/>
          </a:prstGeom>
        </p:spPr>
      </p:pic>
      <p:cxnSp>
        <p:nvCxnSpPr>
          <p:cNvPr id="26" name="Straight Connector 25"/>
          <p:cNvCxnSpPr/>
          <p:nvPr/>
        </p:nvCxnSpPr>
        <p:spPr>
          <a:xfrm>
            <a:off x="5753809" y="1931561"/>
            <a:ext cx="19706" cy="3976512"/>
          </a:xfrm>
          <a:prstGeom prst="line">
            <a:avLst/>
          </a:prstGeom>
          <a:ln>
            <a:solidFill>
              <a:srgbClr val="D19B23"/>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stretch>
            <a:fillRect/>
          </a:stretch>
        </p:blipFill>
        <p:spPr>
          <a:xfrm>
            <a:off x="1212528" y="3580134"/>
            <a:ext cx="679069" cy="1100930"/>
          </a:xfrm>
          <a:prstGeom prst="rect">
            <a:avLst/>
          </a:prstGeom>
        </p:spPr>
      </p:pic>
      <p:pic>
        <p:nvPicPr>
          <p:cNvPr id="27" name="Picture 26"/>
          <p:cNvPicPr>
            <a:picLocks noChangeAspect="1"/>
          </p:cNvPicPr>
          <p:nvPr/>
        </p:nvPicPr>
        <p:blipFill>
          <a:blip r:embed="rId3"/>
          <a:stretch>
            <a:fillRect/>
          </a:stretch>
        </p:blipFill>
        <p:spPr>
          <a:xfrm>
            <a:off x="6221558" y="3527410"/>
            <a:ext cx="695004" cy="1152244"/>
          </a:xfrm>
          <a:prstGeom prst="rect">
            <a:avLst/>
          </a:prstGeom>
        </p:spPr>
      </p:pic>
      <p:sp>
        <p:nvSpPr>
          <p:cNvPr id="18" name="TextBox 17"/>
          <p:cNvSpPr txBox="1"/>
          <p:nvPr/>
        </p:nvSpPr>
        <p:spPr>
          <a:xfrm>
            <a:off x="238996" y="1361667"/>
            <a:ext cx="1567065" cy="1200329"/>
          </a:xfrm>
          <a:prstGeom prst="rect">
            <a:avLst/>
          </a:prstGeom>
          <a:noFill/>
        </p:spPr>
        <p:txBody>
          <a:bodyPr wrap="square" lIns="91440" tIns="45720" rIns="91440" bIns="45720" rtlCol="0" anchor="t">
            <a:spAutoFit/>
          </a:bodyPr>
          <a:lstStyle/>
          <a:p>
            <a:pPr defTabSz="342900"/>
            <a:r>
              <a:rPr lang="en-US" sz="2400" b="1">
                <a:solidFill>
                  <a:srgbClr val="B1810B"/>
                </a:solidFill>
              </a:rPr>
              <a:t>1st Year Baseline Analysis</a:t>
            </a:r>
          </a:p>
        </p:txBody>
      </p:sp>
      <p:sp>
        <p:nvSpPr>
          <p:cNvPr id="3" name="TextBox 2">
            <a:extLst>
              <a:ext uri="{FF2B5EF4-FFF2-40B4-BE49-F238E27FC236}">
                <a16:creationId xmlns:a16="http://schemas.microsoft.com/office/drawing/2014/main" id="{04AD9C80-255E-4F02-9C9F-AB3B80A830BF}"/>
              </a:ext>
            </a:extLst>
          </p:cNvPr>
          <p:cNvSpPr txBox="1"/>
          <p:nvPr/>
        </p:nvSpPr>
        <p:spPr>
          <a:xfrm>
            <a:off x="7319141" y="4392668"/>
            <a:ext cx="20436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B1810B"/>
                </a:solidFill>
              </a:rPr>
              <a:t>4th Year </a:t>
            </a:r>
            <a:endParaRPr lang="en-US" sz="2400" b="1">
              <a:solidFill>
                <a:srgbClr val="000000"/>
              </a:solidFill>
              <a:cs typeface="Calibri"/>
            </a:endParaRPr>
          </a:p>
          <a:p>
            <a:r>
              <a:rPr lang="en-US" sz="2400" b="1">
                <a:solidFill>
                  <a:srgbClr val="B1810B"/>
                </a:solidFill>
              </a:rPr>
              <a:t>Longitudinal </a:t>
            </a:r>
            <a:endParaRPr lang="en-US" sz="2400" b="1">
              <a:solidFill>
                <a:srgbClr val="000000"/>
              </a:solidFill>
              <a:cs typeface="Calibri"/>
            </a:endParaRPr>
          </a:p>
          <a:p>
            <a:r>
              <a:rPr lang="en-US" sz="2400" b="1">
                <a:solidFill>
                  <a:srgbClr val="B1810B"/>
                </a:solidFill>
              </a:rPr>
              <a:t>Analysis</a:t>
            </a:r>
            <a:endParaRPr lang="en-US" sz="2400" b="1">
              <a:cs typeface="Calibri"/>
            </a:endParaRPr>
          </a:p>
        </p:txBody>
      </p:sp>
      <p:cxnSp>
        <p:nvCxnSpPr>
          <p:cNvPr id="22" name="Straight Connector 21">
            <a:extLst>
              <a:ext uri="{FF2B5EF4-FFF2-40B4-BE49-F238E27FC236}">
                <a16:creationId xmlns:a16="http://schemas.microsoft.com/office/drawing/2014/main" id="{3AE64688-10C0-46C2-9B20-B82D066BD165}"/>
              </a:ext>
            </a:extLst>
          </p:cNvPr>
          <p:cNvCxnSpPr>
            <a:cxnSpLocks/>
          </p:cNvCxnSpPr>
          <p:nvPr/>
        </p:nvCxnSpPr>
        <p:spPr>
          <a:xfrm>
            <a:off x="4177258" y="1931561"/>
            <a:ext cx="19706" cy="3927244"/>
          </a:xfrm>
          <a:prstGeom prst="line">
            <a:avLst/>
          </a:prstGeom>
          <a:ln>
            <a:solidFill>
              <a:srgbClr val="D19B2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7D85E5E-D9E7-4D53-9643-DA6F6A219353}"/>
              </a:ext>
            </a:extLst>
          </p:cNvPr>
          <p:cNvCxnSpPr>
            <a:cxnSpLocks/>
          </p:cNvCxnSpPr>
          <p:nvPr/>
        </p:nvCxnSpPr>
        <p:spPr>
          <a:xfrm>
            <a:off x="2600706" y="1931561"/>
            <a:ext cx="19706" cy="3976512"/>
          </a:xfrm>
          <a:prstGeom prst="line">
            <a:avLst/>
          </a:prstGeom>
          <a:ln>
            <a:solidFill>
              <a:srgbClr val="D19B23"/>
            </a:solidFill>
          </a:ln>
        </p:spPr>
        <p:style>
          <a:lnRef idx="2">
            <a:schemeClr val="accent1"/>
          </a:lnRef>
          <a:fillRef idx="0">
            <a:schemeClr val="accent1"/>
          </a:fillRef>
          <a:effectRef idx="1">
            <a:schemeClr val="accent1"/>
          </a:effectRef>
          <a:fontRef idx="minor">
            <a:schemeClr val="tx1"/>
          </a:fontRef>
        </p:style>
      </p:cxnSp>
      <p:pic>
        <p:nvPicPr>
          <p:cNvPr id="4" name="Picture 4" descr="Logo&#10;&#10;Description automatically generated">
            <a:extLst>
              <a:ext uri="{FF2B5EF4-FFF2-40B4-BE49-F238E27FC236}">
                <a16:creationId xmlns:a16="http://schemas.microsoft.com/office/drawing/2014/main" id="{07B2DEAA-02BF-42AF-B032-78526A76A324}"/>
              </a:ext>
            </a:extLst>
          </p:cNvPr>
          <p:cNvPicPr>
            <a:picLocks noChangeAspect="1"/>
          </p:cNvPicPr>
          <p:nvPr/>
        </p:nvPicPr>
        <p:blipFill>
          <a:blip r:embed="rId4"/>
          <a:stretch>
            <a:fillRect/>
          </a:stretch>
        </p:blipFill>
        <p:spPr>
          <a:xfrm>
            <a:off x="874985" y="2701090"/>
            <a:ext cx="1412986" cy="785783"/>
          </a:xfrm>
          <a:prstGeom prst="rect">
            <a:avLst/>
          </a:prstGeom>
        </p:spPr>
      </p:pic>
      <p:pic>
        <p:nvPicPr>
          <p:cNvPr id="31" name="Picture 4" descr="Logo&#10;&#10;Description automatically generated">
            <a:extLst>
              <a:ext uri="{FF2B5EF4-FFF2-40B4-BE49-F238E27FC236}">
                <a16:creationId xmlns:a16="http://schemas.microsoft.com/office/drawing/2014/main" id="{4D5A1840-1068-469F-A993-B7503E8A0CBA}"/>
              </a:ext>
            </a:extLst>
          </p:cNvPr>
          <p:cNvPicPr>
            <a:picLocks noChangeAspect="1"/>
          </p:cNvPicPr>
          <p:nvPr/>
        </p:nvPicPr>
        <p:blipFill>
          <a:blip r:embed="rId4"/>
          <a:stretch>
            <a:fillRect/>
          </a:stretch>
        </p:blipFill>
        <p:spPr>
          <a:xfrm>
            <a:off x="5910097" y="2701089"/>
            <a:ext cx="1412986" cy="785783"/>
          </a:xfrm>
          <a:prstGeom prst="rect">
            <a:avLst/>
          </a:prstGeom>
        </p:spPr>
      </p:pic>
      <p:pic>
        <p:nvPicPr>
          <p:cNvPr id="5" name="Picture 4" descr="CILMAR graphic on white">
            <a:extLst>
              <a:ext uri="{FF2B5EF4-FFF2-40B4-BE49-F238E27FC236}">
                <a16:creationId xmlns:a16="http://schemas.microsoft.com/office/drawing/2014/main" id="{A860DA14-E2BE-4649-BE19-091424E36F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8974" y="6007590"/>
            <a:ext cx="1319016" cy="554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night sky&#10;&#10;Description automatically generated">
            <a:extLst>
              <a:ext uri="{FF2B5EF4-FFF2-40B4-BE49-F238E27FC236}">
                <a16:creationId xmlns:a16="http://schemas.microsoft.com/office/drawing/2014/main" id="{3938B507-1EA7-4827-B197-1A6C10C389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5752" y="5865131"/>
            <a:ext cx="1626094" cy="918114"/>
          </a:xfrm>
          <a:prstGeom prst="rect">
            <a:avLst/>
          </a:prstGeom>
        </p:spPr>
      </p:pic>
    </p:spTree>
    <p:extLst>
      <p:ext uri="{BB962C8B-B14F-4D97-AF65-F5344CB8AC3E}">
        <p14:creationId xmlns:p14="http://schemas.microsoft.com/office/powerpoint/2010/main" val="4038994936"/>
      </p:ext>
    </p:extLst>
  </p:cSld>
  <p:clrMapOvr>
    <a:masterClrMapping/>
  </p:clrMapOvr>
</p:sld>
</file>

<file path=ppt/theme/theme1.xml><?xml version="1.0" encoding="utf-8"?>
<a:theme xmlns:a="http://schemas.openxmlformats.org/drawingml/2006/main" name="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lternate 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sic+SocialMe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lternate+SocialMe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FCE5E58F557F409C6CB21315830A7C" ma:contentTypeVersion="8" ma:contentTypeDescription="Create a new document." ma:contentTypeScope="" ma:versionID="528587befd0a653d367d94ffee11a0c4">
  <xsd:schema xmlns:xsd="http://www.w3.org/2001/XMLSchema" xmlns:xs="http://www.w3.org/2001/XMLSchema" xmlns:p="http://schemas.microsoft.com/office/2006/metadata/properties" xmlns:ns2="4849d24d-8189-4be9-a589-9349f5512247" xmlns:ns3="6cf9d65c-7555-4242-b8a9-f46fe1103ece" targetNamespace="http://schemas.microsoft.com/office/2006/metadata/properties" ma:root="true" ma:fieldsID="c7d3c727e06e28bfd4ea75173bfe15c6" ns2:_="" ns3:_="">
    <xsd:import namespace="4849d24d-8189-4be9-a589-9349f5512247"/>
    <xsd:import namespace="6cf9d65c-7555-4242-b8a9-f46fe1103e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49d24d-8189-4be9-a589-9349f5512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4" nillable="true" ma:displayName="Sign-off status" ma:internalName="Sign_x002d_off_x0020_status">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f9d65c-7555-4242-b8a9-f46fe1103e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4849d24d-8189-4be9-a589-9349f5512247" xsi:nil="true"/>
  </documentManagement>
</p:properties>
</file>

<file path=customXml/itemProps1.xml><?xml version="1.0" encoding="utf-8"?>
<ds:datastoreItem xmlns:ds="http://schemas.openxmlformats.org/officeDocument/2006/customXml" ds:itemID="{65BF1A1E-ABC6-414F-903A-0C7DA002A1D7}"/>
</file>

<file path=customXml/itemProps2.xml><?xml version="1.0" encoding="utf-8"?>
<ds:datastoreItem xmlns:ds="http://schemas.openxmlformats.org/officeDocument/2006/customXml" ds:itemID="{6AD2CCE4-05CB-4B9C-A5DC-6A45AF76BBC5}"/>
</file>

<file path=customXml/itemProps3.xml><?xml version="1.0" encoding="utf-8"?>
<ds:datastoreItem xmlns:ds="http://schemas.openxmlformats.org/officeDocument/2006/customXml" ds:itemID="{0D65768B-E12E-4980-AA9B-BFF58C1ED186}"/>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38</Slides>
  <Notes>21</Notes>
  <HiddenSlides>0</HiddenSlide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Basic</vt:lpstr>
      <vt:lpstr>Alternate Basic</vt:lpstr>
      <vt:lpstr>Basic+SocialMedia</vt:lpstr>
      <vt:lpstr>Alternate+SocialMedia</vt:lpstr>
      <vt:lpstr>Strategic Assessment of Undergraduate Technical Education for Competencies and Belongingness</vt:lpstr>
      <vt:lpstr>PowerPoint Presentation</vt:lpstr>
      <vt:lpstr>PowerPoint Presentation</vt:lpstr>
      <vt:lpstr>BACKGROUND INFORMATION</vt:lpstr>
      <vt:lpstr>The Big Picture Purdue Polytechnic’s Global Transformation </vt:lpstr>
      <vt:lpstr>Assessment's Role in Transforming the Polytechnic</vt:lpstr>
      <vt:lpstr>The Black Box  Input, Varied Experiences, Output</vt:lpstr>
      <vt:lpstr>    Theoretical Frameworks </vt:lpstr>
      <vt:lpstr>Assessment Design</vt:lpstr>
      <vt:lpstr>BASELINE ANALYSIS </vt:lpstr>
      <vt:lpstr>PowerPoint Presentation</vt:lpstr>
      <vt:lpstr>PowerPoint Presentation</vt:lpstr>
      <vt:lpstr>Stages of the IDI Continuum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PRELIMINARY LONGITUDINAL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GROUP ACTIVITY </vt:lpstr>
      <vt:lpstr>Strategic Assessment of Undergraduate Technical Education for Competencies and Belongingness</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revision>58</cp:revision>
  <cp:lastPrinted>2012-02-14T22:31:46Z</cp:lastPrinted>
  <dcterms:created xsi:type="dcterms:W3CDTF">2011-09-20T15:44:26Z</dcterms:created>
  <dcterms:modified xsi:type="dcterms:W3CDTF">2021-05-14T20:27:33Z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0x0101005DFCE5E58F557F409C6CB21315830A7C</vt:lpwstr>
  </property>
</Properties>
</file>